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8" r:id="rId1"/>
    <p:sldMasterId id="2147483841" r:id="rId2"/>
    <p:sldMasterId id="2147483884" r:id="rId3"/>
    <p:sldMasterId id="2147483927" r:id="rId4"/>
    <p:sldMasterId id="2147483755" r:id="rId5"/>
    <p:sldMasterId id="2147483980" r:id="rId6"/>
    <p:sldMasterId id="2147484023" r:id="rId7"/>
    <p:sldMasterId id="2147484066" r:id="rId8"/>
  </p:sldMasterIdLst>
  <p:notesMasterIdLst>
    <p:notesMasterId r:id="rId38"/>
  </p:notesMasterIdLst>
  <p:handoutMasterIdLst>
    <p:handoutMasterId r:id="rId39"/>
  </p:handoutMasterIdLst>
  <p:sldIdLst>
    <p:sldId id="796" r:id="rId9"/>
    <p:sldId id="759" r:id="rId10"/>
    <p:sldId id="795" r:id="rId11"/>
    <p:sldId id="798" r:id="rId12"/>
    <p:sldId id="813" r:id="rId13"/>
    <p:sldId id="814" r:id="rId14"/>
    <p:sldId id="823" r:id="rId15"/>
    <p:sldId id="824" r:id="rId16"/>
    <p:sldId id="816" r:id="rId17"/>
    <p:sldId id="826" r:id="rId18"/>
    <p:sldId id="827" r:id="rId19"/>
    <p:sldId id="740" r:id="rId20"/>
    <p:sldId id="786" r:id="rId21"/>
    <p:sldId id="793" r:id="rId22"/>
    <p:sldId id="829" r:id="rId23"/>
    <p:sldId id="800" r:id="rId24"/>
    <p:sldId id="706" r:id="rId25"/>
    <p:sldId id="799" r:id="rId26"/>
    <p:sldId id="803" r:id="rId27"/>
    <p:sldId id="812" r:id="rId28"/>
    <p:sldId id="818" r:id="rId29"/>
    <p:sldId id="819" r:id="rId30"/>
    <p:sldId id="807" r:id="rId31"/>
    <p:sldId id="821" r:id="rId32"/>
    <p:sldId id="825" r:id="rId33"/>
    <p:sldId id="806" r:id="rId34"/>
    <p:sldId id="828" r:id="rId35"/>
    <p:sldId id="822" r:id="rId36"/>
    <p:sldId id="778" r:id="rId37"/>
  </p:sldIdLst>
  <p:sldSz cx="9144000" cy="6858000" type="screen4x3"/>
  <p:notesSz cx="6718300" cy="9855200"/>
  <p:custDataLst>
    <p:tags r:id="rId4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tte Duke" initials="C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C3C1"/>
    <a:srgbClr val="E29A0A"/>
    <a:srgbClr val="006A6F"/>
    <a:srgbClr val="777777"/>
    <a:srgbClr val="1F497D"/>
    <a:srgbClr val="BEE2E2"/>
    <a:srgbClr val="FBB040"/>
    <a:srgbClr val="A6A6A6"/>
    <a:srgbClr val="008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9" autoAdjust="0"/>
    <p:restoredTop sz="86038" autoAdjust="0"/>
  </p:normalViewPr>
  <p:slideViewPr>
    <p:cSldViewPr snapToGrid="0">
      <p:cViewPr>
        <p:scale>
          <a:sx n="60" d="100"/>
          <a:sy n="60" d="100"/>
        </p:scale>
        <p:origin x="-3366" y="-954"/>
      </p:cViewPr>
      <p:guideLst>
        <p:guide orient="horz" pos="430"/>
        <p:guide orient="horz" pos="76"/>
        <p:guide orient="horz" pos="3922"/>
        <p:guide orient="horz" pos="660"/>
        <p:guide orient="horz" pos="4067"/>
        <p:guide orient="horz" pos="2156"/>
        <p:guide pos="222"/>
        <p:guide pos="5094"/>
        <p:guide pos="2882"/>
        <p:guide pos="528"/>
        <p:guide pos="5676"/>
        <p:guide pos="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Grid="0" showGuides="1">
      <p:cViewPr varScale="1">
        <p:scale>
          <a:sx n="57" d="100"/>
          <a:sy n="57" d="100"/>
        </p:scale>
        <p:origin x="-1858" y="-101"/>
      </p:cViewPr>
      <p:guideLst>
        <p:guide orient="horz" pos="3104"/>
        <p:guide pos="211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88F4C-2C6F-4358-A5A8-92DF6F6D4DB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B4DB570A-E5BE-42DF-B95A-133B564A7AC6}">
      <dgm:prSet custT="1"/>
      <dgm:spPr/>
      <dgm:t>
        <a:bodyPr/>
        <a:lstStyle/>
        <a:p>
          <a:r>
            <a:rPr lang="de-DE" sz="2200" b="1" dirty="0" smtClean="0"/>
            <a:t>Choice and comparability from a consumer perspective</a:t>
          </a:r>
          <a:endParaRPr lang="en-AU" sz="2200" b="1" dirty="0" smtClean="0"/>
        </a:p>
      </dgm:t>
    </dgm:pt>
    <dgm:pt modelId="{D84CB55B-2576-4DE5-8192-5044F0822EB1}" type="parTrans" cxnId="{946FFD79-F1FC-4E02-A1BC-E8921D3BD324}">
      <dgm:prSet/>
      <dgm:spPr/>
      <dgm:t>
        <a:bodyPr/>
        <a:lstStyle/>
        <a:p>
          <a:endParaRPr lang="en-GB" sz="1800" b="1"/>
        </a:p>
      </dgm:t>
    </dgm:pt>
    <dgm:pt modelId="{81D8676E-AD6D-419E-B258-64356C4B638E}" type="sibTrans" cxnId="{946FFD79-F1FC-4E02-A1BC-E8921D3BD324}">
      <dgm:prSet/>
      <dgm:spPr/>
      <dgm:t>
        <a:bodyPr/>
        <a:lstStyle/>
        <a:p>
          <a:endParaRPr lang="en-GB" sz="1800" b="1"/>
        </a:p>
      </dgm:t>
    </dgm:pt>
    <dgm:pt modelId="{433DB20F-B314-46E9-A478-AF057D4304A3}">
      <dgm:prSet custT="1"/>
      <dgm:spPr/>
      <dgm:t>
        <a:bodyPr/>
        <a:lstStyle/>
        <a:p>
          <a:r>
            <a:rPr lang="de-DE" sz="2200" b="1" dirty="0" smtClean="0"/>
            <a:t>Consumers‘ experience with switching</a:t>
          </a:r>
          <a:endParaRPr lang="en-AU" sz="2200" b="1" dirty="0" smtClean="0"/>
        </a:p>
      </dgm:t>
    </dgm:pt>
    <dgm:pt modelId="{0B8C2DC0-0F39-4ECD-A997-659DF14237B0}" type="parTrans" cxnId="{FB563EBA-5FAC-4687-A3FC-FAE4A73E4598}">
      <dgm:prSet/>
      <dgm:spPr/>
      <dgm:t>
        <a:bodyPr/>
        <a:lstStyle/>
        <a:p>
          <a:endParaRPr lang="en-GB" sz="1800" b="1"/>
        </a:p>
      </dgm:t>
    </dgm:pt>
    <dgm:pt modelId="{0264DB63-4252-40F5-966F-3E88BFC6142B}" type="sibTrans" cxnId="{FB563EBA-5FAC-4687-A3FC-FAE4A73E4598}">
      <dgm:prSet/>
      <dgm:spPr/>
      <dgm:t>
        <a:bodyPr/>
        <a:lstStyle/>
        <a:p>
          <a:endParaRPr lang="en-GB" sz="1800" b="1"/>
        </a:p>
      </dgm:t>
    </dgm:pt>
    <dgm:pt modelId="{E4F56F52-17DB-4359-B5F7-CAEBD028D898}">
      <dgm:prSet custT="1"/>
      <dgm:spPr/>
      <dgm:t>
        <a:bodyPr/>
        <a:lstStyle/>
        <a:p>
          <a:r>
            <a:rPr lang="de-DE" sz="2200" b="1" dirty="0" smtClean="0"/>
            <a:t>Consumers‘ views about electricity bills</a:t>
          </a:r>
          <a:endParaRPr lang="en-AU" sz="2200" b="1" dirty="0" smtClean="0"/>
        </a:p>
      </dgm:t>
    </dgm:pt>
    <dgm:pt modelId="{C0C5970B-0086-4455-8A23-D500EA248C1D}" type="parTrans" cxnId="{496E1814-D5BC-4FC9-8FB9-BB77803F54F5}">
      <dgm:prSet/>
      <dgm:spPr/>
      <dgm:t>
        <a:bodyPr/>
        <a:lstStyle/>
        <a:p>
          <a:endParaRPr lang="en-GB"/>
        </a:p>
      </dgm:t>
    </dgm:pt>
    <dgm:pt modelId="{CD9FA953-97F5-46C9-9C59-E4DD025A9E61}" type="sibTrans" cxnId="{496E1814-D5BC-4FC9-8FB9-BB77803F54F5}">
      <dgm:prSet/>
      <dgm:spPr/>
      <dgm:t>
        <a:bodyPr/>
        <a:lstStyle/>
        <a:p>
          <a:endParaRPr lang="en-GB"/>
        </a:p>
      </dgm:t>
    </dgm:pt>
    <dgm:pt modelId="{FBDC75E6-F9E2-4600-A02F-03AFC6F94BF8}">
      <dgm:prSet custT="1"/>
      <dgm:spPr/>
      <dgm:t>
        <a:bodyPr/>
        <a:lstStyle/>
        <a:p>
          <a:r>
            <a:rPr lang="fr-FR" sz="2200" b="1" dirty="0" smtClean="0"/>
            <a:t>Consumers’ views on availability and quality of information</a:t>
          </a:r>
          <a:endParaRPr lang="en-AU" sz="2200" b="1" dirty="0" smtClean="0"/>
        </a:p>
      </dgm:t>
    </dgm:pt>
    <dgm:pt modelId="{1B0A75E3-0272-4CFE-A678-60C1ACA79EC1}" type="parTrans" cxnId="{62D4763F-DC7F-4BE3-A304-A8F518A329DA}">
      <dgm:prSet/>
      <dgm:spPr/>
      <dgm:t>
        <a:bodyPr/>
        <a:lstStyle/>
        <a:p>
          <a:endParaRPr lang="en-GB"/>
        </a:p>
      </dgm:t>
    </dgm:pt>
    <dgm:pt modelId="{F8BB189E-9B69-4082-B759-E24F477801CD}" type="sibTrans" cxnId="{62D4763F-DC7F-4BE3-A304-A8F518A329DA}">
      <dgm:prSet/>
      <dgm:spPr/>
      <dgm:t>
        <a:bodyPr/>
        <a:lstStyle/>
        <a:p>
          <a:endParaRPr lang="en-GB"/>
        </a:p>
      </dgm:t>
    </dgm:pt>
    <dgm:pt modelId="{114C869C-DA9C-4332-9444-7195CBD441A3}">
      <dgm:prSet custT="1"/>
      <dgm:spPr/>
      <dgm:t>
        <a:bodyPr/>
        <a:lstStyle/>
        <a:p>
          <a:r>
            <a:rPr lang="en-GB" sz="2200" b="1" dirty="0" smtClean="0"/>
            <a:t>Enforcement issues linked to the Third Energy Package</a:t>
          </a:r>
          <a:endParaRPr lang="en-AU" sz="2200" b="1" dirty="0" smtClean="0"/>
        </a:p>
      </dgm:t>
    </dgm:pt>
    <dgm:pt modelId="{FC9F10F5-A7C6-43EB-A0AE-F25724B67C56}" type="parTrans" cxnId="{5CE05C1E-BA24-46FE-AA90-08FE00E94A64}">
      <dgm:prSet/>
      <dgm:spPr/>
      <dgm:t>
        <a:bodyPr/>
        <a:lstStyle/>
        <a:p>
          <a:endParaRPr lang="en-GB"/>
        </a:p>
      </dgm:t>
    </dgm:pt>
    <dgm:pt modelId="{7DBBB770-157E-431C-BEDF-A9251D9FA828}" type="sibTrans" cxnId="{5CE05C1E-BA24-46FE-AA90-08FE00E94A64}">
      <dgm:prSet/>
      <dgm:spPr/>
      <dgm:t>
        <a:bodyPr/>
        <a:lstStyle/>
        <a:p>
          <a:endParaRPr lang="en-GB"/>
        </a:p>
      </dgm:t>
    </dgm:pt>
    <dgm:pt modelId="{543F7C1D-3A15-4285-AFC9-9B0E33E4032D}" type="pres">
      <dgm:prSet presAssocID="{40588F4C-2C6F-4358-A5A8-92DF6F6D4DB9}" presName="linear" presStyleCnt="0">
        <dgm:presLayoutVars>
          <dgm:dir/>
          <dgm:animLvl val="lvl"/>
          <dgm:resizeHandles val="exact"/>
        </dgm:presLayoutVars>
      </dgm:prSet>
      <dgm:spPr/>
      <dgm:t>
        <a:bodyPr/>
        <a:lstStyle/>
        <a:p>
          <a:endParaRPr lang="en-GB"/>
        </a:p>
      </dgm:t>
    </dgm:pt>
    <dgm:pt modelId="{7462F264-39C0-46FA-A290-C0ACC5BFC096}" type="pres">
      <dgm:prSet presAssocID="{E4F56F52-17DB-4359-B5F7-CAEBD028D898}" presName="parentLin" presStyleCnt="0"/>
      <dgm:spPr/>
      <dgm:t>
        <a:bodyPr/>
        <a:lstStyle/>
        <a:p>
          <a:endParaRPr lang="en-GB"/>
        </a:p>
      </dgm:t>
    </dgm:pt>
    <dgm:pt modelId="{19FCB90E-B0D1-401C-8463-DDE197085B34}" type="pres">
      <dgm:prSet presAssocID="{E4F56F52-17DB-4359-B5F7-CAEBD028D898}" presName="parentLeftMargin" presStyleLbl="node1" presStyleIdx="0" presStyleCnt="5"/>
      <dgm:spPr/>
      <dgm:t>
        <a:bodyPr/>
        <a:lstStyle/>
        <a:p>
          <a:endParaRPr lang="en-GB"/>
        </a:p>
      </dgm:t>
    </dgm:pt>
    <dgm:pt modelId="{A7FD21D0-F299-4936-A7DE-B2134D57AFE9}" type="pres">
      <dgm:prSet presAssocID="{E4F56F52-17DB-4359-B5F7-CAEBD028D898}" presName="parentText" presStyleLbl="node1" presStyleIdx="0" presStyleCnt="5" custScaleX="126339">
        <dgm:presLayoutVars>
          <dgm:chMax val="0"/>
          <dgm:bulletEnabled val="1"/>
        </dgm:presLayoutVars>
      </dgm:prSet>
      <dgm:spPr/>
      <dgm:t>
        <a:bodyPr/>
        <a:lstStyle/>
        <a:p>
          <a:endParaRPr lang="en-GB"/>
        </a:p>
      </dgm:t>
    </dgm:pt>
    <dgm:pt modelId="{978481E2-8D78-4B3D-B3A6-BB64385D9D56}" type="pres">
      <dgm:prSet presAssocID="{E4F56F52-17DB-4359-B5F7-CAEBD028D898}" presName="negativeSpace" presStyleCnt="0"/>
      <dgm:spPr/>
      <dgm:t>
        <a:bodyPr/>
        <a:lstStyle/>
        <a:p>
          <a:endParaRPr lang="en-GB"/>
        </a:p>
      </dgm:t>
    </dgm:pt>
    <dgm:pt modelId="{76AC7371-BA15-4FDA-B808-C6C272CC0FD3}" type="pres">
      <dgm:prSet presAssocID="{E4F56F52-17DB-4359-B5F7-CAEBD028D898}" presName="childText" presStyleLbl="conFgAcc1" presStyleIdx="0" presStyleCnt="5">
        <dgm:presLayoutVars>
          <dgm:bulletEnabled val="1"/>
        </dgm:presLayoutVars>
      </dgm:prSet>
      <dgm:spPr/>
      <dgm:t>
        <a:bodyPr/>
        <a:lstStyle/>
        <a:p>
          <a:endParaRPr lang="en-GB"/>
        </a:p>
      </dgm:t>
    </dgm:pt>
    <dgm:pt modelId="{B8832FF5-8340-4DB9-B8D2-B65DD05620DA}" type="pres">
      <dgm:prSet presAssocID="{CD9FA953-97F5-46C9-9C59-E4DD025A9E61}" presName="spaceBetweenRectangles" presStyleCnt="0"/>
      <dgm:spPr/>
      <dgm:t>
        <a:bodyPr/>
        <a:lstStyle/>
        <a:p>
          <a:endParaRPr lang="en-GB"/>
        </a:p>
      </dgm:t>
    </dgm:pt>
    <dgm:pt modelId="{582F3044-A724-4F26-B17E-915562407CF1}" type="pres">
      <dgm:prSet presAssocID="{B4DB570A-E5BE-42DF-B95A-133B564A7AC6}" presName="parentLin" presStyleCnt="0"/>
      <dgm:spPr/>
      <dgm:t>
        <a:bodyPr/>
        <a:lstStyle/>
        <a:p>
          <a:endParaRPr lang="en-GB"/>
        </a:p>
      </dgm:t>
    </dgm:pt>
    <dgm:pt modelId="{354E1991-06ED-4513-83A4-C4957689B7D5}" type="pres">
      <dgm:prSet presAssocID="{B4DB570A-E5BE-42DF-B95A-133B564A7AC6}" presName="parentLeftMargin" presStyleLbl="node1" presStyleIdx="0" presStyleCnt="5"/>
      <dgm:spPr/>
      <dgm:t>
        <a:bodyPr/>
        <a:lstStyle/>
        <a:p>
          <a:endParaRPr lang="en-GB"/>
        </a:p>
      </dgm:t>
    </dgm:pt>
    <dgm:pt modelId="{857B2018-2538-4A0B-8748-64638F3FD234}" type="pres">
      <dgm:prSet presAssocID="{B4DB570A-E5BE-42DF-B95A-133B564A7AC6}" presName="parentText" presStyleLbl="node1" presStyleIdx="1" presStyleCnt="5" custScaleX="126339">
        <dgm:presLayoutVars>
          <dgm:chMax val="0"/>
          <dgm:bulletEnabled val="1"/>
        </dgm:presLayoutVars>
      </dgm:prSet>
      <dgm:spPr/>
      <dgm:t>
        <a:bodyPr/>
        <a:lstStyle/>
        <a:p>
          <a:endParaRPr lang="en-GB"/>
        </a:p>
      </dgm:t>
    </dgm:pt>
    <dgm:pt modelId="{502E461F-479F-42AB-8DCE-B38B79E56A3D}" type="pres">
      <dgm:prSet presAssocID="{B4DB570A-E5BE-42DF-B95A-133B564A7AC6}" presName="negativeSpace" presStyleCnt="0"/>
      <dgm:spPr/>
      <dgm:t>
        <a:bodyPr/>
        <a:lstStyle/>
        <a:p>
          <a:endParaRPr lang="en-GB"/>
        </a:p>
      </dgm:t>
    </dgm:pt>
    <dgm:pt modelId="{99210E9C-BA34-40BA-A75D-A3DF6FF7A6A5}" type="pres">
      <dgm:prSet presAssocID="{B4DB570A-E5BE-42DF-B95A-133B564A7AC6}" presName="childText" presStyleLbl="conFgAcc1" presStyleIdx="1" presStyleCnt="5">
        <dgm:presLayoutVars>
          <dgm:bulletEnabled val="1"/>
        </dgm:presLayoutVars>
      </dgm:prSet>
      <dgm:spPr/>
      <dgm:t>
        <a:bodyPr/>
        <a:lstStyle/>
        <a:p>
          <a:endParaRPr lang="en-GB"/>
        </a:p>
      </dgm:t>
    </dgm:pt>
    <dgm:pt modelId="{CE1B59EA-3CDF-473F-B9B8-E52B4FCB564A}" type="pres">
      <dgm:prSet presAssocID="{81D8676E-AD6D-419E-B258-64356C4B638E}" presName="spaceBetweenRectangles" presStyleCnt="0"/>
      <dgm:spPr/>
      <dgm:t>
        <a:bodyPr/>
        <a:lstStyle/>
        <a:p>
          <a:endParaRPr lang="en-GB"/>
        </a:p>
      </dgm:t>
    </dgm:pt>
    <dgm:pt modelId="{89A4D72F-B029-46EF-80CC-EB744A46DC23}" type="pres">
      <dgm:prSet presAssocID="{433DB20F-B314-46E9-A478-AF057D4304A3}" presName="parentLin" presStyleCnt="0"/>
      <dgm:spPr/>
      <dgm:t>
        <a:bodyPr/>
        <a:lstStyle/>
        <a:p>
          <a:endParaRPr lang="en-GB"/>
        </a:p>
      </dgm:t>
    </dgm:pt>
    <dgm:pt modelId="{57D4D924-8EC6-4B34-968A-8D6FACD3A841}" type="pres">
      <dgm:prSet presAssocID="{433DB20F-B314-46E9-A478-AF057D4304A3}" presName="parentLeftMargin" presStyleLbl="node1" presStyleIdx="1" presStyleCnt="5"/>
      <dgm:spPr/>
      <dgm:t>
        <a:bodyPr/>
        <a:lstStyle/>
        <a:p>
          <a:endParaRPr lang="en-GB"/>
        </a:p>
      </dgm:t>
    </dgm:pt>
    <dgm:pt modelId="{C66F2675-0483-403F-A72C-086E5CAA1A6B}" type="pres">
      <dgm:prSet presAssocID="{433DB20F-B314-46E9-A478-AF057D4304A3}" presName="parentText" presStyleLbl="node1" presStyleIdx="2" presStyleCnt="5" custScaleX="126339" custLinFactNeighborY="5086">
        <dgm:presLayoutVars>
          <dgm:chMax val="0"/>
          <dgm:bulletEnabled val="1"/>
        </dgm:presLayoutVars>
      </dgm:prSet>
      <dgm:spPr/>
      <dgm:t>
        <a:bodyPr/>
        <a:lstStyle/>
        <a:p>
          <a:endParaRPr lang="en-GB"/>
        </a:p>
      </dgm:t>
    </dgm:pt>
    <dgm:pt modelId="{0DB26813-16F8-4BF0-840E-3512E2A62BAB}" type="pres">
      <dgm:prSet presAssocID="{433DB20F-B314-46E9-A478-AF057D4304A3}" presName="negativeSpace" presStyleCnt="0"/>
      <dgm:spPr/>
      <dgm:t>
        <a:bodyPr/>
        <a:lstStyle/>
        <a:p>
          <a:endParaRPr lang="en-GB"/>
        </a:p>
      </dgm:t>
    </dgm:pt>
    <dgm:pt modelId="{7B4CB5AF-1BCE-4131-9A76-848F664EFAE7}" type="pres">
      <dgm:prSet presAssocID="{433DB20F-B314-46E9-A478-AF057D4304A3}" presName="childText" presStyleLbl="conFgAcc1" presStyleIdx="2" presStyleCnt="5">
        <dgm:presLayoutVars>
          <dgm:bulletEnabled val="1"/>
        </dgm:presLayoutVars>
      </dgm:prSet>
      <dgm:spPr/>
      <dgm:t>
        <a:bodyPr/>
        <a:lstStyle/>
        <a:p>
          <a:endParaRPr lang="en-GB"/>
        </a:p>
      </dgm:t>
    </dgm:pt>
    <dgm:pt modelId="{2C2A36AD-EC43-43A4-AC49-3EAE973832D5}" type="pres">
      <dgm:prSet presAssocID="{0264DB63-4252-40F5-966F-3E88BFC6142B}" presName="spaceBetweenRectangles" presStyleCnt="0"/>
      <dgm:spPr/>
    </dgm:pt>
    <dgm:pt modelId="{A71B4BA9-A849-45E6-B81F-6F63F4C8E5AD}" type="pres">
      <dgm:prSet presAssocID="{FBDC75E6-F9E2-4600-A02F-03AFC6F94BF8}" presName="parentLin" presStyleCnt="0"/>
      <dgm:spPr/>
    </dgm:pt>
    <dgm:pt modelId="{5D510247-1214-4463-A1EA-E8CC0DDBF1AB}" type="pres">
      <dgm:prSet presAssocID="{FBDC75E6-F9E2-4600-A02F-03AFC6F94BF8}" presName="parentLeftMargin" presStyleLbl="node1" presStyleIdx="2" presStyleCnt="5"/>
      <dgm:spPr/>
      <dgm:t>
        <a:bodyPr/>
        <a:lstStyle/>
        <a:p>
          <a:endParaRPr lang="en-GB"/>
        </a:p>
      </dgm:t>
    </dgm:pt>
    <dgm:pt modelId="{EAA5639B-93CA-4A75-B77F-34B2DF047445}" type="pres">
      <dgm:prSet presAssocID="{FBDC75E6-F9E2-4600-A02F-03AFC6F94BF8}" presName="parentText" presStyleLbl="node1" presStyleIdx="3" presStyleCnt="5" custScaleX="126339">
        <dgm:presLayoutVars>
          <dgm:chMax val="0"/>
          <dgm:bulletEnabled val="1"/>
        </dgm:presLayoutVars>
      </dgm:prSet>
      <dgm:spPr/>
      <dgm:t>
        <a:bodyPr/>
        <a:lstStyle/>
        <a:p>
          <a:endParaRPr lang="en-GB"/>
        </a:p>
      </dgm:t>
    </dgm:pt>
    <dgm:pt modelId="{C4EF8B0A-340E-41A7-AA18-9811C13E2B88}" type="pres">
      <dgm:prSet presAssocID="{FBDC75E6-F9E2-4600-A02F-03AFC6F94BF8}" presName="negativeSpace" presStyleCnt="0"/>
      <dgm:spPr/>
    </dgm:pt>
    <dgm:pt modelId="{F628F6A2-6A25-4209-A0CD-BDFE373B998C}" type="pres">
      <dgm:prSet presAssocID="{FBDC75E6-F9E2-4600-A02F-03AFC6F94BF8}" presName="childText" presStyleLbl="conFgAcc1" presStyleIdx="3" presStyleCnt="5">
        <dgm:presLayoutVars>
          <dgm:bulletEnabled val="1"/>
        </dgm:presLayoutVars>
      </dgm:prSet>
      <dgm:spPr/>
    </dgm:pt>
    <dgm:pt modelId="{386A23A4-64C0-481C-B42C-F023C508B4EA}" type="pres">
      <dgm:prSet presAssocID="{F8BB189E-9B69-4082-B759-E24F477801CD}" presName="spaceBetweenRectangles" presStyleCnt="0"/>
      <dgm:spPr/>
    </dgm:pt>
    <dgm:pt modelId="{F6CFE363-D0D8-427C-A7CB-61BCA331632C}" type="pres">
      <dgm:prSet presAssocID="{114C869C-DA9C-4332-9444-7195CBD441A3}" presName="parentLin" presStyleCnt="0"/>
      <dgm:spPr/>
    </dgm:pt>
    <dgm:pt modelId="{1028BB11-6943-4CFE-992F-6946F63699D9}" type="pres">
      <dgm:prSet presAssocID="{114C869C-DA9C-4332-9444-7195CBD441A3}" presName="parentLeftMargin" presStyleLbl="node1" presStyleIdx="3" presStyleCnt="5"/>
      <dgm:spPr/>
      <dgm:t>
        <a:bodyPr/>
        <a:lstStyle/>
        <a:p>
          <a:endParaRPr lang="en-GB"/>
        </a:p>
      </dgm:t>
    </dgm:pt>
    <dgm:pt modelId="{678C0FF9-4E54-403F-8A51-9C7FB25A15BC}" type="pres">
      <dgm:prSet presAssocID="{114C869C-DA9C-4332-9444-7195CBD441A3}" presName="parentText" presStyleLbl="node1" presStyleIdx="4" presStyleCnt="5" custScaleX="126339">
        <dgm:presLayoutVars>
          <dgm:chMax val="0"/>
          <dgm:bulletEnabled val="1"/>
        </dgm:presLayoutVars>
      </dgm:prSet>
      <dgm:spPr/>
      <dgm:t>
        <a:bodyPr/>
        <a:lstStyle/>
        <a:p>
          <a:endParaRPr lang="en-GB"/>
        </a:p>
      </dgm:t>
    </dgm:pt>
    <dgm:pt modelId="{814A1997-986F-43C3-A2F5-3D11F5E593AC}" type="pres">
      <dgm:prSet presAssocID="{114C869C-DA9C-4332-9444-7195CBD441A3}" presName="negativeSpace" presStyleCnt="0"/>
      <dgm:spPr/>
    </dgm:pt>
    <dgm:pt modelId="{4119B30D-EA4A-4D3B-9109-5B6E417DEC01}" type="pres">
      <dgm:prSet presAssocID="{114C869C-DA9C-4332-9444-7195CBD441A3}" presName="childText" presStyleLbl="conFgAcc1" presStyleIdx="4" presStyleCnt="5">
        <dgm:presLayoutVars>
          <dgm:bulletEnabled val="1"/>
        </dgm:presLayoutVars>
      </dgm:prSet>
      <dgm:spPr/>
    </dgm:pt>
  </dgm:ptLst>
  <dgm:cxnLst>
    <dgm:cxn modelId="{D1359D02-669E-4ECB-969B-3069C47C54A2}" type="presOf" srcId="{FBDC75E6-F9E2-4600-A02F-03AFC6F94BF8}" destId="{5D510247-1214-4463-A1EA-E8CC0DDBF1AB}" srcOrd="0" destOrd="0" presId="urn:microsoft.com/office/officeart/2005/8/layout/list1"/>
    <dgm:cxn modelId="{496E1814-D5BC-4FC9-8FB9-BB77803F54F5}" srcId="{40588F4C-2C6F-4358-A5A8-92DF6F6D4DB9}" destId="{E4F56F52-17DB-4359-B5F7-CAEBD028D898}" srcOrd="0" destOrd="0" parTransId="{C0C5970B-0086-4455-8A23-D500EA248C1D}" sibTransId="{CD9FA953-97F5-46C9-9C59-E4DD025A9E61}"/>
    <dgm:cxn modelId="{28516468-5863-4EF5-B532-5AC6A5F84F79}" type="presOf" srcId="{B4DB570A-E5BE-42DF-B95A-133B564A7AC6}" destId="{354E1991-06ED-4513-83A4-C4957689B7D5}" srcOrd="0" destOrd="0" presId="urn:microsoft.com/office/officeart/2005/8/layout/list1"/>
    <dgm:cxn modelId="{ADB9E184-CD17-4979-909D-B4646B511265}" type="presOf" srcId="{114C869C-DA9C-4332-9444-7195CBD441A3}" destId="{678C0FF9-4E54-403F-8A51-9C7FB25A15BC}" srcOrd="1" destOrd="0" presId="urn:microsoft.com/office/officeart/2005/8/layout/list1"/>
    <dgm:cxn modelId="{B5EF1603-A2C7-4911-8C58-CBC726438D7C}" type="presOf" srcId="{B4DB570A-E5BE-42DF-B95A-133B564A7AC6}" destId="{857B2018-2538-4A0B-8748-64638F3FD234}" srcOrd="1" destOrd="0" presId="urn:microsoft.com/office/officeart/2005/8/layout/list1"/>
    <dgm:cxn modelId="{B3060B0E-2D8B-4C82-954D-C91F6C52255B}" type="presOf" srcId="{FBDC75E6-F9E2-4600-A02F-03AFC6F94BF8}" destId="{EAA5639B-93CA-4A75-B77F-34B2DF047445}" srcOrd="1" destOrd="0" presId="urn:microsoft.com/office/officeart/2005/8/layout/list1"/>
    <dgm:cxn modelId="{7455C7F6-B665-4EE6-9261-2E4A360BB5CF}" type="presOf" srcId="{433DB20F-B314-46E9-A478-AF057D4304A3}" destId="{57D4D924-8EC6-4B34-968A-8D6FACD3A841}" srcOrd="0" destOrd="0" presId="urn:microsoft.com/office/officeart/2005/8/layout/list1"/>
    <dgm:cxn modelId="{62D4763F-DC7F-4BE3-A304-A8F518A329DA}" srcId="{40588F4C-2C6F-4358-A5A8-92DF6F6D4DB9}" destId="{FBDC75E6-F9E2-4600-A02F-03AFC6F94BF8}" srcOrd="3" destOrd="0" parTransId="{1B0A75E3-0272-4CFE-A678-60C1ACA79EC1}" sibTransId="{F8BB189E-9B69-4082-B759-E24F477801CD}"/>
    <dgm:cxn modelId="{4019627C-1A0C-416C-A115-CDF36D38B25C}" type="presOf" srcId="{433DB20F-B314-46E9-A478-AF057D4304A3}" destId="{C66F2675-0483-403F-A72C-086E5CAA1A6B}" srcOrd="1" destOrd="0" presId="urn:microsoft.com/office/officeart/2005/8/layout/list1"/>
    <dgm:cxn modelId="{69D195BE-32E1-40DC-B096-1AC0FB1AF899}" type="presOf" srcId="{40588F4C-2C6F-4358-A5A8-92DF6F6D4DB9}" destId="{543F7C1D-3A15-4285-AFC9-9B0E33E4032D}" srcOrd="0" destOrd="0" presId="urn:microsoft.com/office/officeart/2005/8/layout/list1"/>
    <dgm:cxn modelId="{946FFD79-F1FC-4E02-A1BC-E8921D3BD324}" srcId="{40588F4C-2C6F-4358-A5A8-92DF6F6D4DB9}" destId="{B4DB570A-E5BE-42DF-B95A-133B564A7AC6}" srcOrd="1" destOrd="0" parTransId="{D84CB55B-2576-4DE5-8192-5044F0822EB1}" sibTransId="{81D8676E-AD6D-419E-B258-64356C4B638E}"/>
    <dgm:cxn modelId="{F1775363-9A0B-4AC0-A5C4-0FDDEAE6A7B5}" type="presOf" srcId="{114C869C-DA9C-4332-9444-7195CBD441A3}" destId="{1028BB11-6943-4CFE-992F-6946F63699D9}" srcOrd="0" destOrd="0" presId="urn:microsoft.com/office/officeart/2005/8/layout/list1"/>
    <dgm:cxn modelId="{24088ED0-D2CA-4B83-8C81-445A4E62A2AC}" type="presOf" srcId="{E4F56F52-17DB-4359-B5F7-CAEBD028D898}" destId="{A7FD21D0-F299-4936-A7DE-B2134D57AFE9}" srcOrd="1" destOrd="0" presId="urn:microsoft.com/office/officeart/2005/8/layout/list1"/>
    <dgm:cxn modelId="{5CE05C1E-BA24-46FE-AA90-08FE00E94A64}" srcId="{40588F4C-2C6F-4358-A5A8-92DF6F6D4DB9}" destId="{114C869C-DA9C-4332-9444-7195CBD441A3}" srcOrd="4" destOrd="0" parTransId="{FC9F10F5-A7C6-43EB-A0AE-F25724B67C56}" sibTransId="{7DBBB770-157E-431C-BEDF-A9251D9FA828}"/>
    <dgm:cxn modelId="{6A09BEC6-CEC4-4575-A3C4-8BC3291591CE}" type="presOf" srcId="{E4F56F52-17DB-4359-B5F7-CAEBD028D898}" destId="{19FCB90E-B0D1-401C-8463-DDE197085B34}" srcOrd="0" destOrd="0" presId="urn:microsoft.com/office/officeart/2005/8/layout/list1"/>
    <dgm:cxn modelId="{FB563EBA-5FAC-4687-A3FC-FAE4A73E4598}" srcId="{40588F4C-2C6F-4358-A5A8-92DF6F6D4DB9}" destId="{433DB20F-B314-46E9-A478-AF057D4304A3}" srcOrd="2" destOrd="0" parTransId="{0B8C2DC0-0F39-4ECD-A997-659DF14237B0}" sibTransId="{0264DB63-4252-40F5-966F-3E88BFC6142B}"/>
    <dgm:cxn modelId="{BC476422-D237-47DA-9588-31502EB89255}" type="presParOf" srcId="{543F7C1D-3A15-4285-AFC9-9B0E33E4032D}" destId="{7462F264-39C0-46FA-A290-C0ACC5BFC096}" srcOrd="0" destOrd="0" presId="urn:microsoft.com/office/officeart/2005/8/layout/list1"/>
    <dgm:cxn modelId="{9BE5CCC3-220D-404A-AC54-F57020A7D3F3}" type="presParOf" srcId="{7462F264-39C0-46FA-A290-C0ACC5BFC096}" destId="{19FCB90E-B0D1-401C-8463-DDE197085B34}" srcOrd="0" destOrd="0" presId="urn:microsoft.com/office/officeart/2005/8/layout/list1"/>
    <dgm:cxn modelId="{4A062D3D-FDC7-497C-91B1-ED96FAACF016}" type="presParOf" srcId="{7462F264-39C0-46FA-A290-C0ACC5BFC096}" destId="{A7FD21D0-F299-4936-A7DE-B2134D57AFE9}" srcOrd="1" destOrd="0" presId="urn:microsoft.com/office/officeart/2005/8/layout/list1"/>
    <dgm:cxn modelId="{1AA9BE8B-AD59-42F7-A29A-7D5D12BFB5C0}" type="presParOf" srcId="{543F7C1D-3A15-4285-AFC9-9B0E33E4032D}" destId="{978481E2-8D78-4B3D-B3A6-BB64385D9D56}" srcOrd="1" destOrd="0" presId="urn:microsoft.com/office/officeart/2005/8/layout/list1"/>
    <dgm:cxn modelId="{85199AEF-3801-455D-B1B0-43144B5A1D80}" type="presParOf" srcId="{543F7C1D-3A15-4285-AFC9-9B0E33E4032D}" destId="{76AC7371-BA15-4FDA-B808-C6C272CC0FD3}" srcOrd="2" destOrd="0" presId="urn:microsoft.com/office/officeart/2005/8/layout/list1"/>
    <dgm:cxn modelId="{A667B3F5-2B7B-4EC6-B24F-E4DB0272F04A}" type="presParOf" srcId="{543F7C1D-3A15-4285-AFC9-9B0E33E4032D}" destId="{B8832FF5-8340-4DB9-B8D2-B65DD05620DA}" srcOrd="3" destOrd="0" presId="urn:microsoft.com/office/officeart/2005/8/layout/list1"/>
    <dgm:cxn modelId="{246D793F-DFD3-4CF7-A99C-50E40335420C}" type="presParOf" srcId="{543F7C1D-3A15-4285-AFC9-9B0E33E4032D}" destId="{582F3044-A724-4F26-B17E-915562407CF1}" srcOrd="4" destOrd="0" presId="urn:microsoft.com/office/officeart/2005/8/layout/list1"/>
    <dgm:cxn modelId="{97EEC68B-7DC0-444C-BD13-9CA569211E3B}" type="presParOf" srcId="{582F3044-A724-4F26-B17E-915562407CF1}" destId="{354E1991-06ED-4513-83A4-C4957689B7D5}" srcOrd="0" destOrd="0" presId="urn:microsoft.com/office/officeart/2005/8/layout/list1"/>
    <dgm:cxn modelId="{7BA8E11A-9D08-4463-AE15-5DF76B7AA608}" type="presParOf" srcId="{582F3044-A724-4F26-B17E-915562407CF1}" destId="{857B2018-2538-4A0B-8748-64638F3FD234}" srcOrd="1" destOrd="0" presId="urn:microsoft.com/office/officeart/2005/8/layout/list1"/>
    <dgm:cxn modelId="{89BB357A-42B3-4E3B-9DC9-BE432917EFBF}" type="presParOf" srcId="{543F7C1D-3A15-4285-AFC9-9B0E33E4032D}" destId="{502E461F-479F-42AB-8DCE-B38B79E56A3D}" srcOrd="5" destOrd="0" presId="urn:microsoft.com/office/officeart/2005/8/layout/list1"/>
    <dgm:cxn modelId="{D4E69B5F-0A11-46AE-BA09-68BBE5DF9073}" type="presParOf" srcId="{543F7C1D-3A15-4285-AFC9-9B0E33E4032D}" destId="{99210E9C-BA34-40BA-A75D-A3DF6FF7A6A5}" srcOrd="6" destOrd="0" presId="urn:microsoft.com/office/officeart/2005/8/layout/list1"/>
    <dgm:cxn modelId="{1EBBD60B-519C-47D0-920D-455705EE53CA}" type="presParOf" srcId="{543F7C1D-3A15-4285-AFC9-9B0E33E4032D}" destId="{CE1B59EA-3CDF-473F-B9B8-E52B4FCB564A}" srcOrd="7" destOrd="0" presId="urn:microsoft.com/office/officeart/2005/8/layout/list1"/>
    <dgm:cxn modelId="{A9D5120D-D334-421E-82D2-7ABCDE850C44}" type="presParOf" srcId="{543F7C1D-3A15-4285-AFC9-9B0E33E4032D}" destId="{89A4D72F-B029-46EF-80CC-EB744A46DC23}" srcOrd="8" destOrd="0" presId="urn:microsoft.com/office/officeart/2005/8/layout/list1"/>
    <dgm:cxn modelId="{07588947-F020-4A22-951F-585E6177025A}" type="presParOf" srcId="{89A4D72F-B029-46EF-80CC-EB744A46DC23}" destId="{57D4D924-8EC6-4B34-968A-8D6FACD3A841}" srcOrd="0" destOrd="0" presId="urn:microsoft.com/office/officeart/2005/8/layout/list1"/>
    <dgm:cxn modelId="{49BE76B7-5A77-4E7B-AAA1-9203ABD02C53}" type="presParOf" srcId="{89A4D72F-B029-46EF-80CC-EB744A46DC23}" destId="{C66F2675-0483-403F-A72C-086E5CAA1A6B}" srcOrd="1" destOrd="0" presId="urn:microsoft.com/office/officeart/2005/8/layout/list1"/>
    <dgm:cxn modelId="{956F8B64-C85D-41A3-B121-F40B227C378D}" type="presParOf" srcId="{543F7C1D-3A15-4285-AFC9-9B0E33E4032D}" destId="{0DB26813-16F8-4BF0-840E-3512E2A62BAB}" srcOrd="9" destOrd="0" presId="urn:microsoft.com/office/officeart/2005/8/layout/list1"/>
    <dgm:cxn modelId="{D5AA60B6-DF3D-49E0-93D0-8F40BE072970}" type="presParOf" srcId="{543F7C1D-3A15-4285-AFC9-9B0E33E4032D}" destId="{7B4CB5AF-1BCE-4131-9A76-848F664EFAE7}" srcOrd="10" destOrd="0" presId="urn:microsoft.com/office/officeart/2005/8/layout/list1"/>
    <dgm:cxn modelId="{DC2E567B-66A9-4551-A0E3-1E0F88154A92}" type="presParOf" srcId="{543F7C1D-3A15-4285-AFC9-9B0E33E4032D}" destId="{2C2A36AD-EC43-43A4-AC49-3EAE973832D5}" srcOrd="11" destOrd="0" presId="urn:microsoft.com/office/officeart/2005/8/layout/list1"/>
    <dgm:cxn modelId="{2DAD65BA-2292-457C-9DCD-14A1533CB0AA}" type="presParOf" srcId="{543F7C1D-3A15-4285-AFC9-9B0E33E4032D}" destId="{A71B4BA9-A849-45E6-B81F-6F63F4C8E5AD}" srcOrd="12" destOrd="0" presId="urn:microsoft.com/office/officeart/2005/8/layout/list1"/>
    <dgm:cxn modelId="{F46A9794-C064-41DA-8C97-5C304F41D30B}" type="presParOf" srcId="{A71B4BA9-A849-45E6-B81F-6F63F4C8E5AD}" destId="{5D510247-1214-4463-A1EA-E8CC0DDBF1AB}" srcOrd="0" destOrd="0" presId="urn:microsoft.com/office/officeart/2005/8/layout/list1"/>
    <dgm:cxn modelId="{295DD8D7-33A1-4056-9646-9B4739ED3FB0}" type="presParOf" srcId="{A71B4BA9-A849-45E6-B81F-6F63F4C8E5AD}" destId="{EAA5639B-93CA-4A75-B77F-34B2DF047445}" srcOrd="1" destOrd="0" presId="urn:microsoft.com/office/officeart/2005/8/layout/list1"/>
    <dgm:cxn modelId="{7BC5D9DE-ECDA-43E8-B309-BA9A2F324889}" type="presParOf" srcId="{543F7C1D-3A15-4285-AFC9-9B0E33E4032D}" destId="{C4EF8B0A-340E-41A7-AA18-9811C13E2B88}" srcOrd="13" destOrd="0" presId="urn:microsoft.com/office/officeart/2005/8/layout/list1"/>
    <dgm:cxn modelId="{90C1F8BE-A92F-47C6-9E38-99DC9BC1153A}" type="presParOf" srcId="{543F7C1D-3A15-4285-AFC9-9B0E33E4032D}" destId="{F628F6A2-6A25-4209-A0CD-BDFE373B998C}" srcOrd="14" destOrd="0" presId="urn:microsoft.com/office/officeart/2005/8/layout/list1"/>
    <dgm:cxn modelId="{3218F6FC-51CB-4BC3-ABEA-B137C7E451AA}" type="presParOf" srcId="{543F7C1D-3A15-4285-AFC9-9B0E33E4032D}" destId="{386A23A4-64C0-481C-B42C-F023C508B4EA}" srcOrd="15" destOrd="0" presId="urn:microsoft.com/office/officeart/2005/8/layout/list1"/>
    <dgm:cxn modelId="{96CB38E5-5BE6-493D-BEBD-F8356237A688}" type="presParOf" srcId="{543F7C1D-3A15-4285-AFC9-9B0E33E4032D}" destId="{F6CFE363-D0D8-427C-A7CB-61BCA331632C}" srcOrd="16" destOrd="0" presId="urn:microsoft.com/office/officeart/2005/8/layout/list1"/>
    <dgm:cxn modelId="{4740051B-BD22-47C4-A462-8329DF011407}" type="presParOf" srcId="{F6CFE363-D0D8-427C-A7CB-61BCA331632C}" destId="{1028BB11-6943-4CFE-992F-6946F63699D9}" srcOrd="0" destOrd="0" presId="urn:microsoft.com/office/officeart/2005/8/layout/list1"/>
    <dgm:cxn modelId="{40608137-F456-4501-857B-A7C014D0704E}" type="presParOf" srcId="{F6CFE363-D0D8-427C-A7CB-61BCA331632C}" destId="{678C0FF9-4E54-403F-8A51-9C7FB25A15BC}" srcOrd="1" destOrd="0" presId="urn:microsoft.com/office/officeart/2005/8/layout/list1"/>
    <dgm:cxn modelId="{2E0F2E75-2E61-4856-AD5E-D0CEAEBFEA6E}" type="presParOf" srcId="{543F7C1D-3A15-4285-AFC9-9B0E33E4032D}" destId="{814A1997-986F-43C3-A2F5-3D11F5E593AC}" srcOrd="17" destOrd="0" presId="urn:microsoft.com/office/officeart/2005/8/layout/list1"/>
    <dgm:cxn modelId="{5B60FCCD-6E65-4473-9102-509DF8FD2292}" type="presParOf" srcId="{543F7C1D-3A15-4285-AFC9-9B0E33E4032D}" destId="{4119B30D-EA4A-4D3B-9109-5B6E417DEC0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C7371-BA15-4FDA-B808-C6C272CC0FD3}">
      <dsp:nvSpPr>
        <dsp:cNvPr id="0" name=""/>
        <dsp:cNvSpPr/>
      </dsp:nvSpPr>
      <dsp:spPr>
        <a:xfrm>
          <a:off x="0" y="418703"/>
          <a:ext cx="7734300"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FD21D0-F299-4936-A7DE-B2134D57AFE9}">
      <dsp:nvSpPr>
        <dsp:cNvPr id="0" name=""/>
        <dsp:cNvSpPr/>
      </dsp:nvSpPr>
      <dsp:spPr>
        <a:xfrm>
          <a:off x="386715" y="108743"/>
          <a:ext cx="6840006"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637" tIns="0" rIns="204637" bIns="0" numCol="1" spcCol="1270" anchor="ctr" anchorCtr="0">
          <a:noAutofit/>
        </a:bodyPr>
        <a:lstStyle/>
        <a:p>
          <a:pPr lvl="0" algn="l" defTabSz="977900">
            <a:lnSpc>
              <a:spcPct val="90000"/>
            </a:lnSpc>
            <a:spcBef>
              <a:spcPct val="0"/>
            </a:spcBef>
            <a:spcAft>
              <a:spcPct val="35000"/>
            </a:spcAft>
          </a:pPr>
          <a:r>
            <a:rPr lang="de-DE" sz="2200" b="1" kern="1200" dirty="0" smtClean="0"/>
            <a:t>Consumers‘ views about electricity bills</a:t>
          </a:r>
          <a:endParaRPr lang="en-AU" sz="2200" b="1" kern="1200" dirty="0" smtClean="0"/>
        </a:p>
      </dsp:txBody>
      <dsp:txXfrm>
        <a:off x="416977" y="139005"/>
        <a:ext cx="6779482" cy="559396"/>
      </dsp:txXfrm>
    </dsp:sp>
    <dsp:sp modelId="{99210E9C-BA34-40BA-A75D-A3DF6FF7A6A5}">
      <dsp:nvSpPr>
        <dsp:cNvPr id="0" name=""/>
        <dsp:cNvSpPr/>
      </dsp:nvSpPr>
      <dsp:spPr>
        <a:xfrm>
          <a:off x="0" y="1371263"/>
          <a:ext cx="7734300" cy="529200"/>
        </a:xfrm>
        <a:prstGeom prst="rect">
          <a:avLst/>
        </a:prstGeom>
        <a:solidFill>
          <a:schemeClr val="lt1">
            <a:alpha val="90000"/>
            <a:hueOff val="0"/>
            <a:satOff val="0"/>
            <a:lumOff val="0"/>
            <a:alphaOff val="0"/>
          </a:schemeClr>
        </a:solidFill>
        <a:ln w="25400" cap="flat" cmpd="sng" algn="ctr">
          <a:solidFill>
            <a:schemeClr val="accent5">
              <a:hueOff val="2678426"/>
              <a:satOff val="6005"/>
              <a:lumOff val="-10098"/>
              <a:alphaOff val="0"/>
            </a:schemeClr>
          </a:solidFill>
          <a:prstDash val="solid"/>
        </a:ln>
        <a:effectLst/>
      </dsp:spPr>
      <dsp:style>
        <a:lnRef idx="2">
          <a:scrgbClr r="0" g="0" b="0"/>
        </a:lnRef>
        <a:fillRef idx="1">
          <a:scrgbClr r="0" g="0" b="0"/>
        </a:fillRef>
        <a:effectRef idx="0">
          <a:scrgbClr r="0" g="0" b="0"/>
        </a:effectRef>
        <a:fontRef idx="minor"/>
      </dsp:style>
    </dsp:sp>
    <dsp:sp modelId="{857B2018-2538-4A0B-8748-64638F3FD234}">
      <dsp:nvSpPr>
        <dsp:cNvPr id="0" name=""/>
        <dsp:cNvSpPr/>
      </dsp:nvSpPr>
      <dsp:spPr>
        <a:xfrm>
          <a:off x="386715" y="1061303"/>
          <a:ext cx="6840006" cy="619920"/>
        </a:xfrm>
        <a:prstGeom prst="roundRect">
          <a:avLst/>
        </a:prstGeom>
        <a:solidFill>
          <a:schemeClr val="accent5">
            <a:hueOff val="2678426"/>
            <a:satOff val="6005"/>
            <a:lumOff val="-10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637" tIns="0" rIns="204637" bIns="0" numCol="1" spcCol="1270" anchor="ctr" anchorCtr="0">
          <a:noAutofit/>
        </a:bodyPr>
        <a:lstStyle/>
        <a:p>
          <a:pPr lvl="0" algn="l" defTabSz="977900">
            <a:lnSpc>
              <a:spcPct val="90000"/>
            </a:lnSpc>
            <a:spcBef>
              <a:spcPct val="0"/>
            </a:spcBef>
            <a:spcAft>
              <a:spcPct val="35000"/>
            </a:spcAft>
          </a:pPr>
          <a:r>
            <a:rPr lang="de-DE" sz="2200" b="1" kern="1200" dirty="0" smtClean="0"/>
            <a:t>Choice and comparability from a consumer perspective</a:t>
          </a:r>
          <a:endParaRPr lang="en-AU" sz="2200" b="1" kern="1200" dirty="0" smtClean="0"/>
        </a:p>
      </dsp:txBody>
      <dsp:txXfrm>
        <a:off x="416977" y="1091565"/>
        <a:ext cx="6779482" cy="559396"/>
      </dsp:txXfrm>
    </dsp:sp>
    <dsp:sp modelId="{7B4CB5AF-1BCE-4131-9A76-848F664EFAE7}">
      <dsp:nvSpPr>
        <dsp:cNvPr id="0" name=""/>
        <dsp:cNvSpPr/>
      </dsp:nvSpPr>
      <dsp:spPr>
        <a:xfrm>
          <a:off x="0" y="2323824"/>
          <a:ext cx="7734300" cy="529200"/>
        </a:xfrm>
        <a:prstGeom prst="rect">
          <a:avLst/>
        </a:prstGeom>
        <a:solidFill>
          <a:schemeClr val="lt1">
            <a:alpha val="90000"/>
            <a:hueOff val="0"/>
            <a:satOff val="0"/>
            <a:lumOff val="0"/>
            <a:alphaOff val="0"/>
          </a:schemeClr>
        </a:solidFill>
        <a:ln w="25400" cap="flat" cmpd="sng" algn="ctr">
          <a:solidFill>
            <a:schemeClr val="accent5">
              <a:hueOff val="5356851"/>
              <a:satOff val="12010"/>
              <a:lumOff val="-20197"/>
              <a:alphaOff val="0"/>
            </a:schemeClr>
          </a:solidFill>
          <a:prstDash val="solid"/>
        </a:ln>
        <a:effectLst/>
      </dsp:spPr>
      <dsp:style>
        <a:lnRef idx="2">
          <a:scrgbClr r="0" g="0" b="0"/>
        </a:lnRef>
        <a:fillRef idx="1">
          <a:scrgbClr r="0" g="0" b="0"/>
        </a:fillRef>
        <a:effectRef idx="0">
          <a:scrgbClr r="0" g="0" b="0"/>
        </a:effectRef>
        <a:fontRef idx="minor"/>
      </dsp:style>
    </dsp:sp>
    <dsp:sp modelId="{C66F2675-0483-403F-A72C-086E5CAA1A6B}">
      <dsp:nvSpPr>
        <dsp:cNvPr id="0" name=""/>
        <dsp:cNvSpPr/>
      </dsp:nvSpPr>
      <dsp:spPr>
        <a:xfrm>
          <a:off x="386715" y="2045393"/>
          <a:ext cx="6840006" cy="619920"/>
        </a:xfrm>
        <a:prstGeom prst="roundRect">
          <a:avLst/>
        </a:prstGeom>
        <a:solidFill>
          <a:schemeClr val="accent5">
            <a:hueOff val="5356851"/>
            <a:satOff val="12010"/>
            <a:lumOff val="-2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637" tIns="0" rIns="204637" bIns="0" numCol="1" spcCol="1270" anchor="ctr" anchorCtr="0">
          <a:noAutofit/>
        </a:bodyPr>
        <a:lstStyle/>
        <a:p>
          <a:pPr lvl="0" algn="l" defTabSz="977900">
            <a:lnSpc>
              <a:spcPct val="90000"/>
            </a:lnSpc>
            <a:spcBef>
              <a:spcPct val="0"/>
            </a:spcBef>
            <a:spcAft>
              <a:spcPct val="35000"/>
            </a:spcAft>
          </a:pPr>
          <a:r>
            <a:rPr lang="de-DE" sz="2200" b="1" kern="1200" dirty="0" smtClean="0"/>
            <a:t>Consumers‘ experience with switching</a:t>
          </a:r>
          <a:endParaRPr lang="en-AU" sz="2200" b="1" kern="1200" dirty="0" smtClean="0"/>
        </a:p>
      </dsp:txBody>
      <dsp:txXfrm>
        <a:off x="416977" y="2075655"/>
        <a:ext cx="6779482" cy="559396"/>
      </dsp:txXfrm>
    </dsp:sp>
    <dsp:sp modelId="{F628F6A2-6A25-4209-A0CD-BDFE373B998C}">
      <dsp:nvSpPr>
        <dsp:cNvPr id="0" name=""/>
        <dsp:cNvSpPr/>
      </dsp:nvSpPr>
      <dsp:spPr>
        <a:xfrm>
          <a:off x="0" y="3276384"/>
          <a:ext cx="7734300" cy="529200"/>
        </a:xfrm>
        <a:prstGeom prst="rect">
          <a:avLst/>
        </a:prstGeom>
        <a:solidFill>
          <a:schemeClr val="lt1">
            <a:alpha val="90000"/>
            <a:hueOff val="0"/>
            <a:satOff val="0"/>
            <a:lumOff val="0"/>
            <a:alphaOff val="0"/>
          </a:schemeClr>
        </a:solidFill>
        <a:ln w="25400" cap="flat" cmpd="sng" algn="ctr">
          <a:solidFill>
            <a:schemeClr val="accent5">
              <a:hueOff val="8035277"/>
              <a:satOff val="18016"/>
              <a:lumOff val="-30295"/>
              <a:alphaOff val="0"/>
            </a:schemeClr>
          </a:solidFill>
          <a:prstDash val="solid"/>
        </a:ln>
        <a:effectLst/>
      </dsp:spPr>
      <dsp:style>
        <a:lnRef idx="2">
          <a:scrgbClr r="0" g="0" b="0"/>
        </a:lnRef>
        <a:fillRef idx="1">
          <a:scrgbClr r="0" g="0" b="0"/>
        </a:fillRef>
        <a:effectRef idx="0">
          <a:scrgbClr r="0" g="0" b="0"/>
        </a:effectRef>
        <a:fontRef idx="minor"/>
      </dsp:style>
    </dsp:sp>
    <dsp:sp modelId="{EAA5639B-93CA-4A75-B77F-34B2DF047445}">
      <dsp:nvSpPr>
        <dsp:cNvPr id="0" name=""/>
        <dsp:cNvSpPr/>
      </dsp:nvSpPr>
      <dsp:spPr>
        <a:xfrm>
          <a:off x="386715" y="2966424"/>
          <a:ext cx="6840006" cy="619920"/>
        </a:xfrm>
        <a:prstGeom prst="roundRect">
          <a:avLst/>
        </a:prstGeom>
        <a:solidFill>
          <a:schemeClr val="accent5">
            <a:hueOff val="8035277"/>
            <a:satOff val="18016"/>
            <a:lumOff val="-30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637" tIns="0" rIns="204637" bIns="0" numCol="1" spcCol="1270" anchor="ctr" anchorCtr="0">
          <a:noAutofit/>
        </a:bodyPr>
        <a:lstStyle/>
        <a:p>
          <a:pPr lvl="0" algn="l" defTabSz="977900">
            <a:lnSpc>
              <a:spcPct val="90000"/>
            </a:lnSpc>
            <a:spcBef>
              <a:spcPct val="0"/>
            </a:spcBef>
            <a:spcAft>
              <a:spcPct val="35000"/>
            </a:spcAft>
          </a:pPr>
          <a:r>
            <a:rPr lang="fr-FR" sz="2200" b="1" kern="1200" dirty="0" smtClean="0"/>
            <a:t>Consumers’ views on availability and quality of information</a:t>
          </a:r>
          <a:endParaRPr lang="en-AU" sz="2200" b="1" kern="1200" dirty="0" smtClean="0"/>
        </a:p>
      </dsp:txBody>
      <dsp:txXfrm>
        <a:off x="416977" y="2996686"/>
        <a:ext cx="6779482" cy="559396"/>
      </dsp:txXfrm>
    </dsp:sp>
    <dsp:sp modelId="{4119B30D-EA4A-4D3B-9109-5B6E417DEC01}">
      <dsp:nvSpPr>
        <dsp:cNvPr id="0" name=""/>
        <dsp:cNvSpPr/>
      </dsp:nvSpPr>
      <dsp:spPr>
        <a:xfrm>
          <a:off x="0" y="4228944"/>
          <a:ext cx="7734300" cy="529200"/>
        </a:xfrm>
        <a:prstGeom prst="rect">
          <a:avLst/>
        </a:prstGeom>
        <a:solidFill>
          <a:schemeClr val="lt1">
            <a:alpha val="90000"/>
            <a:hueOff val="0"/>
            <a:satOff val="0"/>
            <a:lumOff val="0"/>
            <a:alphaOff val="0"/>
          </a:schemeClr>
        </a:solidFill>
        <a:ln w="25400" cap="flat" cmpd="sng" algn="ctr">
          <a:solidFill>
            <a:schemeClr val="accent5">
              <a:hueOff val="10713702"/>
              <a:satOff val="24021"/>
              <a:lumOff val="-40393"/>
              <a:alphaOff val="0"/>
            </a:schemeClr>
          </a:solidFill>
          <a:prstDash val="solid"/>
        </a:ln>
        <a:effectLst/>
      </dsp:spPr>
      <dsp:style>
        <a:lnRef idx="2">
          <a:scrgbClr r="0" g="0" b="0"/>
        </a:lnRef>
        <a:fillRef idx="1">
          <a:scrgbClr r="0" g="0" b="0"/>
        </a:fillRef>
        <a:effectRef idx="0">
          <a:scrgbClr r="0" g="0" b="0"/>
        </a:effectRef>
        <a:fontRef idx="minor"/>
      </dsp:style>
    </dsp:sp>
    <dsp:sp modelId="{678C0FF9-4E54-403F-8A51-9C7FB25A15BC}">
      <dsp:nvSpPr>
        <dsp:cNvPr id="0" name=""/>
        <dsp:cNvSpPr/>
      </dsp:nvSpPr>
      <dsp:spPr>
        <a:xfrm>
          <a:off x="386715" y="3918984"/>
          <a:ext cx="6840006" cy="619920"/>
        </a:xfrm>
        <a:prstGeom prst="roundRect">
          <a:avLst/>
        </a:prstGeom>
        <a:solidFill>
          <a:schemeClr val="accent5">
            <a:hueOff val="10713702"/>
            <a:satOff val="24021"/>
            <a:lumOff val="-4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637" tIns="0" rIns="204637" bIns="0" numCol="1" spcCol="1270" anchor="ctr" anchorCtr="0">
          <a:noAutofit/>
        </a:bodyPr>
        <a:lstStyle/>
        <a:p>
          <a:pPr lvl="0" algn="l" defTabSz="977900">
            <a:lnSpc>
              <a:spcPct val="90000"/>
            </a:lnSpc>
            <a:spcBef>
              <a:spcPct val="0"/>
            </a:spcBef>
            <a:spcAft>
              <a:spcPct val="35000"/>
            </a:spcAft>
          </a:pPr>
          <a:r>
            <a:rPr lang="en-GB" sz="2200" b="1" kern="1200" dirty="0" smtClean="0"/>
            <a:t>Enforcement issues linked to the Third Energy Package</a:t>
          </a:r>
          <a:endParaRPr lang="en-AU" sz="2200" b="1" kern="1200" dirty="0" smtClean="0"/>
        </a:p>
      </dsp:txBody>
      <dsp:txXfrm>
        <a:off x="416977" y="3949246"/>
        <a:ext cx="677948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608" tIns="45304" rIns="90608" bIns="45304" rtlCol="0"/>
          <a:lstStyle>
            <a:lvl1pPr algn="l">
              <a:defRPr sz="1200"/>
            </a:lvl1pPr>
          </a:lstStyle>
          <a:p>
            <a:endParaRPr lang="en-US" dirty="0"/>
          </a:p>
        </p:txBody>
      </p:sp>
      <p:sp>
        <p:nvSpPr>
          <p:cNvPr id="3" name="Date Placeholder 2"/>
          <p:cNvSpPr>
            <a:spLocks noGrp="1"/>
          </p:cNvSpPr>
          <p:nvPr>
            <p:ph type="dt" sz="quarter" idx="1"/>
          </p:nvPr>
        </p:nvSpPr>
        <p:spPr>
          <a:xfrm>
            <a:off x="3805483" y="0"/>
            <a:ext cx="2911263" cy="492760"/>
          </a:xfrm>
          <a:prstGeom prst="rect">
            <a:avLst/>
          </a:prstGeom>
        </p:spPr>
        <p:txBody>
          <a:bodyPr vert="horz" lIns="90608" tIns="45304" rIns="90608" bIns="45304" rtlCol="0"/>
          <a:lstStyle>
            <a:lvl1pPr algn="r">
              <a:defRPr sz="1200"/>
            </a:lvl1pPr>
          </a:lstStyle>
          <a:p>
            <a:fld id="{C4FCCC7A-0D3D-4122-A6DA-4918ECBDE049}" type="datetimeFigureOut">
              <a:rPr lang="en-US" smtClean="0"/>
              <a:pPr/>
              <a:t>2/22/2016</a:t>
            </a:fld>
            <a:endParaRPr lang="en-US" dirty="0"/>
          </a:p>
        </p:txBody>
      </p:sp>
      <p:sp>
        <p:nvSpPr>
          <p:cNvPr id="4" name="Footer Placeholder 3"/>
          <p:cNvSpPr>
            <a:spLocks noGrp="1"/>
          </p:cNvSpPr>
          <p:nvPr>
            <p:ph type="ftr" sz="quarter" idx="2"/>
          </p:nvPr>
        </p:nvSpPr>
        <p:spPr>
          <a:xfrm>
            <a:off x="1" y="9360729"/>
            <a:ext cx="2911263" cy="492760"/>
          </a:xfrm>
          <a:prstGeom prst="rect">
            <a:avLst/>
          </a:prstGeom>
        </p:spPr>
        <p:txBody>
          <a:bodyPr vert="horz" lIns="90608" tIns="45304" rIns="90608" bIns="453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05483" y="9360729"/>
            <a:ext cx="2911263" cy="492760"/>
          </a:xfrm>
          <a:prstGeom prst="rect">
            <a:avLst/>
          </a:prstGeom>
        </p:spPr>
        <p:txBody>
          <a:bodyPr vert="horz" lIns="90608" tIns="45304" rIns="90608" bIns="45304" rtlCol="0" anchor="b"/>
          <a:lstStyle>
            <a:lvl1pPr algn="r">
              <a:defRPr sz="1200"/>
            </a:lvl1pPr>
          </a:lstStyle>
          <a:p>
            <a:fld id="{77281A5B-5C3A-44A1-A2FB-634336CE441A}" type="slidenum">
              <a:rPr lang="en-US" smtClean="0"/>
              <a:pPr/>
              <a:t>‹#›</a:t>
            </a:fld>
            <a:endParaRPr lang="en-US" dirty="0"/>
          </a:p>
        </p:txBody>
      </p:sp>
    </p:spTree>
    <p:extLst>
      <p:ext uri="{BB962C8B-B14F-4D97-AF65-F5344CB8AC3E}">
        <p14:creationId xmlns:p14="http://schemas.microsoft.com/office/powerpoint/2010/main" val="580726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1263" cy="492760"/>
          </a:xfrm>
          <a:prstGeom prst="rect">
            <a:avLst/>
          </a:prstGeom>
        </p:spPr>
        <p:txBody>
          <a:bodyPr vert="horz" lIns="90608" tIns="45304" rIns="90608" bIns="45304" rtlCol="0"/>
          <a:lstStyle>
            <a:lvl1pPr algn="l">
              <a:defRPr sz="1200"/>
            </a:lvl1pPr>
          </a:lstStyle>
          <a:p>
            <a:endParaRPr lang="en-US" dirty="0"/>
          </a:p>
        </p:txBody>
      </p:sp>
      <p:sp>
        <p:nvSpPr>
          <p:cNvPr id="3" name="Datumsplatzhalter 2"/>
          <p:cNvSpPr>
            <a:spLocks noGrp="1"/>
          </p:cNvSpPr>
          <p:nvPr>
            <p:ph type="dt" idx="1"/>
          </p:nvPr>
        </p:nvSpPr>
        <p:spPr>
          <a:xfrm>
            <a:off x="3805483" y="0"/>
            <a:ext cx="2911263" cy="492760"/>
          </a:xfrm>
          <a:prstGeom prst="rect">
            <a:avLst/>
          </a:prstGeom>
        </p:spPr>
        <p:txBody>
          <a:bodyPr vert="horz" lIns="90608" tIns="45304" rIns="90608" bIns="45304" rtlCol="0"/>
          <a:lstStyle>
            <a:lvl1pPr algn="r">
              <a:defRPr sz="1200"/>
            </a:lvl1pPr>
          </a:lstStyle>
          <a:p>
            <a:fld id="{F4BDEAD5-F711-413A-836C-4C3BEAF86453}" type="datetimeFigureOut">
              <a:rPr lang="en-US" smtClean="0"/>
              <a:pPr/>
              <a:t>2/22/2016</a:t>
            </a:fld>
            <a:endParaRPr lang="en-US" dirty="0"/>
          </a:p>
        </p:txBody>
      </p:sp>
      <p:sp>
        <p:nvSpPr>
          <p:cNvPr id="4" name="Folienbildplatzhalt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0608" tIns="45304" rIns="90608" bIns="45304" rtlCol="0" anchor="ctr"/>
          <a:lstStyle/>
          <a:p>
            <a:endParaRPr lang="en-US" dirty="0"/>
          </a:p>
        </p:txBody>
      </p:sp>
      <p:sp>
        <p:nvSpPr>
          <p:cNvPr id="5" name="Notizenplatzhalter 4"/>
          <p:cNvSpPr>
            <a:spLocks noGrp="1"/>
          </p:cNvSpPr>
          <p:nvPr>
            <p:ph type="body" sz="quarter" idx="3"/>
          </p:nvPr>
        </p:nvSpPr>
        <p:spPr>
          <a:xfrm>
            <a:off x="671830" y="4681220"/>
            <a:ext cx="5374640" cy="4434840"/>
          </a:xfrm>
          <a:prstGeom prst="rect">
            <a:avLst/>
          </a:prstGeom>
        </p:spPr>
        <p:txBody>
          <a:bodyPr vert="horz" lIns="90608" tIns="45304" rIns="90608" bIns="4530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1" y="9360729"/>
            <a:ext cx="2911263" cy="492760"/>
          </a:xfrm>
          <a:prstGeom prst="rect">
            <a:avLst/>
          </a:prstGeom>
        </p:spPr>
        <p:txBody>
          <a:bodyPr vert="horz" lIns="90608" tIns="45304" rIns="90608" bIns="45304"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05483" y="9360729"/>
            <a:ext cx="2911263" cy="492760"/>
          </a:xfrm>
          <a:prstGeom prst="rect">
            <a:avLst/>
          </a:prstGeom>
        </p:spPr>
        <p:txBody>
          <a:bodyPr vert="horz" lIns="90608" tIns="45304" rIns="90608" bIns="45304" rtlCol="0" anchor="b"/>
          <a:lstStyle>
            <a:lvl1pPr algn="r">
              <a:defRPr sz="1200"/>
            </a:lvl1pPr>
          </a:lstStyle>
          <a:p>
            <a:fld id="{10F7E6FF-F7CA-467F-B4E3-E206D9268C02}" type="slidenum">
              <a:rPr lang="en-US" smtClean="0"/>
              <a:pPr/>
              <a:t>‹#›</a:t>
            </a:fld>
            <a:endParaRPr lang="en-US" dirty="0"/>
          </a:p>
        </p:txBody>
      </p:sp>
    </p:spTree>
    <p:extLst>
      <p:ext uri="{BB962C8B-B14F-4D97-AF65-F5344CB8AC3E}">
        <p14:creationId xmlns:p14="http://schemas.microsoft.com/office/powerpoint/2010/main" val="352707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anoelektra.l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2</a:t>
            </a:fld>
            <a:endParaRPr lang="en-US" dirty="0"/>
          </a:p>
        </p:txBody>
      </p:sp>
    </p:spTree>
    <p:extLst>
      <p:ext uri="{BB962C8B-B14F-4D97-AF65-F5344CB8AC3E}">
        <p14:creationId xmlns:p14="http://schemas.microsoft.com/office/powerpoint/2010/main" val="286782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noProof="0" dirty="0" err="1" smtClean="0"/>
              <a:t>Medians</a:t>
            </a:r>
            <a:r>
              <a:rPr lang="fr-BE" baseline="0" noProof="0" dirty="0" smtClean="0"/>
              <a:t>: 6 (</a:t>
            </a:r>
            <a:r>
              <a:rPr lang="fr-BE" baseline="0" noProof="0" dirty="0" err="1" smtClean="0"/>
              <a:t>cheaper</a:t>
            </a:r>
            <a:r>
              <a:rPr lang="fr-BE" baseline="0" noProof="0" dirty="0" smtClean="0"/>
              <a:t> and services); 5 (</a:t>
            </a:r>
            <a:r>
              <a:rPr lang="fr-BE" baseline="0" noProof="0" dirty="0" err="1" smtClean="0"/>
              <a:t>reduce</a:t>
            </a:r>
            <a:r>
              <a:rPr lang="fr-BE" baseline="0" noProof="0" dirty="0" smtClean="0"/>
              <a:t>, </a:t>
            </a:r>
            <a:r>
              <a:rPr lang="fr-BE" baseline="0" noProof="0" dirty="0" err="1" smtClean="0"/>
              <a:t>produced</a:t>
            </a:r>
            <a:r>
              <a:rPr lang="fr-BE" baseline="0" noProof="0" dirty="0" smtClean="0"/>
              <a:t>, complaints)</a:t>
            </a:r>
            <a:endParaRPr lang="en-GB" baseline="0" noProof="0" dirty="0" smtClean="0"/>
          </a:p>
        </p:txBody>
      </p:sp>
      <p:sp>
        <p:nvSpPr>
          <p:cNvPr id="4" name="Slide Number Placeholder 3"/>
          <p:cNvSpPr>
            <a:spLocks noGrp="1"/>
          </p:cNvSpPr>
          <p:nvPr>
            <p:ph type="sldNum" sz="quarter" idx="10"/>
          </p:nvPr>
        </p:nvSpPr>
        <p:spPr/>
        <p:txBody>
          <a:bodyPr/>
          <a:lstStyle/>
          <a:p>
            <a:fld id="{10F7E6FF-F7CA-467F-B4E3-E206D9268C02}" type="slidenum">
              <a:rPr lang="en-US" smtClean="0"/>
              <a:pPr/>
              <a:t>21</a:t>
            </a:fld>
            <a:endParaRPr lang="en-US" dirty="0"/>
          </a:p>
        </p:txBody>
      </p:sp>
    </p:spTree>
    <p:extLst>
      <p:ext uri="{BB962C8B-B14F-4D97-AF65-F5344CB8AC3E}">
        <p14:creationId xmlns:p14="http://schemas.microsoft.com/office/powerpoint/2010/main" val="1139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25</a:t>
            </a:fld>
            <a:endParaRPr lang="en-US" dirty="0"/>
          </a:p>
        </p:txBody>
      </p:sp>
    </p:spTree>
    <p:extLst>
      <p:ext uri="{BB962C8B-B14F-4D97-AF65-F5344CB8AC3E}">
        <p14:creationId xmlns:p14="http://schemas.microsoft.com/office/powerpoint/2010/main" val="76854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26</a:t>
            </a:fld>
            <a:endParaRPr lang="en-US" dirty="0"/>
          </a:p>
        </p:txBody>
      </p:sp>
    </p:spTree>
    <p:extLst>
      <p:ext uri="{BB962C8B-B14F-4D97-AF65-F5344CB8AC3E}">
        <p14:creationId xmlns:p14="http://schemas.microsoft.com/office/powerpoint/2010/main" val="130606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This</a:t>
            </a:r>
            <a:r>
              <a:rPr lang="fr-BE" baseline="0" dirty="0" smtClean="0"/>
              <a:t> slide </a:t>
            </a:r>
            <a:r>
              <a:rPr lang="fr-BE" baseline="0" dirty="0" err="1" smtClean="0"/>
              <a:t>only</a:t>
            </a:r>
            <a:r>
              <a:rPr lang="fr-BE" baseline="0" dirty="0" smtClean="0"/>
              <a:t> </a:t>
            </a:r>
            <a:r>
              <a:rPr lang="fr-BE" baseline="0" dirty="0" err="1" smtClean="0"/>
              <a:t>refers</a:t>
            </a:r>
            <a:r>
              <a:rPr lang="fr-BE" baseline="0" dirty="0" smtClean="0"/>
              <a:t> to complaints made to </a:t>
            </a:r>
            <a:r>
              <a:rPr lang="fr-BE" baseline="0" dirty="0" err="1" smtClean="0"/>
              <a:t>electricity</a:t>
            </a:r>
            <a:r>
              <a:rPr lang="fr-BE" baseline="0" dirty="0" smtClean="0"/>
              <a:t> </a:t>
            </a:r>
            <a:r>
              <a:rPr lang="fr-BE" baseline="0" dirty="0" err="1" smtClean="0"/>
              <a:t>companies</a:t>
            </a:r>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28</a:t>
            </a:fld>
            <a:endParaRPr lang="en-US" dirty="0"/>
          </a:p>
        </p:txBody>
      </p:sp>
    </p:spTree>
    <p:extLst>
      <p:ext uri="{BB962C8B-B14F-4D97-AF65-F5344CB8AC3E}">
        <p14:creationId xmlns:p14="http://schemas.microsoft.com/office/powerpoint/2010/main" val="87115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GB" dirty="0"/>
              <a:t>TASK 5: Behavioural experiment to examine consumers’ behaviour in terms of understanding and choice of electricity offers</a:t>
            </a:r>
          </a:p>
          <a:p>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4</a:t>
            </a:fld>
            <a:endParaRPr lang="en-US" dirty="0"/>
          </a:p>
        </p:txBody>
      </p:sp>
    </p:spTree>
    <p:extLst>
      <p:ext uri="{BB962C8B-B14F-4D97-AF65-F5344CB8AC3E}">
        <p14:creationId xmlns:p14="http://schemas.microsoft.com/office/powerpoint/2010/main" val="399987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During</a:t>
            </a:r>
            <a:r>
              <a:rPr lang="fr-BE" dirty="0" smtClean="0"/>
              <a:t> </a:t>
            </a:r>
            <a:r>
              <a:rPr lang="fr-BE" dirty="0" err="1" smtClean="0"/>
              <a:t>presentation</a:t>
            </a:r>
            <a:r>
              <a:rPr lang="fr-BE" dirty="0" smtClean="0"/>
              <a:t>, I </a:t>
            </a:r>
            <a:r>
              <a:rPr lang="fr-BE" dirty="0" err="1" smtClean="0"/>
              <a:t>will</a:t>
            </a:r>
            <a:r>
              <a:rPr lang="fr-BE" dirty="0" smtClean="0"/>
              <a:t> </a:t>
            </a:r>
            <a:r>
              <a:rPr lang="fr-BE" dirty="0" err="1" smtClean="0"/>
              <a:t>explain</a:t>
            </a:r>
            <a:r>
              <a:rPr lang="fr-BE" dirty="0" smtClean="0"/>
              <a:t> the </a:t>
            </a:r>
            <a:r>
              <a:rPr lang="fr-BE" dirty="0" err="1" smtClean="0"/>
              <a:t>set-up</a:t>
            </a:r>
            <a:r>
              <a:rPr lang="fr-BE" dirty="0" smtClean="0"/>
              <a:t> of the </a:t>
            </a:r>
            <a:r>
              <a:rPr lang="fr-BE" dirty="0" err="1" smtClean="0"/>
              <a:t>mystery</a:t>
            </a:r>
            <a:r>
              <a:rPr lang="fr-BE" baseline="0" dirty="0" smtClean="0"/>
              <a:t> shopping and </a:t>
            </a:r>
            <a:r>
              <a:rPr lang="fr-BE" baseline="0" dirty="0" err="1" smtClean="0"/>
              <a:t>what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the </a:t>
            </a:r>
            <a:r>
              <a:rPr lang="fr-BE" baseline="0" dirty="0" err="1" smtClean="0"/>
              <a:t>rationale</a:t>
            </a:r>
            <a:r>
              <a:rPr lang="fr-BE" baseline="0" dirty="0" smtClean="0"/>
              <a:t> for </a:t>
            </a:r>
            <a:r>
              <a:rPr lang="fr-BE" baseline="0" dirty="0" err="1" smtClean="0"/>
              <a:t>explaining</a:t>
            </a:r>
            <a:r>
              <a:rPr lang="fr-BE" baseline="0" dirty="0" smtClean="0"/>
              <a:t> the </a:t>
            </a:r>
            <a:r>
              <a:rPr lang="fr-BE" baseline="0" dirty="0" err="1" smtClean="0"/>
              <a:t>differences</a:t>
            </a:r>
            <a:r>
              <a:rPr lang="fr-BE" baseline="0" dirty="0" smtClean="0"/>
              <a:t> in </a:t>
            </a:r>
            <a:r>
              <a:rPr lang="fr-BE" baseline="0" dirty="0" err="1" smtClean="0"/>
              <a:t>findings</a:t>
            </a:r>
            <a:r>
              <a:rPr lang="fr-BE" baseline="0" dirty="0" smtClean="0"/>
              <a:t>. </a:t>
            </a:r>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7</a:t>
            </a:fld>
            <a:endParaRPr lang="en-US" dirty="0"/>
          </a:p>
        </p:txBody>
      </p:sp>
    </p:spTree>
    <p:extLst>
      <p:ext uri="{BB962C8B-B14F-4D97-AF65-F5344CB8AC3E}">
        <p14:creationId xmlns:p14="http://schemas.microsoft.com/office/powerpoint/2010/main" val="288754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During</a:t>
            </a:r>
            <a:r>
              <a:rPr lang="fr-BE" dirty="0" smtClean="0"/>
              <a:t> </a:t>
            </a:r>
            <a:r>
              <a:rPr lang="fr-BE" dirty="0" err="1" smtClean="0"/>
              <a:t>presentation</a:t>
            </a:r>
            <a:r>
              <a:rPr lang="fr-BE" dirty="0" smtClean="0"/>
              <a:t>, a note </a:t>
            </a:r>
            <a:r>
              <a:rPr lang="fr-BE" dirty="0" err="1" smtClean="0"/>
              <a:t>will</a:t>
            </a:r>
            <a:r>
              <a:rPr lang="fr-BE" dirty="0" smtClean="0"/>
              <a:t> </a:t>
            </a:r>
            <a:r>
              <a:rPr lang="fr-BE" dirty="0" err="1" smtClean="0"/>
              <a:t>be</a:t>
            </a:r>
            <a:r>
              <a:rPr lang="fr-BE" dirty="0" smtClean="0"/>
              <a:t> made about </a:t>
            </a:r>
            <a:r>
              <a:rPr lang="fr-BE" dirty="0" err="1" smtClean="0"/>
              <a:t>annual</a:t>
            </a:r>
            <a:r>
              <a:rPr lang="fr-BE" dirty="0" smtClean="0"/>
              <a:t> bills.</a:t>
            </a:r>
            <a:endParaRPr lang="fr-BE" baseline="0" dirty="0" smtClean="0"/>
          </a:p>
          <a:p>
            <a:r>
              <a:rPr lang="fr-BE" baseline="0" dirty="0" smtClean="0"/>
              <a:t>CZ: 88% </a:t>
            </a:r>
            <a:r>
              <a:rPr lang="fr-BE" baseline="0" dirty="0" err="1" smtClean="0"/>
              <a:t>annual</a:t>
            </a:r>
            <a:r>
              <a:rPr lang="fr-BE" baseline="0" dirty="0" smtClean="0"/>
              <a:t> bills</a:t>
            </a:r>
          </a:p>
          <a:p>
            <a:r>
              <a:rPr lang="fr-BE" baseline="0" dirty="0" smtClean="0"/>
              <a:t>DE: 50% </a:t>
            </a:r>
            <a:r>
              <a:rPr lang="fr-BE" baseline="0" dirty="0" err="1" smtClean="0"/>
              <a:t>annual</a:t>
            </a:r>
            <a:r>
              <a:rPr lang="fr-BE" baseline="0" dirty="0" smtClean="0"/>
              <a:t> bills</a:t>
            </a:r>
          </a:p>
          <a:p>
            <a:r>
              <a:rPr lang="fr-BE" baseline="0" dirty="0" smtClean="0"/>
              <a:t>LT: </a:t>
            </a:r>
            <a:r>
              <a:rPr lang="en-GB" sz="1200" kern="1200" dirty="0" smtClean="0">
                <a:solidFill>
                  <a:schemeClr val="tx1"/>
                </a:solidFill>
                <a:effectLst/>
                <a:latin typeface="+mn-lt"/>
                <a:ea typeface="+mn-ea"/>
                <a:cs typeface="+mn-cs"/>
              </a:rPr>
              <a:t>64% of shoppers used their paper bill books, and 34% evaluated the information provided via </a:t>
            </a:r>
            <a:r>
              <a:rPr lang="en-GB" sz="1200" u="none" strike="noStrike" kern="1200" dirty="0" smtClean="0">
                <a:solidFill>
                  <a:schemeClr val="tx1"/>
                </a:solidFill>
                <a:effectLst/>
                <a:latin typeface="+mn-lt"/>
                <a:ea typeface="+mn-ea"/>
                <a:cs typeface="+mn-cs"/>
                <a:hlinkClick r:id="rId3"/>
              </a:rPr>
              <a:t>www.manoelektra.lt</a:t>
            </a:r>
            <a:endParaRPr lang="en-GB" sz="1200" u="none" strike="noStrike" kern="1200" dirty="0" smtClean="0">
              <a:solidFill>
                <a:schemeClr val="tx1"/>
              </a:solidFill>
              <a:effectLst/>
              <a:latin typeface="+mn-lt"/>
              <a:ea typeface="+mn-ea"/>
              <a:cs typeface="+mn-cs"/>
            </a:endParaRPr>
          </a:p>
          <a:p>
            <a:r>
              <a:rPr lang="fr-BE" sz="1200" u="none" strike="noStrike" kern="1200" dirty="0" smtClean="0">
                <a:solidFill>
                  <a:schemeClr val="tx1"/>
                </a:solidFill>
                <a:effectLst/>
                <a:latin typeface="+mn-lt"/>
                <a:ea typeface="+mn-ea"/>
                <a:cs typeface="+mn-cs"/>
              </a:rPr>
              <a:t>PL: </a:t>
            </a:r>
            <a:r>
              <a:rPr lang="en-GB" sz="1200" kern="1200" dirty="0" smtClean="0">
                <a:solidFill>
                  <a:schemeClr val="tx1"/>
                </a:solidFill>
                <a:effectLst/>
                <a:latin typeface="+mn-lt"/>
                <a:ea typeface="+mn-ea"/>
                <a:cs typeface="+mn-cs"/>
              </a:rPr>
              <a:t>18% evaluated a monthly bill, 35% a bimonthly bill, 8% a quarterly bill, 3% a bill received every 4 months, and 38% a bi-annual bill</a:t>
            </a:r>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8</a:t>
            </a:fld>
            <a:endParaRPr lang="en-US" dirty="0"/>
          </a:p>
        </p:txBody>
      </p:sp>
    </p:spTree>
    <p:extLst>
      <p:ext uri="{BB962C8B-B14F-4D97-AF65-F5344CB8AC3E}">
        <p14:creationId xmlns:p14="http://schemas.microsoft.com/office/powerpoint/2010/main" val="104513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Real</a:t>
            </a:r>
            <a:r>
              <a:rPr lang="fr-BE" baseline="0" dirty="0" smtClean="0"/>
              <a:t> life </a:t>
            </a:r>
            <a:r>
              <a:rPr lang="fr-BE" baseline="0" dirty="0" err="1" smtClean="0"/>
              <a:t>differences</a:t>
            </a:r>
            <a:r>
              <a:rPr lang="fr-BE" baseline="0" dirty="0" smtClean="0"/>
              <a:t> </a:t>
            </a:r>
            <a:r>
              <a:rPr lang="fr-BE" baseline="0" dirty="0" err="1" smtClean="0"/>
              <a:t>could</a:t>
            </a:r>
            <a:r>
              <a:rPr lang="fr-BE" baseline="0" dirty="0" smtClean="0"/>
              <a:t> </a:t>
            </a:r>
            <a:r>
              <a:rPr lang="fr-BE" baseline="0" dirty="0" err="1" smtClean="0"/>
              <a:t>well</a:t>
            </a:r>
            <a:r>
              <a:rPr lang="fr-BE" baseline="0" dirty="0" smtClean="0"/>
              <a:t> </a:t>
            </a:r>
            <a:r>
              <a:rPr lang="fr-BE" baseline="0" dirty="0" err="1" smtClean="0"/>
              <a:t>be</a:t>
            </a:r>
            <a:r>
              <a:rPr lang="fr-BE" baseline="0" dirty="0" smtClean="0"/>
              <a:t> </a:t>
            </a:r>
            <a:r>
              <a:rPr lang="fr-BE" baseline="0" dirty="0" err="1" smtClean="0"/>
              <a:t>larger</a:t>
            </a:r>
            <a:r>
              <a:rPr lang="fr-BE" baseline="0" dirty="0" smtClean="0"/>
              <a:t> (</a:t>
            </a:r>
            <a:r>
              <a:rPr lang="fr-BE" baseline="0" dirty="0" err="1" smtClean="0"/>
              <a:t>experiment</a:t>
            </a:r>
            <a:r>
              <a:rPr lang="fr-BE" baseline="0" dirty="0" smtClean="0"/>
              <a:t> </a:t>
            </a:r>
            <a:r>
              <a:rPr lang="fr-BE" baseline="0" dirty="0" err="1" smtClean="0"/>
              <a:t>set-up</a:t>
            </a:r>
            <a:r>
              <a:rPr lang="fr-BE" baseline="0" dirty="0" smtClean="0"/>
              <a:t>)</a:t>
            </a:r>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10</a:t>
            </a:fld>
            <a:endParaRPr lang="en-US" dirty="0"/>
          </a:p>
        </p:txBody>
      </p:sp>
    </p:spTree>
    <p:extLst>
      <p:ext uri="{BB962C8B-B14F-4D97-AF65-F5344CB8AC3E}">
        <p14:creationId xmlns:p14="http://schemas.microsoft.com/office/powerpoint/2010/main" val="301639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11</a:t>
            </a:fld>
            <a:endParaRPr lang="en-US" dirty="0"/>
          </a:p>
        </p:txBody>
      </p:sp>
    </p:spTree>
    <p:extLst>
      <p:ext uri="{BB962C8B-B14F-4D97-AF65-F5344CB8AC3E}">
        <p14:creationId xmlns:p14="http://schemas.microsoft.com/office/powerpoint/2010/main" val="46123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Context</a:t>
            </a:r>
            <a:r>
              <a:rPr lang="fr-BE" dirty="0" smtClean="0"/>
              <a:t> </a:t>
            </a:r>
            <a:r>
              <a:rPr lang="fr-BE" dirty="0" err="1" smtClean="0"/>
              <a:t>will</a:t>
            </a:r>
            <a:r>
              <a:rPr lang="fr-BE" dirty="0" smtClean="0"/>
              <a:t> </a:t>
            </a:r>
            <a:r>
              <a:rPr lang="fr-BE" dirty="0" err="1" smtClean="0"/>
              <a:t>be</a:t>
            </a:r>
            <a:r>
              <a:rPr lang="fr-BE" dirty="0" smtClean="0"/>
              <a:t> </a:t>
            </a:r>
            <a:r>
              <a:rPr lang="fr-BE" dirty="0" err="1" smtClean="0"/>
              <a:t>discussed</a:t>
            </a:r>
            <a:r>
              <a:rPr lang="fr-BE" baseline="0" dirty="0" smtClean="0"/>
              <a:t> (</a:t>
            </a:r>
            <a:r>
              <a:rPr lang="fr-BE" baseline="0" dirty="0" err="1" smtClean="0"/>
              <a:t>some</a:t>
            </a:r>
            <a:r>
              <a:rPr lang="fr-BE" baseline="0" dirty="0" smtClean="0"/>
              <a:t> countries, </a:t>
            </a:r>
            <a:r>
              <a:rPr lang="fr-BE" baseline="0" dirty="0" err="1" smtClean="0"/>
              <a:t>limited</a:t>
            </a:r>
            <a:r>
              <a:rPr lang="fr-BE" baseline="0" dirty="0" smtClean="0"/>
              <a:t> </a:t>
            </a:r>
            <a:r>
              <a:rPr lang="fr-BE" baseline="0" dirty="0" err="1" smtClean="0"/>
              <a:t>possibility</a:t>
            </a:r>
            <a:r>
              <a:rPr lang="fr-BE" baseline="0" dirty="0" smtClean="0"/>
              <a:t> to compare)</a:t>
            </a:r>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13</a:t>
            </a:fld>
            <a:endParaRPr lang="en-US" dirty="0"/>
          </a:p>
        </p:txBody>
      </p:sp>
    </p:spTree>
    <p:extLst>
      <p:ext uri="{BB962C8B-B14F-4D97-AF65-F5344CB8AC3E}">
        <p14:creationId xmlns:p14="http://schemas.microsoft.com/office/powerpoint/2010/main" val="210980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Not </a:t>
            </a:r>
            <a:r>
              <a:rPr lang="fr-BE" dirty="0" err="1" smtClean="0"/>
              <a:t>clear</a:t>
            </a:r>
            <a:r>
              <a:rPr lang="fr-BE" dirty="0" smtClean="0"/>
              <a:t> </a:t>
            </a:r>
            <a:r>
              <a:rPr lang="fr-BE" dirty="0" err="1" smtClean="0"/>
              <a:t>what</a:t>
            </a:r>
            <a:r>
              <a:rPr lang="fr-BE" dirty="0" smtClean="0"/>
              <a:t> </a:t>
            </a:r>
            <a:r>
              <a:rPr lang="fr-BE" dirty="0" err="1" smtClean="0"/>
              <a:t>you</a:t>
            </a:r>
            <a:r>
              <a:rPr lang="fr-BE" baseline="0" dirty="0" smtClean="0"/>
              <a:t> </a:t>
            </a:r>
            <a:r>
              <a:rPr lang="fr-BE" baseline="0" dirty="0" err="1" smtClean="0"/>
              <a:t>want</a:t>
            </a:r>
            <a:r>
              <a:rPr lang="fr-BE" baseline="0" dirty="0" smtClean="0"/>
              <a:t> to show </a:t>
            </a:r>
            <a:r>
              <a:rPr lang="fr-BE" baseline="0" dirty="0" err="1" smtClean="0"/>
              <a:t>with</a:t>
            </a:r>
            <a:r>
              <a:rPr lang="fr-BE" baseline="0" dirty="0" smtClean="0"/>
              <a:t> the first illustration</a:t>
            </a:r>
            <a:endParaRPr lang="en-GB" dirty="0"/>
          </a:p>
        </p:txBody>
      </p:sp>
      <p:sp>
        <p:nvSpPr>
          <p:cNvPr id="4" name="Slide Number Placeholder 3"/>
          <p:cNvSpPr>
            <a:spLocks noGrp="1"/>
          </p:cNvSpPr>
          <p:nvPr>
            <p:ph type="sldNum" sz="quarter" idx="10"/>
          </p:nvPr>
        </p:nvSpPr>
        <p:spPr/>
        <p:txBody>
          <a:bodyPr/>
          <a:lstStyle/>
          <a:p>
            <a:fld id="{10F7E6FF-F7CA-467F-B4E3-E206D9268C02}" type="slidenum">
              <a:rPr lang="en-US" smtClean="0"/>
              <a:pPr/>
              <a:t>14</a:t>
            </a:fld>
            <a:endParaRPr lang="en-US" dirty="0"/>
          </a:p>
        </p:txBody>
      </p:sp>
    </p:spTree>
    <p:extLst>
      <p:ext uri="{BB962C8B-B14F-4D97-AF65-F5344CB8AC3E}">
        <p14:creationId xmlns:p14="http://schemas.microsoft.com/office/powerpoint/2010/main" val="301045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noProof="0" dirty="0" smtClean="0"/>
          </a:p>
        </p:txBody>
      </p:sp>
      <p:sp>
        <p:nvSpPr>
          <p:cNvPr id="4" name="Slide Number Placeholder 3"/>
          <p:cNvSpPr>
            <a:spLocks noGrp="1"/>
          </p:cNvSpPr>
          <p:nvPr>
            <p:ph type="sldNum" sz="quarter" idx="10"/>
          </p:nvPr>
        </p:nvSpPr>
        <p:spPr/>
        <p:txBody>
          <a:bodyPr/>
          <a:lstStyle/>
          <a:p>
            <a:fld id="{10F7E6FF-F7CA-467F-B4E3-E206D9268C02}" type="slidenum">
              <a:rPr lang="en-US" smtClean="0"/>
              <a:pPr/>
              <a:t>18</a:t>
            </a:fld>
            <a:endParaRPr lang="en-US" dirty="0"/>
          </a:p>
        </p:txBody>
      </p:sp>
    </p:spTree>
    <p:extLst>
      <p:ext uri="{BB962C8B-B14F-4D97-AF65-F5344CB8AC3E}">
        <p14:creationId xmlns:p14="http://schemas.microsoft.com/office/powerpoint/2010/main" val="1139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image">
    <p:bg>
      <p:bgPr>
        <a:solidFill>
          <a:schemeClr val="bg2"/>
        </a:solidFill>
        <a:effectLst/>
      </p:bgPr>
    </p:bg>
    <p:spTree>
      <p:nvGrpSpPr>
        <p:cNvPr id="1" name=""/>
        <p:cNvGrpSpPr/>
        <p:nvPr/>
      </p:nvGrpSpPr>
      <p:grpSpPr>
        <a:xfrm>
          <a:off x="0" y="0"/>
          <a:ext cx="0" cy="0"/>
          <a:chOff x="0" y="0"/>
          <a:chExt cx="0" cy="0"/>
        </a:xfrm>
      </p:grpSpPr>
      <p:sp>
        <p:nvSpPr>
          <p:cNvPr id="2"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titl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sp>
        <p:nvSpPr>
          <p:cNvPr id="3"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Titelmasterformat</a:t>
            </a:r>
            <a:r>
              <a:rPr lang="en-US" noProof="0" dirty="0" smtClean="0"/>
              <a:t> </a:t>
            </a:r>
            <a:r>
              <a:rPr lang="en-US" noProof="0" dirty="0" err="1" smtClean="0"/>
              <a:t>durch</a:t>
            </a:r>
            <a:r>
              <a:rPr lang="en-US" noProof="0" dirty="0" smtClean="0"/>
              <a:t> </a:t>
            </a:r>
            <a:br>
              <a:rPr lang="en-US" noProof="0" dirty="0" smtClean="0"/>
            </a:br>
            <a:r>
              <a:rPr lang="en-US" noProof="0" dirty="0" err="1" smtClean="0"/>
              <a:t>Klicken</a:t>
            </a:r>
            <a:r>
              <a:rPr lang="en-US" noProof="0" dirty="0" smtClean="0"/>
              <a:t> </a:t>
            </a:r>
            <a:r>
              <a:rPr lang="en-US" noProof="0" dirty="0" err="1" smtClean="0"/>
              <a:t>bearbeiten</a:t>
            </a:r>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2"/>
            <a:ext cx="8229600" cy="39579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48429" y="140169"/>
            <a:ext cx="8229600" cy="665051"/>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3" hasCustomPrompt="1"/>
          </p:nvPr>
        </p:nvSpPr>
        <p:spPr>
          <a:xfrm>
            <a:off x="4872183" y="5464849"/>
            <a:ext cx="4271818" cy="675288"/>
          </a:xfrm>
          <a:prstGeom prst="rect">
            <a:avLst/>
          </a:prstGeom>
        </p:spPr>
        <p:txBody>
          <a:bodyPr vert="horz" anchor="b"/>
          <a:lstStyle>
            <a:lvl1pPr marL="0" indent="0">
              <a:spcBef>
                <a:spcPts val="0"/>
              </a:spcBef>
              <a:buNone/>
              <a:defRPr sz="1100">
                <a:solidFill>
                  <a:schemeClr val="tx1">
                    <a:lumMod val="65000"/>
                    <a:lumOff val="35000"/>
                  </a:schemeClr>
                </a:solidFill>
                <a:latin typeface="Arial"/>
                <a:cs typeface="Arial"/>
              </a:defRPr>
            </a:lvl1pPr>
          </a:lstStyle>
          <a:p>
            <a:pPr lvl="0"/>
            <a:r>
              <a:rPr lang="en-US" dirty="0" smtClean="0"/>
              <a:t>Click to edit Master Fifth level</a:t>
            </a:r>
            <a:endParaRPr lang="en-US" dirty="0"/>
          </a:p>
        </p:txBody>
      </p:sp>
      <p:sp>
        <p:nvSpPr>
          <p:cNvPr id="8" name="Text Placeholder 7"/>
          <p:cNvSpPr>
            <a:spLocks noGrp="1"/>
          </p:cNvSpPr>
          <p:nvPr>
            <p:ph type="body" sz="quarter" idx="14"/>
          </p:nvPr>
        </p:nvSpPr>
        <p:spPr>
          <a:xfrm>
            <a:off x="4872183" y="6157097"/>
            <a:ext cx="4271818" cy="552450"/>
          </a:xfrm>
          <a:prstGeom prst="rect">
            <a:avLst/>
          </a:prstGeom>
        </p:spPr>
        <p:txBody>
          <a:bodyPr vert="horz" anchor="t"/>
          <a:lstStyle>
            <a:lvl1pPr marL="0" indent="0">
              <a:spcBef>
                <a:spcPts val="0"/>
              </a:spcBef>
              <a:buNone/>
              <a:defRPr sz="1200">
                <a:solidFill>
                  <a:schemeClr val="tx1">
                    <a:lumMod val="65000"/>
                    <a:lumOff val="35000"/>
                  </a:schemeClr>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795410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and Contact">
    <p:bg>
      <p:bgPr>
        <a:solidFill>
          <a:schemeClr val="tx2"/>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031179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Chapter">
    <p:bg>
      <p:bgPr>
        <a:solidFill>
          <a:schemeClr val="tx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502937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7862771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7862771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8"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43"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786277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t Slide">
    <p:spTree>
      <p:nvGrpSpPr>
        <p:cNvPr id="1" name=""/>
        <p:cNvGrpSpPr/>
        <p:nvPr/>
      </p:nvGrpSpPr>
      <p:grpSpPr>
        <a:xfrm>
          <a:off x="0" y="0"/>
          <a:ext cx="0" cy="0"/>
          <a:chOff x="0" y="0"/>
          <a:chExt cx="0" cy="0"/>
        </a:xfrm>
      </p:grpSpPr>
      <p:pic>
        <p:nvPicPr>
          <p:cNvPr id="41881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
        <p:nvSpPr>
          <p:cNvPr id="67" name="Rectangle 66"/>
          <p:cNvSpPr/>
          <p:nvPr userDrawn="1"/>
        </p:nvSpPr>
        <p:spPr>
          <a:xfrm>
            <a:off x="838800" y="118800"/>
            <a:ext cx="8161200" cy="5544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noProof="0" dirty="0" smtClean="0"/>
              <a:t>Conclusion space</a:t>
            </a:r>
            <a:endParaRPr lang="en-US" sz="2000" b="1" noProof="0" dirty="0"/>
          </a:p>
        </p:txBody>
      </p:sp>
      <p:sp>
        <p:nvSpPr>
          <p:cNvPr id="5" name="Fußzeilenplatzhalter 4"/>
          <p:cNvSpPr>
            <a:spLocks noGrp="1"/>
          </p:cNvSpPr>
          <p:nvPr>
            <p:ph type="ftr" sz="quarter" idx="11"/>
          </p:nvPr>
        </p:nvSpPr>
        <p:spPr>
          <a:xfrm>
            <a:off x="2329200" y="6566400"/>
            <a:ext cx="65" cy="184666"/>
          </a:xfrm>
          <a:prstGeom prst="rect">
            <a:avLst/>
          </a:prstGeom>
        </p:spPr>
        <p:txBody>
          <a:bodyPr wrap="none" lIns="0" tIns="0" rIns="0" bIns="0">
            <a:spAutoFit/>
          </a:bodyPr>
          <a:lstStyle>
            <a:lvl1pPr>
              <a:defRPr sz="1200">
                <a:solidFill>
                  <a:schemeClr val="tx1"/>
                </a:solidFill>
              </a:defRPr>
            </a:lvl1pPr>
          </a:lstStyle>
          <a:p>
            <a:endParaRPr lang="en-US" noProof="0" dirty="0"/>
          </a:p>
        </p:txBody>
      </p:sp>
      <p:grpSp>
        <p:nvGrpSpPr>
          <p:cNvPr id="3"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oliennummernplatzhalter 5"/>
          <p:cNvSpPr>
            <a:spLocks noGrp="1"/>
          </p:cNvSpPr>
          <p:nvPr>
            <p:ph type="sldNum" sz="quarter" idx="12"/>
          </p:nvPr>
        </p:nvSpPr>
        <p:spPr>
          <a:xfrm>
            <a:off x="8797096" y="6566400"/>
            <a:ext cx="182742" cy="184666"/>
          </a:xfrm>
          <a:prstGeom prst="rect">
            <a:avLst/>
          </a:prstGeom>
        </p:spPr>
        <p:txBody>
          <a:bodyPr wrap="none" lIns="0" tIns="0" rIns="0" bIns="0" anchor="b" anchorCtr="0">
            <a:spAutoFit/>
          </a:bodyPr>
          <a:lstStyle>
            <a:lvl1pPr algn="r">
              <a:defRPr sz="1200" b="1"/>
            </a:lvl1pPr>
          </a:lstStyle>
          <a:p>
            <a:fld id="{99DB18A3-D21F-4BB0-9E84-DFB029941648}" type="slidenum">
              <a:rPr lang="en-US" noProof="0" smtClean="0"/>
              <a:pPr/>
              <a:t>‹#›</a:t>
            </a:fld>
            <a:endParaRPr lang="en-US" noProof="0"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dirty="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noProof="0" dirty="0"/>
          </a:p>
        </p:txBody>
      </p:sp>
      <p:sp>
        <p:nvSpPr>
          <p:cNvPr id="70" name="Rectangle 69"/>
          <p:cNvSpPr/>
          <p:nvPr userDrawn="1"/>
        </p:nvSpPr>
        <p:spPr>
          <a:xfrm>
            <a:off x="346725" y="1047749"/>
            <a:ext cx="7740000" cy="5008563"/>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noProof="0" dirty="0" smtClean="0"/>
              <a:t>Content</a:t>
            </a:r>
            <a:endParaRPr lang="en-US" sz="2000" b="1" noProof="0" dirty="0"/>
          </a:p>
        </p:txBody>
      </p:sp>
      <p:sp>
        <p:nvSpPr>
          <p:cNvPr id="69" name="Rectangle 68"/>
          <p:cNvSpPr/>
          <p:nvPr userDrawn="1"/>
        </p:nvSpPr>
        <p:spPr>
          <a:xfrm>
            <a:off x="346725" y="749300"/>
            <a:ext cx="7740000" cy="288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600" b="1" noProof="0" dirty="0" smtClean="0"/>
              <a:t>Title placeholder</a:t>
            </a:r>
            <a:endParaRPr lang="en-US" sz="1600" b="1" noProof="0" dirty="0"/>
          </a:p>
        </p:txBody>
      </p:sp>
      <p:sp>
        <p:nvSpPr>
          <p:cNvPr id="71" name="Rectangle 70"/>
          <p:cNvSpPr/>
          <p:nvPr userDrawn="1"/>
        </p:nvSpPr>
        <p:spPr>
          <a:xfrm>
            <a:off x="346725" y="6103938"/>
            <a:ext cx="7740000" cy="360000"/>
          </a:xfrm>
          <a:prstGeom prst="rect">
            <a:avLst/>
          </a:prstGeom>
          <a:solidFill>
            <a:srgbClr val="BEE2E2"/>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1400" b="1" noProof="0" dirty="0" smtClean="0"/>
              <a:t>Base description + Question</a:t>
            </a:r>
            <a:r>
              <a:rPr lang="en-US" sz="1400" b="1" baseline="0" noProof="0" dirty="0" smtClean="0"/>
              <a:t> + Significance explanation</a:t>
            </a:r>
            <a:endParaRPr lang="en-US" sz="1400" b="1" noProof="0" dirty="0"/>
          </a:p>
        </p:txBody>
      </p:sp>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p:bg>
      <p:bgPr>
        <a:solidFill>
          <a:schemeClr val="tx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2853858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content">
    <p:bg>
      <p:bgPr>
        <a:solidFill>
          <a:schemeClr val="tx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39"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2853858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60364320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Chapter">
    <p:bg>
      <p:bgPr>
        <a:solidFill>
          <a:schemeClr val="accent1"/>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3238962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8934573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age">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content">
    <p:bg>
      <p:bgPr>
        <a:solidFill>
          <a:schemeClr val="accent1"/>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006155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4"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Titelmasterformat durch </a:t>
            </a:r>
            <a:br>
              <a:rPr lang="en-US" noProof="0" smtClean="0"/>
            </a:br>
            <a:r>
              <a:rPr lang="en-US" noProof="0" smtClean="0"/>
              <a:t>Klicken bearbeiten</a:t>
            </a:r>
            <a:endParaRPr lang="en-US" noProof="0"/>
          </a:p>
        </p:txBody>
      </p:sp>
      <p:sp>
        <p:nvSpPr>
          <p:cNvPr id="8" name="Inhaltsplatzhalter 2"/>
          <p:cNvSpPr>
            <a:spLocks noGrp="1"/>
          </p:cNvSpPr>
          <p:nvPr>
            <p:ph idx="1"/>
          </p:nvPr>
        </p:nvSpPr>
        <p:spPr>
          <a:xfrm>
            <a:off x="352800" y="979200"/>
            <a:ext cx="7740000" cy="4079387"/>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3" name="Group 18"/>
          <p:cNvGrpSpPr>
            <a:grpSpLocks noChangeAspect="1"/>
          </p:cNvGrpSpPr>
          <p:nvPr/>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9" name="Group 25"/>
          <p:cNvGrpSpPr>
            <a:grpSpLocks/>
          </p:cNvGrpSpPr>
          <p:nvPr userDrawn="1"/>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18"/>
          <p:cNvGrpSpPr>
            <a:grpSpLocks noChangeAspect="1"/>
          </p:cNvGrpSpPr>
          <p:nvPr userDrawn="1"/>
        </p:nvGrpSpPr>
        <p:grpSpPr bwMode="auto">
          <a:xfrm>
            <a:off x="151200" y="151200"/>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2237189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5171900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Chapter">
    <p:bg>
      <p:bgPr>
        <a:solidFill>
          <a:schemeClr val="accent2"/>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1305587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413997272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mage-content">
    <p:bg>
      <p:bgPr>
        <a:solidFill>
          <a:schemeClr val="accent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4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pic>
        <p:nvPicPr>
          <p:cNvPr id="4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4368545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7"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671644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18"/>
          <p:cNvGrpSpPr>
            <a:grpSpLocks noChangeAspect="1"/>
          </p:cNvGrpSpPr>
          <p:nvPr userDrawn="1"/>
        </p:nvGrpSpPr>
        <p:grpSpPr bwMode="auto">
          <a:xfrm>
            <a:off x="151200" y="151200"/>
            <a:ext cx="522287" cy="468312"/>
            <a:chOff x="1352" y="681"/>
            <a:chExt cx="3519" cy="3153"/>
          </a:xfrm>
        </p:grpSpPr>
        <p:sp>
          <p:nvSpPr>
            <p:cNvPr id="3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792789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_Chapter">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42417157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114783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Image">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Image-content">
    <p:bg>
      <p:bgPr>
        <a:solidFill>
          <a:schemeClr val="accent3"/>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1439446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32974894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5_Chapter">
    <p:bg>
      <p:bgPr>
        <a:solidFill>
          <a:schemeClr val="accent4"/>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3322144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3" name="Freeform 36"/>
          <p:cNvSpPr>
            <a:spLocks/>
          </p:cNvSpPr>
          <p:nvPr userDrawn="1"/>
        </p:nvSpPr>
        <p:spPr bwMode="auto">
          <a:xfrm>
            <a:off x="5927725" y="19437"/>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9"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0568276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3"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mage-content">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9"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9784993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195654000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6_Chapter">
    <p:bg>
      <p:bgPr>
        <a:solidFill>
          <a:schemeClr val="accent5"/>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99005406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6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51"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6"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7"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8"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65903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3"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0"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Image">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Image-content">
    <p:bg>
      <p:bgPr>
        <a:solidFill>
          <a:schemeClr val="accent5"/>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191542487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dirty="0" smtClean="0"/>
              <a:t>Click to edit Master title style</a:t>
            </a:r>
            <a:endParaRPr lang="en-US" noProof="0" dirty="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grpSp>
        <p:nvGrpSpPr>
          <p:cNvPr id="2" name="Group 2"/>
          <p:cNvGrpSpPr>
            <a:grpSpLocks noChangeAspect="1"/>
          </p:cNvGrpSpPr>
          <p:nvPr/>
        </p:nvGrpSpPr>
        <p:grpSpPr bwMode="auto">
          <a:xfrm>
            <a:off x="381600" y="381600"/>
            <a:ext cx="1079500" cy="968375"/>
            <a:chOff x="1352" y="681"/>
            <a:chExt cx="3519" cy="3153"/>
          </a:xfrm>
        </p:grpSpPr>
        <p:sp>
          <p:nvSpPr>
            <p:cNvPr id="3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a:grpSpLocks noChangeAspect="1"/>
          </p:cNvGrpSpPr>
          <p:nvPr userDrawn="1"/>
        </p:nvGrpSpPr>
        <p:grpSpPr bwMode="auto">
          <a:xfrm>
            <a:off x="381600" y="3816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7"/>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4"/>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7"/>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8927210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el 1"/>
          <p:cNvSpPr>
            <a:spLocks noGrp="1"/>
          </p:cNvSpPr>
          <p:nvPr userDrawn="1">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8" name="Inhaltsplatzhalter 2"/>
          <p:cNvSpPr>
            <a:spLocks noGrp="1"/>
          </p:cNvSpPr>
          <p:nvPr userDrawn="1">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grpSp>
        <p:nvGrpSpPr>
          <p:cNvPr id="2" name="Group 18"/>
          <p:cNvGrpSpPr>
            <a:grpSpLocks noChangeAspect="1"/>
          </p:cNvGrpSpPr>
          <p:nvPr userDrawn="1"/>
        </p:nvGrpSpPr>
        <p:grpSpPr bwMode="auto">
          <a:xfrm>
            <a:off x="151200" y="151200"/>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Tree>
    <p:extLst>
      <p:ext uri="{BB962C8B-B14F-4D97-AF65-F5344CB8AC3E}">
        <p14:creationId xmlns:p14="http://schemas.microsoft.com/office/powerpoint/2010/main" val="74820777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7_Chapter">
    <p:bg>
      <p:bgPr>
        <a:solidFill>
          <a:schemeClr val="accent6"/>
        </a:solidFill>
        <a:effectLst/>
      </p:bgPr>
    </p:bg>
    <p:spTree>
      <p:nvGrpSpPr>
        <p:cNvPr id="1" name=""/>
        <p:cNvGrpSpPr/>
        <p:nvPr/>
      </p:nvGrpSpPr>
      <p:grpSpPr>
        <a:xfrm>
          <a:off x="0" y="0"/>
          <a:ext cx="0" cy="0"/>
          <a:chOff x="0" y="0"/>
          <a:chExt cx="0" cy="0"/>
        </a:xfrm>
      </p:grpSpPr>
      <p:sp>
        <p:nvSpPr>
          <p:cNvPr id="7"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6"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grpSp>
        <p:nvGrpSpPr>
          <p:cNvPr id="4" name="Group 18"/>
          <p:cNvGrpSpPr>
            <a:grpSpLocks noChangeAspect="1"/>
          </p:cNvGrpSpPr>
          <p:nvPr userDrawn="1"/>
        </p:nvGrpSpPr>
        <p:grpSpPr bwMode="auto">
          <a:xfrm>
            <a:off x="151200" y="151200"/>
            <a:ext cx="522287" cy="468312"/>
            <a:chOff x="1352" y="681"/>
            <a:chExt cx="3519" cy="3153"/>
          </a:xfrm>
        </p:grpSpPr>
        <p:sp>
          <p:nvSpPr>
            <p:cNvPr id="1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210183991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Results and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Title - content - 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sp>
        <p:nvSpPr>
          <p:cNvPr id="5" name="Fußzeilenplatzhalter 4"/>
          <p:cNvSpPr>
            <a:spLocks noGrp="1"/>
          </p:cNvSpPr>
          <p:nvPr>
            <p:ph type="ftr" sz="quarter" idx="11"/>
          </p:nvPr>
        </p:nvSpPr>
        <p:spPr>
          <a:xfrm>
            <a:off x="2329200" y="6566400"/>
            <a:ext cx="1282531" cy="184666"/>
          </a:xfrm>
          <a:prstGeom prst="rect">
            <a:avLst/>
          </a:prstGeom>
        </p:spPr>
        <p:txBody>
          <a:bodyPr wrap="none" lIns="0" tIns="0" rIns="0" bIns="0">
            <a:spAutoFit/>
          </a:bodyPr>
          <a:lstStyle>
            <a:lvl1pPr>
              <a:defRPr sz="1200">
                <a:solidFill>
                  <a:schemeClr val="tx1"/>
                </a:solidFill>
              </a:defRPr>
            </a:lvl1pPr>
          </a:lstStyle>
          <a:p>
            <a:endParaRPr lang="de-DE"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sp>
        <p:nvSpPr>
          <p:cNvPr id="46"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48"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4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pic>
        <p:nvPicPr>
          <p:cNvPr id="46"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379238849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Image">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pic>
        <p:nvPicPr>
          <p:cNvPr id="22"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Image-content">
    <p:bg>
      <p:bgPr>
        <a:solidFill>
          <a:schemeClr val="accent6"/>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smtClean="0"/>
              <a:t>Click to add text</a:t>
            </a:r>
            <a:br>
              <a:rPr lang="en-US" noProof="0" dirty="0" smtClean="0"/>
            </a:br>
            <a:endParaRPr lang="en-US" noProof="0" dirty="0"/>
          </a:p>
        </p:txBody>
      </p:sp>
      <p:sp>
        <p:nvSpPr>
          <p:cNvPr id="21"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22" name="Inhaltsplatzhalter 2"/>
          <p:cNvSpPr>
            <a:spLocks noGrp="1"/>
          </p:cNvSpPr>
          <p:nvPr>
            <p:ph idx="1"/>
          </p:nvPr>
        </p:nvSpPr>
        <p:spPr>
          <a:xfrm>
            <a:off x="352800" y="1047751"/>
            <a:ext cx="7740000" cy="5064124"/>
          </a:xfrm>
          <a:prstGeom prst="rect">
            <a:avLst/>
          </a:prstGeom>
        </p:spPr>
        <p:txBody>
          <a:bodyPr lIns="0" tIns="0" rIns="0" bIns="0"/>
          <a:lstStyle>
            <a:lvl1pPr marL="182563" indent="-182563">
              <a:lnSpc>
                <a:spcPct val="90000"/>
              </a:lnSpc>
              <a:spcBef>
                <a:spcPts val="800"/>
              </a:spcBef>
              <a:buClr>
                <a:schemeClr val="bg1"/>
              </a:buClr>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23"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Clr>
                <a:schemeClr val="bg1"/>
              </a:buClr>
              <a:buNone/>
              <a:defRPr sz="800">
                <a:solidFill>
                  <a:schemeClr val="bg1"/>
                </a:solidFill>
              </a:defRPr>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sp>
        <p:nvSpPr>
          <p:cNvPr id="39"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Clr>
                <a:schemeClr val="bg1"/>
              </a:buClr>
              <a:buNone/>
              <a:defRPr sz="1600" b="1">
                <a:solidFill>
                  <a:schemeClr val="bg1"/>
                </a:solidFill>
              </a:defRPr>
            </a:lvl1pPr>
            <a:lvl2pPr>
              <a:defRPr sz="1800"/>
            </a:lvl2pPr>
            <a:lvl3pPr>
              <a:defRPr sz="1800"/>
            </a:lvl3pPr>
            <a:lvl4pPr>
              <a:defRPr sz="1800"/>
            </a:lvl4pPr>
            <a:lvl5pPr>
              <a:defRPr sz="1800"/>
            </a:lvl5pPr>
          </a:lstStyle>
          <a:p>
            <a:pPr lvl="0"/>
            <a:r>
              <a:rPr lang="en-US" dirty="0" smtClean="0"/>
              <a:t>Click to add text</a:t>
            </a:r>
            <a:endParaRPr lang="en-US" dirty="0"/>
          </a:p>
        </p:txBody>
      </p:sp>
      <p:pic>
        <p:nvPicPr>
          <p:cNvPr id="4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332444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69"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Clr>
                <a:schemeClr val="tx1"/>
              </a:buClr>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pic>
        <p:nvPicPr>
          <p:cNvPr id="70"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content">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5"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3" name="Group 18"/>
          <p:cNvGrpSpPr>
            <a:grpSpLocks noChangeAspect="1"/>
          </p:cNvGrpSpPr>
          <p:nvPr userDrawn="1"/>
        </p:nvGrpSpPr>
        <p:grpSpPr bwMode="auto">
          <a:xfrm>
            <a:off x="151200" y="151200"/>
            <a:ext cx="522287" cy="468312"/>
            <a:chOff x="1352" y="681"/>
            <a:chExt cx="3519" cy="3153"/>
          </a:xfrm>
        </p:grpSpPr>
        <p:sp>
          <p:nvSpPr>
            <p:cNvPr id="4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solidFill>
                  <a:schemeClr val="bg1"/>
                </a:solidFill>
              </a:defRPr>
            </a:lvl1pPr>
          </a:lstStyle>
          <a:p>
            <a:fld id="{99DB18A3-D21F-4BB0-9E84-DFB029941648}" type="slidenum">
              <a:rPr lang="de-DE" smtClean="0"/>
              <a:pPr/>
              <a:t>‹#›</a:t>
            </a:fld>
            <a:endParaRPr lang="de-DE" dirty="0"/>
          </a:p>
        </p:txBody>
      </p:sp>
      <p:sp>
        <p:nvSpPr>
          <p:cNvPr id="70" name="Inhaltsplatzhalter 2"/>
          <p:cNvSpPr>
            <a:spLocks noGrp="1"/>
          </p:cNvSpPr>
          <p:nvPr>
            <p:ph idx="1"/>
          </p:nvPr>
        </p:nvSpPr>
        <p:spPr>
          <a:xfrm>
            <a:off x="346725" y="1047750"/>
            <a:ext cx="7740000" cy="5065713"/>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71" name="Text Placeholder 75"/>
          <p:cNvSpPr>
            <a:spLocks noGrp="1"/>
          </p:cNvSpPr>
          <p:nvPr>
            <p:ph type="body" sz="quarter" idx="13" hasCustomPrompt="1"/>
          </p:nvPr>
        </p:nvSpPr>
        <p:spPr>
          <a:xfrm>
            <a:off x="346725" y="749300"/>
            <a:ext cx="7740000" cy="288000"/>
          </a:xfrm>
          <a:prstGeom prst="rect">
            <a:avLst/>
          </a:prstGeom>
        </p:spPr>
        <p:txBody>
          <a:bodyPr lIns="0" tIns="0" rIns="0" bIns="0" anchor="ctr" anchorCtr="0"/>
          <a:lstStyle>
            <a:lvl1pPr marL="0" indent="0">
              <a:buNone/>
              <a:defRPr sz="1600" b="1"/>
            </a:lvl1pPr>
            <a:lvl2pPr>
              <a:defRPr sz="1800"/>
            </a:lvl2pPr>
            <a:lvl3pPr>
              <a:defRPr sz="1800"/>
            </a:lvl3pPr>
            <a:lvl4pPr>
              <a:defRPr sz="1800"/>
            </a:lvl4pPr>
            <a:lvl5pPr>
              <a:defRPr sz="1800"/>
            </a:lvl5pPr>
          </a:lstStyle>
          <a:p>
            <a:pPr lvl="0"/>
            <a:r>
              <a:rPr lang="en-US" dirty="0" smtClean="0"/>
              <a:t>Click to add text</a:t>
            </a:r>
            <a:endParaRPr lang="en-US" dirty="0"/>
          </a:p>
        </p:txBody>
      </p:sp>
      <p:sp>
        <p:nvSpPr>
          <p:cNvPr id="72" name="Text Placeholder 69"/>
          <p:cNvSpPr>
            <a:spLocks noGrp="1"/>
          </p:cNvSpPr>
          <p:nvPr>
            <p:ph type="body" sz="quarter" idx="14" hasCustomPrompt="1"/>
          </p:nvPr>
        </p:nvSpPr>
        <p:spPr>
          <a:xfrm>
            <a:off x="352425" y="6103938"/>
            <a:ext cx="7734300" cy="339725"/>
          </a:xfrm>
          <a:prstGeom prst="rect">
            <a:avLst/>
          </a:prstGeom>
        </p:spPr>
        <p:txBody>
          <a:bodyPr lIns="0" tIns="36000" rIns="0" bIns="0"/>
          <a:lstStyle>
            <a:lvl1pPr marL="0" indent="0" algn="l">
              <a:lnSpc>
                <a:spcPts val="700"/>
              </a:lnSpc>
              <a:buNone/>
              <a:defRPr sz="800"/>
            </a:lvl1pPr>
            <a:lvl2pPr algn="l">
              <a:lnSpc>
                <a:spcPts val="900"/>
              </a:lnSpc>
              <a:buNone/>
              <a:defRPr sz="800"/>
            </a:lvl2pPr>
            <a:lvl3pPr algn="l">
              <a:lnSpc>
                <a:spcPts val="900"/>
              </a:lnSpc>
              <a:buNone/>
              <a:defRPr sz="800"/>
            </a:lvl3pPr>
            <a:lvl4pPr algn="l">
              <a:lnSpc>
                <a:spcPts val="900"/>
              </a:lnSpc>
              <a:buNone/>
              <a:defRPr sz="800"/>
            </a:lvl4pPr>
            <a:lvl5pPr algn="l">
              <a:lnSpc>
                <a:spcPts val="900"/>
              </a:lnSpc>
              <a:buNone/>
              <a:defRPr sz="800"/>
            </a:lvl5pPr>
          </a:lstStyle>
          <a:p>
            <a:pPr lvl="0"/>
            <a:r>
              <a:rPr lang="en-US" dirty="0" smtClean="0"/>
              <a:t>Click to add text</a:t>
            </a:r>
          </a:p>
        </p:txBody>
      </p:sp>
      <p:pic>
        <p:nvPicPr>
          <p:cNvPr id="69" name="Picture 3" descr="J:\Templates\Ipsos Logo's\Brand logo\IPSOS-PUBLIC-AFFAIRS\PublicAffairs-WT-electronic-white.png"/>
          <p:cNvPicPr>
            <a:picLocks noChangeAspect="1" noChangeArrowheads="1"/>
          </p:cNvPicPr>
          <p:nvPr userDrawn="1"/>
        </p:nvPicPr>
        <p:blipFill>
          <a:blip r:embed="rId2" cstate="print"/>
          <a:srcRect/>
          <a:stretch>
            <a:fillRect/>
          </a:stretch>
        </p:blipFill>
        <p:spPr bwMode="auto">
          <a:xfrm>
            <a:off x="6251553" y="6521860"/>
            <a:ext cx="2196411" cy="363435"/>
          </a:xfrm>
          <a:prstGeom prst="rect">
            <a:avLst/>
          </a:prstGeom>
          <a:noFill/>
        </p:spPr>
      </p:pic>
    </p:spTree>
    <p:extLst>
      <p:ext uri="{BB962C8B-B14F-4D97-AF65-F5344CB8AC3E}">
        <p14:creationId xmlns:p14="http://schemas.microsoft.com/office/powerpoint/2010/main" val="373185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smtClean="0"/>
              <a:t>Click to add text</a:t>
            </a:r>
            <a:br>
              <a:rPr lang="en-US" noProof="0" dirty="0" smtClean="0"/>
            </a:br>
            <a:endParaRPr lang="en-US" noProof="0" dirty="0"/>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9"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 name="Foliennummernplatzhalter 5"/>
          <p:cNvSpPr>
            <a:spLocks noGrp="1"/>
          </p:cNvSpPr>
          <p:nvPr>
            <p:ph type="sldNum" sz="quarter" idx="12"/>
          </p:nvPr>
        </p:nvSpPr>
        <p:spPr>
          <a:xfrm>
            <a:off x="86904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pPr/>
              <a:t>‹#›</a:t>
            </a:fld>
            <a:endParaRPr lang="de-DE" dirty="0"/>
          </a:p>
        </p:txBody>
      </p:sp>
      <p:grpSp>
        <p:nvGrpSpPr>
          <p:cNvPr id="6" name="Group 18"/>
          <p:cNvGrpSpPr>
            <a:grpSpLocks noChangeAspect="1"/>
          </p:cNvGrpSpPr>
          <p:nvPr userDrawn="1"/>
        </p:nvGrpSpPr>
        <p:grpSpPr bwMode="auto">
          <a:xfrm>
            <a:off x="151200" y="151200"/>
            <a:ext cx="522287"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7" name="Picture 2" descr="J:\Templates\Ipsos Logo's\Brand logo\IPSOS-PUBLIC-AFFAIRS\PublicAffairs-WT-electronic-color.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97788" y="6467475"/>
            <a:ext cx="2328862" cy="401638"/>
          </a:xfrm>
          <a:prstGeom prst="rect">
            <a:avLst/>
          </a:prstGeom>
          <a:noFill/>
        </p:spPr>
      </p:pic>
    </p:spTree>
    <p:extLst>
      <p:ext uri="{BB962C8B-B14F-4D97-AF65-F5344CB8AC3E}">
        <p14:creationId xmlns:p14="http://schemas.microsoft.com/office/powerpoint/2010/main" val="14079019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970" r:id="rId8"/>
    <p:sldLayoutId id="2147484112" r:id="rId9"/>
    <p:sldLayoutId id="2147484113" r:id="rId10"/>
    <p:sldLayoutId id="2147484122" r:id="rId11"/>
    <p:sldLayoutId id="2147484114" r:id="rId12"/>
    <p:sldLayoutId id="2147484123"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842" r:id="rId1"/>
    <p:sldLayoutId id="2147483849" r:id="rId2"/>
    <p:sldLayoutId id="2147483850" r:id="rId3"/>
    <p:sldLayoutId id="2147483851" r:id="rId4"/>
    <p:sldLayoutId id="2147483852" r:id="rId5"/>
    <p:sldLayoutId id="2147484115" r:id="rId6"/>
    <p:sldLayoutId id="2147483853" r:id="rId7"/>
    <p:sldLayoutId id="2147483972"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885" r:id="rId1"/>
    <p:sldLayoutId id="2147483897" r:id="rId2"/>
    <p:sldLayoutId id="2147483898" r:id="rId3"/>
    <p:sldLayoutId id="2147483899" r:id="rId4"/>
    <p:sldLayoutId id="2147483900" r:id="rId5"/>
    <p:sldLayoutId id="2147484116" r:id="rId6"/>
    <p:sldLayoutId id="2147483901" r:id="rId7"/>
    <p:sldLayoutId id="2147483974"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76" r:id="rId1"/>
    <p:sldLayoutId id="2147483945" r:id="rId2"/>
    <p:sldLayoutId id="2147483946" r:id="rId3"/>
    <p:sldLayoutId id="2147483947" r:id="rId4"/>
    <p:sldLayoutId id="2147483948" r:id="rId5"/>
    <p:sldLayoutId id="2147484117" r:id="rId6"/>
    <p:sldLayoutId id="2147483949" r:id="rId7"/>
    <p:sldLayoutId id="214748397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756" r:id="rId1"/>
    <p:sldLayoutId id="2147483778" r:id="rId2"/>
    <p:sldLayoutId id="2147483779" r:id="rId3"/>
    <p:sldLayoutId id="2147483780" r:id="rId4"/>
    <p:sldLayoutId id="2147483781" r:id="rId5"/>
    <p:sldLayoutId id="2147484118" r:id="rId6"/>
    <p:sldLayoutId id="2147483782" r:id="rId7"/>
    <p:sldLayoutId id="214748397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3981" r:id="rId1"/>
    <p:sldLayoutId id="2147484008" r:id="rId2"/>
    <p:sldLayoutId id="2147484009" r:id="rId3"/>
    <p:sldLayoutId id="2147484010" r:id="rId4"/>
    <p:sldLayoutId id="2147484011" r:id="rId5"/>
    <p:sldLayoutId id="2147484119" r:id="rId6"/>
    <p:sldLayoutId id="2147484012" r:id="rId7"/>
    <p:sldLayoutId id="214748410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24" r:id="rId1"/>
    <p:sldLayoutId id="2147484056" r:id="rId2"/>
    <p:sldLayoutId id="2147484057" r:id="rId3"/>
    <p:sldLayoutId id="2147484058" r:id="rId4"/>
    <p:sldLayoutId id="2147484059" r:id="rId5"/>
    <p:sldLayoutId id="2147484120" r:id="rId6"/>
    <p:sldLayoutId id="2147484060" r:id="rId7"/>
    <p:sldLayoutId id="2147484110"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01583"/>
      </p:ext>
    </p:extLst>
  </p:cSld>
  <p:clrMap bg1="lt1" tx1="dk1" bg2="lt2" tx2="dk2" accent1="accent1" accent2="accent2" accent3="accent3" accent4="accent4" accent5="accent5" accent6="accent6" hlink="hlink" folHlink="folHlink"/>
  <p:sldLayoutIdLst>
    <p:sldLayoutId id="2147484067" r:id="rId1"/>
    <p:sldLayoutId id="2147484104" r:id="rId2"/>
    <p:sldLayoutId id="2147484105" r:id="rId3"/>
    <p:sldLayoutId id="2147484106" r:id="rId4"/>
    <p:sldLayoutId id="2147484107" r:id="rId5"/>
    <p:sldLayoutId id="2147484121" r:id="rId6"/>
    <p:sldLayoutId id="2147484108" r:id="rId7"/>
    <p:sldLayoutId id="214748411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Slide1.sldx"/><Relationship Id="rId7" Type="http://schemas.openxmlformats.org/officeDocument/2006/relationships/image" Target="../media/image11.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70311" y="2169138"/>
            <a:ext cx="7601789" cy="3600986"/>
          </a:xfrm>
        </p:spPr>
        <p:txBody>
          <a:bodyPr/>
          <a:lstStyle/>
          <a:p>
            <a:r>
              <a:rPr lang="en-GB" dirty="0"/>
              <a:t>Empowering consumers through accessible information</a:t>
            </a:r>
            <a:br>
              <a:rPr lang="en-GB" dirty="0"/>
            </a:br>
            <a:r>
              <a:rPr lang="en-GB" sz="3200" b="0" dirty="0" smtClean="0"/>
              <a:t>Results of the 2nd </a:t>
            </a:r>
            <a:r>
              <a:rPr lang="en-GB" sz="3200" b="0" dirty="0"/>
              <a:t>Consumer market study on functioning of retail electricity markets for consumers in the </a:t>
            </a:r>
            <a:r>
              <a:rPr lang="en-GB" sz="3200" b="0" dirty="0" smtClean="0"/>
              <a:t>EU</a:t>
            </a:r>
            <a:br>
              <a:rPr lang="en-GB" sz="3200" b="0" dirty="0" smtClean="0"/>
            </a:br>
            <a:r>
              <a:rPr lang="en-GB" sz="3200" b="0" dirty="0"/>
              <a:t/>
            </a:r>
            <a:br>
              <a:rPr lang="en-GB" sz="3200" b="0" dirty="0"/>
            </a:br>
            <a:r>
              <a:rPr lang="en-GB" sz="2400" b="0" dirty="0" smtClean="0"/>
              <a:t>Femke De Keulenaer (Ipsos)</a:t>
            </a:r>
            <a:r>
              <a:rPr lang="en-GB" sz="3200" dirty="0" smtClean="0"/>
              <a:t/>
            </a:r>
            <a:br>
              <a:rPr lang="en-GB" sz="3200" dirty="0" smtClean="0"/>
            </a:br>
            <a:endParaRPr lang="de-DE" sz="3200" dirty="0"/>
          </a:p>
        </p:txBody>
      </p:sp>
      <p:sp>
        <p:nvSpPr>
          <p:cNvPr id="8" name="Text Box 22"/>
          <p:cNvSpPr txBox="1">
            <a:spLocks noChangeArrowheads="1"/>
          </p:cNvSpPr>
          <p:nvPr/>
        </p:nvSpPr>
        <p:spPr bwMode="gray">
          <a:xfrm>
            <a:off x="2413000" y="6553200"/>
            <a:ext cx="4316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solidFill>
                <a:effectLst/>
                <a:latin typeface="Calibri" pitchFamily="34" charset="0"/>
                <a:cs typeface="Arial" pitchFamily="34" charset="0"/>
              </a:rPr>
              <a:t>© 2016 Ipsos.  All rights reserved. Contains Ipsos' Confidential and Proprietary information and </a:t>
            </a:r>
            <a:br>
              <a:rPr kumimoji="0" lang="en-GB" sz="800" b="0" i="0" u="none" strike="noStrike" cap="none" normalizeH="0" baseline="0" dirty="0" smtClean="0">
                <a:ln>
                  <a:noFill/>
                </a:ln>
                <a:solidFill>
                  <a:schemeClr val="tx1"/>
                </a:solidFill>
                <a:effectLst/>
                <a:latin typeface="Calibri" pitchFamily="34" charset="0"/>
                <a:cs typeface="Arial" pitchFamily="34" charset="0"/>
              </a:rPr>
            </a:br>
            <a:r>
              <a:rPr kumimoji="0" lang="en-GB" sz="800" b="0" i="0" u="none" strike="noStrike" cap="none" normalizeH="0" baseline="0" dirty="0" smtClean="0">
                <a:ln>
                  <a:noFill/>
                </a:ln>
                <a:solidFill>
                  <a:schemeClr val="tx1"/>
                </a:solidFill>
                <a:effectLst/>
                <a:latin typeface="Calibri" pitchFamily="34" charset="0"/>
                <a:cs typeface="Arial" pitchFamily="34" charset="0"/>
              </a:rPr>
              <a:t>may not be disclosed or reproduced without the prior written consent of Ipsos.</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900" y="503733"/>
            <a:ext cx="2028825" cy="790575"/>
          </a:xfrm>
          <a:prstGeom prst="rect">
            <a:avLst/>
          </a:prstGeom>
          <a:noFill/>
          <a:ln>
            <a:noFill/>
          </a:ln>
        </p:spPr>
      </p:pic>
      <p:pic>
        <p:nvPicPr>
          <p:cNvPr id="9" name="Picture 8" descr="L:\London Economics\Admin\LOGOs\Logos August 2013\JPG RGB LOGOS\JPG RGB LOGOS\LE_Economics_artworkRGB-01.jpg"/>
          <p:cNvPicPr/>
          <p:nvPr/>
        </p:nvPicPr>
        <p:blipFill>
          <a:blip r:embed="rId3" cstate="print"/>
          <a:srcRect l="11904" t="12622" r="11854" b="12530"/>
          <a:stretch>
            <a:fillRect/>
          </a:stretch>
        </p:blipFill>
        <p:spPr bwMode="auto">
          <a:xfrm>
            <a:off x="1457778" y="191922"/>
            <a:ext cx="2291146" cy="1332000"/>
          </a:xfrm>
          <a:prstGeom prst="rect">
            <a:avLst/>
          </a:prstGeom>
          <a:noFill/>
          <a:ln w="9525">
            <a:noFill/>
            <a:miter lim="800000"/>
            <a:headEnd/>
            <a:tailEnd/>
          </a:ln>
        </p:spPr>
      </p:pic>
    </p:spTree>
    <p:extLst>
      <p:ext uri="{BB962C8B-B14F-4D97-AF65-F5344CB8AC3E}">
        <p14:creationId xmlns:p14="http://schemas.microsoft.com/office/powerpoint/2010/main" val="2895800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800"/>
            <a:ext cx="8162325" cy="553998"/>
          </a:xfrm>
        </p:spPr>
        <p:txBody>
          <a:bodyPr/>
          <a:lstStyle/>
          <a:p>
            <a:r>
              <a:rPr lang="en-GB" dirty="0"/>
              <a:t>Testing consumers’ understanding </a:t>
            </a:r>
            <a:r>
              <a:rPr lang="en-GB" dirty="0" smtClean="0"/>
              <a:t>of electricity bills</a:t>
            </a:r>
            <a:r>
              <a:rPr lang="en-GB" dirty="0"/>
              <a:t/>
            </a:r>
            <a:br>
              <a:rPr lang="en-GB" dirty="0"/>
            </a:br>
            <a:r>
              <a:rPr lang="en-GB" b="0" dirty="0" smtClean="0"/>
              <a:t>Results </a:t>
            </a:r>
            <a:r>
              <a:rPr lang="en-GB" b="0" dirty="0"/>
              <a:t>from a behavioural </a:t>
            </a:r>
            <a:r>
              <a:rPr lang="en-GB" b="0" dirty="0" smtClean="0"/>
              <a:t>experiment (1)</a:t>
            </a:r>
            <a:endParaRPr lang="en-GB" b="0" dirty="0"/>
          </a:p>
        </p:txBody>
      </p:sp>
      <p:sp>
        <p:nvSpPr>
          <p:cNvPr id="3" name="Content Placeholder 2"/>
          <p:cNvSpPr>
            <a:spLocks noGrp="1"/>
          </p:cNvSpPr>
          <p:nvPr>
            <p:ph idx="1"/>
          </p:nvPr>
        </p:nvSpPr>
        <p:spPr>
          <a:xfrm>
            <a:off x="352799" y="979200"/>
            <a:ext cx="8680842" cy="5490000"/>
          </a:xfrm>
        </p:spPr>
        <p:txBody>
          <a:bodyPr/>
          <a:lstStyle/>
          <a:p>
            <a:pPr marL="361950" indent="-361950"/>
            <a:r>
              <a:rPr lang="en-GB" sz="2000" dirty="0" smtClean="0"/>
              <a:t>Respondents who viewed the </a:t>
            </a:r>
            <a:r>
              <a:rPr lang="en-GB" sz="2000" b="1" dirty="0" smtClean="0"/>
              <a:t>best practice bill</a:t>
            </a:r>
            <a:r>
              <a:rPr lang="en-GB" sz="2000" dirty="0" smtClean="0"/>
              <a:t> </a:t>
            </a:r>
            <a:r>
              <a:rPr lang="en-GB" sz="2000" b="1" dirty="0" smtClean="0"/>
              <a:t>(with comparability box) performed better in the comprehension exercise</a:t>
            </a:r>
            <a:r>
              <a:rPr lang="en-GB" sz="2000" dirty="0" smtClean="0"/>
              <a:t> then those who viewed the standard bill (84% vs. 79%).</a:t>
            </a:r>
          </a:p>
          <a:p>
            <a:pPr marL="361950" indent="-361950"/>
            <a:r>
              <a:rPr lang="en-GB" sz="2000" dirty="0" smtClean="0"/>
              <a:t>Respondents who saw the best practice bill considered that this </a:t>
            </a:r>
            <a:r>
              <a:rPr lang="en-GB" sz="2000" dirty="0"/>
              <a:t>bill was </a:t>
            </a:r>
            <a:r>
              <a:rPr lang="en-GB" sz="2000" b="1" dirty="0" smtClean="0"/>
              <a:t>easier to understand</a:t>
            </a:r>
            <a:r>
              <a:rPr lang="en-GB" sz="2000" dirty="0" smtClean="0"/>
              <a:t> and that it was </a:t>
            </a:r>
            <a:r>
              <a:rPr lang="en-GB" sz="2000" b="1" dirty="0" smtClean="0"/>
              <a:t>easier to find information</a:t>
            </a:r>
            <a:r>
              <a:rPr lang="en-GB" sz="2000" dirty="0" smtClean="0"/>
              <a:t> from this bill (compared to those who saw the standard bill).</a:t>
            </a:r>
          </a:p>
          <a:p>
            <a:pPr marL="361950" indent="-361950"/>
            <a:r>
              <a:rPr lang="en-GB" sz="2000" dirty="0"/>
              <a:t>Respondents understood </a:t>
            </a:r>
            <a:r>
              <a:rPr lang="en-GB" sz="2000" b="1" dirty="0"/>
              <a:t>graphs better than tables </a:t>
            </a:r>
            <a:r>
              <a:rPr lang="en-GB" sz="2000" dirty="0"/>
              <a:t>when reviewing information on </a:t>
            </a:r>
            <a:r>
              <a:rPr lang="en-GB" sz="2000" dirty="0" smtClean="0"/>
              <a:t>historical energy </a:t>
            </a:r>
            <a:r>
              <a:rPr lang="en-GB" sz="2000" dirty="0"/>
              <a:t>usage (58% vs. 42%).</a:t>
            </a:r>
          </a:p>
          <a:p>
            <a:pPr marL="0" indent="0">
              <a:buNone/>
            </a:pPr>
            <a:endParaRPr lang="en-GB" sz="2000" dirty="0" smtClean="0"/>
          </a:p>
          <a:p>
            <a:pPr marL="361950" indent="-361950"/>
            <a:endParaRPr lang="en-GB" sz="2000" dirty="0" smtClean="0"/>
          </a:p>
        </p:txBody>
      </p:sp>
      <p:sp>
        <p:nvSpPr>
          <p:cNvPr id="4" name="Slide Number Placeholder 3"/>
          <p:cNvSpPr>
            <a:spLocks noGrp="1"/>
          </p:cNvSpPr>
          <p:nvPr>
            <p:ph type="sldNum" sz="quarter" idx="12"/>
          </p:nvPr>
        </p:nvSpPr>
        <p:spPr/>
        <p:txBody>
          <a:bodyPr/>
          <a:lstStyle/>
          <a:p>
            <a:fld id="{99DB18A3-D21F-4BB0-9E84-DFB029941648}" type="slidenum">
              <a:rPr lang="de-DE" smtClean="0"/>
              <a:pPr/>
              <a:t>10</a:t>
            </a:fld>
            <a:endParaRPr lang="de-DE"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3636663"/>
            <a:ext cx="4129230" cy="2865433"/>
          </a:xfrm>
          <a:prstGeom prst="rect">
            <a:avLst/>
          </a:prstGeom>
          <a:noFill/>
          <a:ln>
            <a:noFill/>
          </a:ln>
        </p:spPr>
      </p:pic>
      <p:pic>
        <p:nvPicPr>
          <p:cNvPr id="6" name="Picture 5"/>
          <p:cNvPicPr/>
          <p:nvPr/>
        </p:nvPicPr>
        <p:blipFill rotWithShape="1">
          <a:blip r:embed="rId4" cstate="print">
            <a:extLst>
              <a:ext uri="{28A0092B-C50C-407E-A947-70E740481C1C}">
                <a14:useLocalDpi xmlns:a14="http://schemas.microsoft.com/office/drawing/2010/main" val="0"/>
              </a:ext>
            </a:extLst>
          </a:blip>
          <a:srcRect r="19316"/>
          <a:stretch/>
        </p:blipFill>
        <p:spPr bwMode="auto">
          <a:xfrm>
            <a:off x="4271750" y="3915681"/>
            <a:ext cx="4776716" cy="2408069"/>
          </a:xfrm>
          <a:prstGeom prst="rect">
            <a:avLst/>
          </a:prstGeom>
          <a:noFill/>
          <a:ln>
            <a:noFill/>
          </a:ln>
        </p:spPr>
      </p:pic>
    </p:spTree>
    <p:extLst>
      <p:ext uri="{BB962C8B-B14F-4D97-AF65-F5344CB8AC3E}">
        <p14:creationId xmlns:p14="http://schemas.microsoft.com/office/powerpoint/2010/main" val="361381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799" y="979200"/>
            <a:ext cx="8680842" cy="5490000"/>
          </a:xfrm>
        </p:spPr>
        <p:txBody>
          <a:bodyPr/>
          <a:lstStyle/>
          <a:p>
            <a:pPr marL="361950" indent="-361950"/>
            <a:r>
              <a:rPr lang="en-GB" sz="2000" dirty="0" smtClean="0"/>
              <a:t>Including </a:t>
            </a:r>
            <a:r>
              <a:rPr lang="en-GB" sz="2000" b="1" dirty="0" smtClean="0"/>
              <a:t>“superfluous” information in bills decreases the ability of respondents to correctly answer</a:t>
            </a:r>
            <a:r>
              <a:rPr lang="en-GB" sz="2000" dirty="0" smtClean="0"/>
              <a:t> the comprehension questions (72% vs. 68% “total unit cost of energy”).</a:t>
            </a:r>
          </a:p>
          <a:p>
            <a:pPr marL="361950" indent="-361950"/>
            <a:endParaRPr lang="en-GB" sz="2000" dirty="0" smtClean="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buNone/>
            </a:pPr>
            <a:endParaRPr lang="fr-BE" dirty="0" smtClean="0"/>
          </a:p>
          <a:p>
            <a:pPr marL="0" indent="0">
              <a:buNone/>
            </a:pPr>
            <a:endParaRPr lang="en-GB" dirty="0" smtClean="0"/>
          </a:p>
          <a:p>
            <a:pPr marL="0" indent="0">
              <a:buNone/>
            </a:pPr>
            <a:endParaRPr lang="en-GB" sz="1400" dirty="0" smtClean="0">
              <a:solidFill>
                <a:schemeClr val="tx2">
                  <a:lumMod val="50000"/>
                </a:schemeClr>
              </a:solidFill>
            </a:endParaRPr>
          </a:p>
          <a:p>
            <a:pPr marL="0" indent="0">
              <a:buNone/>
            </a:pPr>
            <a:r>
              <a:rPr lang="en-GB" sz="1400" dirty="0" smtClean="0">
                <a:solidFill>
                  <a:schemeClr val="tx2">
                    <a:lumMod val="50000"/>
                  </a:schemeClr>
                </a:solidFill>
              </a:rPr>
              <a:t>Note: “superfluous information” included a number to call if the consumer was moving home, information on different methods of payment, and other customer service hotlines and website links for other services.</a:t>
            </a:r>
            <a:endParaRPr lang="en-GB" sz="1400"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99DB18A3-D21F-4BB0-9E84-DFB029941648}" type="slidenum">
              <a:rPr lang="de-DE" smtClean="0"/>
              <a:pPr/>
              <a:t>11</a:t>
            </a:fld>
            <a:endParaRPr lang="de-D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266" y="1975422"/>
            <a:ext cx="6300591" cy="3934058"/>
          </a:xfrm>
          <a:prstGeom prst="rect">
            <a:avLst/>
          </a:prstGeom>
          <a:noFill/>
          <a:ln>
            <a:noFill/>
          </a:ln>
        </p:spPr>
      </p:pic>
      <p:sp>
        <p:nvSpPr>
          <p:cNvPr id="7" name="Title 1"/>
          <p:cNvSpPr txBox="1">
            <a:spLocks/>
          </p:cNvSpPr>
          <p:nvPr/>
        </p:nvSpPr>
        <p:spPr>
          <a:xfrm>
            <a:off x="786483" y="134722"/>
            <a:ext cx="8162325" cy="553998"/>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GB" dirty="0" smtClean="0"/>
              <a:t>Testing consumers’ understanding of electricity bills</a:t>
            </a:r>
            <a:br>
              <a:rPr lang="en-GB" dirty="0" smtClean="0"/>
            </a:br>
            <a:r>
              <a:rPr lang="en-GB" b="0" dirty="0" smtClean="0"/>
              <a:t>Results from a behavioural experiment (2)</a:t>
            </a:r>
            <a:endParaRPr lang="en-GB" b="0" dirty="0"/>
          </a:p>
        </p:txBody>
      </p:sp>
    </p:spTree>
    <p:extLst>
      <p:ext uri="{BB962C8B-B14F-4D97-AF65-F5344CB8AC3E}">
        <p14:creationId xmlns:p14="http://schemas.microsoft.com/office/powerpoint/2010/main" val="3522616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00" y="2768998"/>
            <a:ext cx="4416425" cy="1329595"/>
          </a:xfrm>
        </p:spPr>
        <p:txBody>
          <a:bodyPr/>
          <a:lstStyle/>
          <a:p>
            <a:r>
              <a:rPr lang="de-DE" sz="3200" dirty="0" smtClean="0"/>
              <a:t>Choice and comparability from a consumer perspective</a:t>
            </a:r>
            <a:endParaRPr lang="de-DE" sz="32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12</a:t>
            </a:fld>
            <a:endParaRPr lang="de-DE" dirty="0"/>
          </a:p>
        </p:txBody>
      </p:sp>
    </p:spTree>
    <p:extLst>
      <p:ext uri="{BB962C8B-B14F-4D97-AF65-F5344CB8AC3E}">
        <p14:creationId xmlns:p14="http://schemas.microsoft.com/office/powerpoint/2010/main" val="243054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1"/>
          <p:cNvSpPr>
            <a:spLocks noGrp="1"/>
          </p:cNvSpPr>
          <p:nvPr>
            <p:ph type="sldNum" sz="quarter" idx="12"/>
          </p:nvPr>
        </p:nvSpPr>
        <p:spPr>
          <a:xfrm>
            <a:off x="8690400" y="6566400"/>
            <a:ext cx="289438" cy="184666"/>
          </a:xfrm>
        </p:spPr>
        <p:txBody>
          <a:bodyPr/>
          <a:lstStyle/>
          <a:p>
            <a:fld id="{99DB18A3-D21F-4BB0-9E84-DFB029941648}" type="slidenum">
              <a:rPr lang="en-GB" smtClean="0">
                <a:solidFill>
                  <a:srgbClr val="1F497D"/>
                </a:solidFill>
              </a:rPr>
              <a:pPr/>
              <a:t>13</a:t>
            </a:fld>
            <a:endParaRPr lang="en-GB" dirty="0">
              <a:solidFill>
                <a:srgbClr val="1F497D"/>
              </a:solidFill>
            </a:endParaRPr>
          </a:p>
        </p:txBody>
      </p:sp>
      <p:sp>
        <p:nvSpPr>
          <p:cNvPr id="14" name="Title 1"/>
          <p:cNvSpPr>
            <a:spLocks noGrp="1"/>
          </p:cNvSpPr>
          <p:nvPr>
            <p:ph type="title"/>
          </p:nvPr>
        </p:nvSpPr>
        <p:spPr>
          <a:xfrm>
            <a:off x="860964" y="91505"/>
            <a:ext cx="8162325" cy="553998"/>
          </a:xfrm>
        </p:spPr>
        <p:txBody>
          <a:bodyPr/>
          <a:lstStyle/>
          <a:p>
            <a:r>
              <a:rPr lang="en-GB" dirty="0" smtClean="0"/>
              <a:t>Comparing tariffs offered by different electricity companies </a:t>
            </a:r>
            <a:br>
              <a:rPr lang="en-GB" dirty="0" smtClean="0"/>
            </a:br>
            <a:r>
              <a:rPr lang="en-GB" b="0" dirty="0" smtClean="0"/>
              <a:t>(consumer survey)</a:t>
            </a:r>
            <a:endParaRPr lang="en-GB" b="0"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0" y="870464"/>
            <a:ext cx="9144000" cy="2897494"/>
          </a:xfrm>
          <a:prstGeom prst="rect">
            <a:avLst/>
          </a:prstGeom>
        </p:spPr>
      </p:pic>
      <p:sp>
        <p:nvSpPr>
          <p:cNvPr id="5" name="Rectangle 4"/>
          <p:cNvSpPr/>
          <p:nvPr/>
        </p:nvSpPr>
        <p:spPr>
          <a:xfrm>
            <a:off x="141888" y="3925614"/>
            <a:ext cx="8828689" cy="1277273"/>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Across the EU28, </a:t>
            </a:r>
            <a:r>
              <a:rPr lang="en-GB" b="1" dirty="0"/>
              <a:t>52% of respondents had NOT compared tariffs from different electricity companies</a:t>
            </a:r>
            <a:r>
              <a:rPr lang="en-GB" dirty="0"/>
              <a:t>.</a:t>
            </a:r>
          </a:p>
          <a:p>
            <a:pPr marL="285750" indent="-285750">
              <a:spcAft>
                <a:spcPts val="600"/>
              </a:spcAft>
              <a:buFont typeface="Arial" panose="020B0604020202020204" pitchFamily="34" charset="0"/>
              <a:buChar char="•"/>
            </a:pPr>
            <a:r>
              <a:rPr lang="en-GB" dirty="0" smtClean="0"/>
              <a:t>A </a:t>
            </a:r>
            <a:r>
              <a:rPr lang="en-GB" dirty="0"/>
              <a:t>large variation was observed in the proportion of respondents who had compared tariffs from different electricity companies (from 9% in Iceland to 65% in Germany). </a:t>
            </a:r>
          </a:p>
        </p:txBody>
      </p:sp>
      <p:sp>
        <p:nvSpPr>
          <p:cNvPr id="6" name="Rectangle 5"/>
          <p:cNvSpPr/>
          <p:nvPr/>
        </p:nvSpPr>
        <p:spPr>
          <a:xfrm>
            <a:off x="2333297" y="5749783"/>
            <a:ext cx="6637281" cy="646331"/>
          </a:xfrm>
          <a:prstGeom prst="rect">
            <a:avLst/>
          </a:prstGeom>
        </p:spPr>
        <p:txBody>
          <a:bodyPr wrap="square">
            <a:spAutoFit/>
          </a:bodyPr>
          <a:lstStyle/>
          <a:p>
            <a:r>
              <a:rPr lang="en-GB" sz="1200" dirty="0">
                <a:solidFill>
                  <a:schemeClr val="tx2">
                    <a:lumMod val="75000"/>
                  </a:schemeClr>
                </a:solidFill>
              </a:rPr>
              <a:t>Q18_2. Please indicate whether each of the following statements applies to you or not: I have compared tariffs from different electricity companies</a:t>
            </a:r>
          </a:p>
          <a:p>
            <a:r>
              <a:rPr lang="en-US" sz="1200" dirty="0">
                <a:solidFill>
                  <a:schemeClr val="tx2">
                    <a:lumMod val="75000"/>
                  </a:schemeClr>
                </a:solidFill>
              </a:rPr>
              <a:t>% Yes, by country, Base: all respondents; </a:t>
            </a:r>
            <a:r>
              <a:rPr lang="en-GB" sz="1200" dirty="0">
                <a:solidFill>
                  <a:schemeClr val="tx2">
                    <a:lumMod val="75000"/>
                  </a:schemeClr>
                </a:solidFill>
              </a:rPr>
              <a:t>Item </a:t>
            </a:r>
            <a:r>
              <a:rPr lang="en-US" sz="1200" dirty="0">
                <a:solidFill>
                  <a:schemeClr val="tx2">
                    <a:lumMod val="75000"/>
                  </a:schemeClr>
                </a:solidFill>
              </a:rPr>
              <a:t>not asked in Cyprus, Latvia and Malta</a:t>
            </a:r>
            <a:endParaRPr lang="en-GB" sz="1200" dirty="0">
              <a:solidFill>
                <a:schemeClr val="tx2">
                  <a:lumMod val="75000"/>
                </a:schemeClr>
              </a:solidFill>
            </a:endParaRPr>
          </a:p>
        </p:txBody>
      </p:sp>
    </p:spTree>
    <p:extLst>
      <p:ext uri="{BB962C8B-B14F-4D97-AF65-F5344CB8AC3E}">
        <p14:creationId xmlns:p14="http://schemas.microsoft.com/office/powerpoint/2010/main" val="3201815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226" y="5817813"/>
            <a:ext cx="7961587" cy="664797"/>
          </a:xfrm>
        </p:spPr>
        <p:txBody>
          <a:bodyPr wrap="square">
            <a:spAutoFit/>
          </a:bodyPr>
          <a:lstStyle/>
          <a:p>
            <a:r>
              <a:rPr lang="en-US" sz="1200" b="0" dirty="0" smtClean="0">
                <a:solidFill>
                  <a:schemeClr val="tx2">
                    <a:lumMod val="75000"/>
                  </a:schemeClr>
                </a:solidFill>
                <a:latin typeface="+mn-lt"/>
                <a:ea typeface="+mn-ea"/>
                <a:cs typeface="+mn-cs"/>
              </a:rPr>
              <a:t>Q17_5</a:t>
            </a:r>
            <a:r>
              <a:rPr lang="en-US" sz="1200" b="0" dirty="0">
                <a:solidFill>
                  <a:schemeClr val="tx2">
                    <a:lumMod val="75000"/>
                  </a:schemeClr>
                </a:solidFill>
                <a:latin typeface="+mn-lt"/>
                <a:ea typeface="+mn-ea"/>
                <a:cs typeface="+mn-cs"/>
              </a:rPr>
              <a:t>. Let’s move on to choice and comparability. Please indicate how much you agree or disagree with each of the following statements, using a scale from 0 to 10, where 0 means that you “totally disagree” and 10 means that you “totally agree”: It is easy to compare tariffs from different electricity </a:t>
            </a:r>
            <a:r>
              <a:rPr lang="en-US" sz="1200" b="0" dirty="0" smtClean="0">
                <a:solidFill>
                  <a:schemeClr val="tx2">
                    <a:lumMod val="75000"/>
                  </a:schemeClr>
                </a:solidFill>
                <a:latin typeface="+mn-lt"/>
                <a:ea typeface="+mn-ea"/>
                <a:cs typeface="+mn-cs"/>
              </a:rPr>
              <a:t>companies; % </a:t>
            </a:r>
            <a:r>
              <a:rPr lang="en-US" sz="1200" b="0" dirty="0">
                <a:solidFill>
                  <a:schemeClr val="tx2">
                    <a:lumMod val="75000"/>
                  </a:schemeClr>
                </a:solidFill>
                <a:latin typeface="+mn-lt"/>
                <a:ea typeface="+mn-ea"/>
                <a:cs typeface="+mn-cs"/>
              </a:rPr>
              <a:t>EU28, </a:t>
            </a:r>
            <a:r>
              <a:rPr lang="en-GB" sz="1200" b="0" dirty="0" smtClean="0">
                <a:solidFill>
                  <a:schemeClr val="tx2">
                    <a:lumMod val="75000"/>
                  </a:schemeClr>
                </a:solidFill>
                <a:latin typeface="+mn-lt"/>
                <a:ea typeface="+mn-ea"/>
                <a:cs typeface="+mn-cs"/>
              </a:rPr>
              <a:t>Question </a:t>
            </a:r>
            <a:r>
              <a:rPr lang="en-US" sz="1200" b="0" dirty="0">
                <a:solidFill>
                  <a:schemeClr val="tx2">
                    <a:lumMod val="75000"/>
                  </a:schemeClr>
                </a:solidFill>
                <a:latin typeface="+mn-lt"/>
                <a:ea typeface="+mn-ea"/>
                <a:cs typeface="+mn-cs"/>
              </a:rPr>
              <a:t>not asked in Cyprus, Latvia and Malta</a:t>
            </a:r>
            <a:r>
              <a:rPr lang="en-GB" sz="1200" b="0" dirty="0">
                <a:solidFill>
                  <a:schemeClr val="tx2">
                    <a:lumMod val="75000"/>
                  </a:schemeClr>
                </a:solidFill>
                <a:latin typeface="+mn-lt"/>
                <a:ea typeface="+mn-ea"/>
                <a:cs typeface="+mn-cs"/>
              </a:rPr>
              <a:t/>
            </a:r>
            <a:br>
              <a:rPr lang="en-GB" sz="1200" b="0" dirty="0">
                <a:solidFill>
                  <a:schemeClr val="tx2">
                    <a:lumMod val="75000"/>
                  </a:schemeClr>
                </a:solidFill>
                <a:latin typeface="+mn-lt"/>
                <a:ea typeface="+mn-ea"/>
                <a:cs typeface="+mn-cs"/>
              </a:rPr>
            </a:br>
            <a:endParaRPr lang="en-GB" sz="1200" b="0" dirty="0">
              <a:solidFill>
                <a:schemeClr val="tx2">
                  <a:lumMod val="75000"/>
                </a:schemeClr>
              </a:solidFill>
              <a:latin typeface="+mn-lt"/>
              <a:ea typeface="+mn-ea"/>
              <a:cs typeface="+mn-cs"/>
            </a:endParaRPr>
          </a:p>
        </p:txBody>
      </p:sp>
      <p:sp>
        <p:nvSpPr>
          <p:cNvPr id="4" name="Slide Number Placeholder 3"/>
          <p:cNvSpPr>
            <a:spLocks noGrp="1"/>
          </p:cNvSpPr>
          <p:nvPr>
            <p:ph type="sldNum" sz="quarter" idx="12"/>
          </p:nvPr>
        </p:nvSpPr>
        <p:spPr/>
        <p:txBody>
          <a:bodyPr/>
          <a:lstStyle/>
          <a:p>
            <a:fld id="{99DB18A3-D21F-4BB0-9E84-DFB029941648}" type="slidenum">
              <a:rPr lang="de-DE" smtClean="0"/>
              <a:pPr/>
              <a:t>14</a:t>
            </a:fld>
            <a:endParaRPr lang="de-DE"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47" t="71126" r="31543" b="12785"/>
          <a:stretch/>
        </p:blipFill>
        <p:spPr bwMode="auto">
          <a:xfrm>
            <a:off x="630618" y="3225339"/>
            <a:ext cx="7866993" cy="1405717"/>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220717" y="969877"/>
            <a:ext cx="8429298" cy="923330"/>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Among respondents who had compared tariffs from different electricity companies, 31% </a:t>
            </a:r>
            <a:r>
              <a:rPr lang="en-GB" i="1" dirty="0"/>
              <a:t>strongly agreed </a:t>
            </a:r>
            <a:r>
              <a:rPr lang="en-GB" dirty="0"/>
              <a:t>that it was </a:t>
            </a:r>
            <a:r>
              <a:rPr lang="en-GB" b="1" dirty="0"/>
              <a:t>easy to compare tariffs</a:t>
            </a:r>
            <a:r>
              <a:rPr lang="en-GB" dirty="0"/>
              <a:t>; the proportion disagreeing, however, was </a:t>
            </a:r>
            <a:r>
              <a:rPr lang="en-GB" dirty="0" smtClean="0"/>
              <a:t>just as </a:t>
            </a:r>
            <a:r>
              <a:rPr lang="en-GB" dirty="0"/>
              <a:t>high – at 30%. </a:t>
            </a:r>
          </a:p>
        </p:txBody>
      </p:sp>
      <p:sp>
        <p:nvSpPr>
          <p:cNvPr id="7" name="Rectangle 6"/>
          <p:cNvSpPr/>
          <p:nvPr/>
        </p:nvSpPr>
        <p:spPr>
          <a:xfrm>
            <a:off x="772508" y="15766"/>
            <a:ext cx="7961587" cy="646331"/>
          </a:xfrm>
          <a:prstGeom prst="rect">
            <a:avLst/>
          </a:prstGeom>
        </p:spPr>
        <p:txBody>
          <a:bodyPr wrap="square">
            <a:spAutoFit/>
          </a:bodyPr>
          <a:lstStyle/>
          <a:p>
            <a:r>
              <a:rPr lang="en-GB" b="1" dirty="0"/>
              <a:t>How easy is it to compare offers from different electricity companies</a:t>
            </a:r>
            <a:r>
              <a:rPr lang="en-GB" b="1" dirty="0" smtClean="0"/>
              <a:t>? </a:t>
            </a:r>
          </a:p>
          <a:p>
            <a:r>
              <a:rPr lang="en-GB" dirty="0" smtClean="0"/>
              <a:t>(</a:t>
            </a:r>
            <a:r>
              <a:rPr lang="en-GB" dirty="0"/>
              <a:t>consumer survey)</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47" t="49306" r="31543" b="45055"/>
          <a:stretch/>
        </p:blipFill>
        <p:spPr bwMode="auto">
          <a:xfrm>
            <a:off x="772507" y="4696039"/>
            <a:ext cx="7866993" cy="492641"/>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2385849" y="2372793"/>
            <a:ext cx="4572000" cy="646331"/>
          </a:xfrm>
          <a:prstGeom prst="rect">
            <a:avLst/>
          </a:prstGeom>
        </p:spPr>
        <p:txBody>
          <a:bodyPr>
            <a:spAutoFit/>
          </a:bodyPr>
          <a:lstStyle/>
          <a:p>
            <a:pPr algn="ctr"/>
            <a:r>
              <a:rPr lang="en-US" b="1" dirty="0" smtClean="0"/>
              <a:t>“It </a:t>
            </a:r>
            <a:r>
              <a:rPr lang="en-US" b="1" dirty="0"/>
              <a:t>is easy to compare tariffs from different electricity </a:t>
            </a:r>
            <a:r>
              <a:rPr lang="en-US" b="1" dirty="0" smtClean="0"/>
              <a:t>companies”</a:t>
            </a:r>
            <a:endParaRPr lang="en-GB" b="1" dirty="0"/>
          </a:p>
        </p:txBody>
      </p:sp>
    </p:spTree>
    <p:extLst>
      <p:ext uri="{BB962C8B-B14F-4D97-AF65-F5344CB8AC3E}">
        <p14:creationId xmlns:p14="http://schemas.microsoft.com/office/powerpoint/2010/main" val="126893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DB18A3-D21F-4BB0-9E84-DFB029941648}" type="slidenum">
              <a:rPr lang="de-DE" smtClean="0"/>
              <a:pPr/>
              <a:t>15</a:t>
            </a:fld>
            <a:endParaRPr lang="de-DE" dirty="0"/>
          </a:p>
        </p:txBody>
      </p:sp>
      <p:sp>
        <p:nvSpPr>
          <p:cNvPr id="6" name="Rectangle 5"/>
          <p:cNvSpPr/>
          <p:nvPr/>
        </p:nvSpPr>
        <p:spPr>
          <a:xfrm>
            <a:off x="220716" y="969877"/>
            <a:ext cx="8734097" cy="5032147"/>
          </a:xfrm>
          <a:prstGeom prst="rect">
            <a:avLst/>
          </a:prstGeom>
        </p:spPr>
        <p:txBody>
          <a:bodyPr wrap="square">
            <a:spAutoFit/>
          </a:bodyPr>
          <a:lstStyle/>
          <a:p>
            <a:pPr>
              <a:spcAft>
                <a:spcPts val="600"/>
              </a:spcAft>
            </a:pPr>
            <a:r>
              <a:rPr lang="en-GB" sz="2200" b="1" dirty="0" smtClean="0"/>
              <a:t>Difficulties </a:t>
            </a:r>
            <a:r>
              <a:rPr lang="en-GB" sz="2200" b="1" dirty="0"/>
              <a:t>to estimate potential </a:t>
            </a:r>
            <a:r>
              <a:rPr lang="en-GB" sz="2200" b="1" dirty="0" smtClean="0"/>
              <a:t>savings</a:t>
            </a:r>
          </a:p>
          <a:p>
            <a:r>
              <a:rPr lang="en-GB" sz="2000" dirty="0" smtClean="0"/>
              <a:t>When asked to estimate the savings on an annual base from switching to the cheapest tariff, </a:t>
            </a:r>
            <a:r>
              <a:rPr lang="en-GB" sz="2000" b="1" dirty="0" smtClean="0"/>
              <a:t>25% of mystery shoppers answered that they were not able to estimate the savings</a:t>
            </a:r>
            <a:r>
              <a:rPr lang="en-GB" sz="2000" dirty="0" smtClean="0"/>
              <a:t>. </a:t>
            </a:r>
          </a:p>
          <a:p>
            <a:pPr marL="285750" indent="-285750">
              <a:buFont typeface="Arial" panose="020B0604020202020204" pitchFamily="34" charset="0"/>
              <a:buChar char="•"/>
            </a:pPr>
            <a:endParaRPr lang="fr-BE" sz="2000" dirty="0"/>
          </a:p>
          <a:p>
            <a:pPr>
              <a:spcAft>
                <a:spcPts val="600"/>
              </a:spcAft>
            </a:pPr>
            <a:r>
              <a:rPr lang="fr-BE" sz="2200" b="1" dirty="0" smtClean="0"/>
              <a:t>Complex price structure</a:t>
            </a:r>
            <a:endParaRPr lang="en-GB" sz="2200" b="1" dirty="0"/>
          </a:p>
          <a:p>
            <a:r>
              <a:rPr lang="en-GB" sz="2000" dirty="0"/>
              <a:t>Survey respondents in the </a:t>
            </a:r>
            <a:r>
              <a:rPr lang="en-GB" sz="2000" b="1" dirty="0"/>
              <a:t>“stay or switch” experiment were less likely to choose the cheapest deal if the price structure was more complex</a:t>
            </a:r>
            <a:r>
              <a:rPr lang="en-GB" sz="2000" dirty="0"/>
              <a:t>: </a:t>
            </a:r>
            <a:endParaRPr lang="en-GB" sz="2000" dirty="0" smtClean="0"/>
          </a:p>
          <a:p>
            <a:pPr marL="285750" indent="-285750">
              <a:buFont typeface="Arial" panose="020B0604020202020204" pitchFamily="34" charset="0"/>
              <a:buChar char="•"/>
            </a:pPr>
            <a:r>
              <a:rPr lang="en-GB" sz="2000" dirty="0" smtClean="0"/>
              <a:t>66</a:t>
            </a:r>
            <a:r>
              <a:rPr lang="en-GB" sz="2000" dirty="0"/>
              <a:t>% chose the cheapest deal when the price structure had </a:t>
            </a:r>
            <a:r>
              <a:rPr lang="en-GB" sz="2000" b="1" dirty="0" smtClean="0"/>
              <a:t>two components: </a:t>
            </a:r>
          </a:p>
          <a:p>
            <a:r>
              <a:rPr lang="en-GB" sz="2000" b="1" i="1" dirty="0"/>
              <a:t>	</a:t>
            </a:r>
            <a:r>
              <a:rPr lang="en-GB" sz="2000" i="1" dirty="0" smtClean="0"/>
              <a:t>(1) a </a:t>
            </a:r>
            <a:r>
              <a:rPr lang="en-GB" sz="2000" i="1" dirty="0"/>
              <a:t>unit price per kWh </a:t>
            </a:r>
            <a:r>
              <a:rPr lang="en-GB" sz="2000" i="1" dirty="0" smtClean="0"/>
              <a:t>		</a:t>
            </a:r>
          </a:p>
          <a:p>
            <a:r>
              <a:rPr lang="en-GB" sz="2000" i="1" dirty="0"/>
              <a:t>	</a:t>
            </a:r>
            <a:r>
              <a:rPr lang="en-GB" sz="2000" i="1" dirty="0" smtClean="0"/>
              <a:t>(2) </a:t>
            </a:r>
            <a:r>
              <a:rPr lang="en-GB" sz="2000" i="1" dirty="0"/>
              <a:t>a standing charge per </a:t>
            </a:r>
            <a:r>
              <a:rPr lang="en-GB" sz="2000" i="1" dirty="0" smtClean="0"/>
              <a:t>day</a:t>
            </a:r>
          </a:p>
          <a:p>
            <a:endParaRPr lang="en-GB" sz="700" dirty="0" smtClean="0"/>
          </a:p>
          <a:p>
            <a:pPr marL="342900" indent="-342900">
              <a:buFont typeface="Arial" panose="020B0604020202020204" pitchFamily="34" charset="0"/>
              <a:buChar char="•"/>
            </a:pPr>
            <a:r>
              <a:rPr lang="en-GB" sz="2000" dirty="0" smtClean="0"/>
              <a:t>59</a:t>
            </a:r>
            <a:r>
              <a:rPr lang="en-GB" sz="2000" dirty="0"/>
              <a:t>% chose the cheapest deal </a:t>
            </a:r>
            <a:r>
              <a:rPr lang="en-GB" sz="2000" dirty="0" smtClean="0"/>
              <a:t>when </a:t>
            </a:r>
            <a:r>
              <a:rPr lang="en-GB" sz="2000" dirty="0"/>
              <a:t>the price structure had </a:t>
            </a:r>
            <a:r>
              <a:rPr lang="en-GB" sz="2000" b="1" dirty="0"/>
              <a:t>three </a:t>
            </a:r>
            <a:r>
              <a:rPr lang="en-GB" sz="2000" b="1" dirty="0" smtClean="0"/>
              <a:t>components: </a:t>
            </a:r>
          </a:p>
          <a:p>
            <a:r>
              <a:rPr lang="en-GB" sz="2000" b="1" i="1" dirty="0"/>
              <a:t>	</a:t>
            </a:r>
            <a:r>
              <a:rPr lang="en-GB" sz="2000" i="1" dirty="0" smtClean="0"/>
              <a:t>(1) one </a:t>
            </a:r>
            <a:r>
              <a:rPr lang="en-GB" sz="2000" i="1" dirty="0"/>
              <a:t>unit price for the first batch of </a:t>
            </a:r>
            <a:r>
              <a:rPr lang="en-GB" sz="2000" i="1" dirty="0" smtClean="0"/>
              <a:t>energy</a:t>
            </a:r>
            <a:r>
              <a:rPr lang="en-GB" sz="2000" i="1" dirty="0"/>
              <a:t> </a:t>
            </a:r>
            <a:endParaRPr lang="en-GB" sz="2000" i="1" dirty="0" smtClean="0"/>
          </a:p>
          <a:p>
            <a:r>
              <a:rPr lang="en-GB" sz="2000" i="1" dirty="0"/>
              <a:t>	</a:t>
            </a:r>
            <a:r>
              <a:rPr lang="en-GB" sz="2000" i="1" dirty="0" smtClean="0"/>
              <a:t>(2) another </a:t>
            </a:r>
            <a:r>
              <a:rPr lang="en-GB" sz="2000" i="1" dirty="0"/>
              <a:t>unit price for </a:t>
            </a:r>
            <a:r>
              <a:rPr lang="en-GB" sz="2000" i="1" dirty="0" smtClean="0"/>
              <a:t>additional </a:t>
            </a:r>
            <a:r>
              <a:rPr lang="en-GB" sz="2000" i="1" dirty="0"/>
              <a:t>energy </a:t>
            </a:r>
          </a:p>
          <a:p>
            <a:r>
              <a:rPr lang="en-GB" sz="2000" i="1" dirty="0" smtClean="0"/>
              <a:t>	(3) a </a:t>
            </a:r>
            <a:r>
              <a:rPr lang="en-GB" sz="2000" i="1" dirty="0"/>
              <a:t>standing charge per </a:t>
            </a:r>
            <a:r>
              <a:rPr lang="en-GB" sz="2000" i="1" dirty="0" smtClean="0"/>
              <a:t>day</a:t>
            </a:r>
            <a:endParaRPr lang="en-GB" sz="2000" i="1" dirty="0"/>
          </a:p>
        </p:txBody>
      </p:sp>
      <p:sp>
        <p:nvSpPr>
          <p:cNvPr id="7" name="Rectangle 6"/>
          <p:cNvSpPr/>
          <p:nvPr/>
        </p:nvSpPr>
        <p:spPr>
          <a:xfrm>
            <a:off x="772508" y="15766"/>
            <a:ext cx="7961587" cy="707886"/>
          </a:xfrm>
          <a:prstGeom prst="rect">
            <a:avLst/>
          </a:prstGeom>
        </p:spPr>
        <p:txBody>
          <a:bodyPr wrap="square">
            <a:spAutoFit/>
          </a:bodyPr>
          <a:lstStyle/>
          <a:p>
            <a:r>
              <a:rPr lang="en-GB" sz="2000" b="1" dirty="0" smtClean="0"/>
              <a:t>Why is it difficult to compare offers? </a:t>
            </a:r>
          </a:p>
          <a:p>
            <a:r>
              <a:rPr lang="en-GB" sz="2000" dirty="0" smtClean="0"/>
              <a:t>(mystery shopping and behavioural experiment)</a:t>
            </a:r>
            <a:endParaRPr lang="en-GB" sz="2000" dirty="0"/>
          </a:p>
        </p:txBody>
      </p:sp>
    </p:spTree>
    <p:extLst>
      <p:ext uri="{BB962C8B-B14F-4D97-AF65-F5344CB8AC3E}">
        <p14:creationId xmlns:p14="http://schemas.microsoft.com/office/powerpoint/2010/main" val="924929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800"/>
            <a:ext cx="8162325" cy="553998"/>
          </a:xfrm>
        </p:spPr>
        <p:txBody>
          <a:bodyPr/>
          <a:lstStyle/>
          <a:p>
            <a:r>
              <a:rPr lang="en-GB" dirty="0"/>
              <a:t>Method to compare tariffs offered by different electricity </a:t>
            </a:r>
            <a:r>
              <a:rPr lang="en-GB" dirty="0" smtClean="0"/>
              <a:t>companies </a:t>
            </a:r>
            <a:r>
              <a:rPr lang="en-GB" b="0" dirty="0" smtClean="0"/>
              <a:t>(consumer survey)</a:t>
            </a:r>
            <a:endParaRPr lang="en-GB" b="0" dirty="0"/>
          </a:p>
        </p:txBody>
      </p:sp>
      <p:sp>
        <p:nvSpPr>
          <p:cNvPr id="3" name="Content Placeholder 2"/>
          <p:cNvSpPr>
            <a:spLocks noGrp="1"/>
          </p:cNvSpPr>
          <p:nvPr>
            <p:ph idx="1"/>
          </p:nvPr>
        </p:nvSpPr>
        <p:spPr>
          <a:xfrm>
            <a:off x="352799" y="979200"/>
            <a:ext cx="8605583" cy="5490000"/>
          </a:xfrm>
        </p:spPr>
        <p:txBody>
          <a:bodyPr/>
          <a:lstStyle/>
          <a:p>
            <a:r>
              <a:rPr lang="en-GB" dirty="0" smtClean="0"/>
              <a:t>64% </a:t>
            </a:r>
            <a:r>
              <a:rPr lang="en-GB" dirty="0"/>
              <a:t>of </a:t>
            </a:r>
            <a:r>
              <a:rPr lang="en-GB" dirty="0" smtClean="0"/>
              <a:t>survey respondents </a:t>
            </a:r>
            <a:r>
              <a:rPr lang="en-GB" dirty="0"/>
              <a:t>who had compared tariffs of different electricity companies </a:t>
            </a:r>
            <a:r>
              <a:rPr lang="en-GB" dirty="0" smtClean="0"/>
              <a:t>had </a:t>
            </a:r>
            <a:r>
              <a:rPr lang="en-GB" dirty="0"/>
              <a:t>used </a:t>
            </a:r>
            <a:r>
              <a:rPr lang="en-GB" b="1" dirty="0"/>
              <a:t>comparison tools </a:t>
            </a:r>
            <a:r>
              <a:rPr lang="en-GB" dirty="0"/>
              <a:t>to do </a:t>
            </a:r>
            <a:r>
              <a:rPr lang="en-GB" dirty="0" smtClean="0"/>
              <a:t>so , compared to 38</a:t>
            </a:r>
            <a:r>
              <a:rPr lang="en-GB" dirty="0"/>
              <a:t>% who had visited the websites of electricity </a:t>
            </a:r>
            <a:r>
              <a:rPr lang="en-GB" dirty="0" smtClean="0"/>
              <a:t>companies.</a:t>
            </a:r>
            <a:endParaRPr lang="en-GB"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16</a:t>
            </a:fld>
            <a:endParaRPr lang="de-DE" dirty="0"/>
          </a:p>
        </p:txBody>
      </p:sp>
      <p:sp>
        <p:nvSpPr>
          <p:cNvPr id="6" name="Rectangle 5"/>
          <p:cNvSpPr/>
          <p:nvPr/>
        </p:nvSpPr>
        <p:spPr>
          <a:xfrm>
            <a:off x="3216166" y="5866701"/>
            <a:ext cx="5742217" cy="498598"/>
          </a:xfrm>
          <a:prstGeom prst="rect">
            <a:avLst/>
          </a:prstGeom>
        </p:spPr>
        <p:txBody>
          <a:bodyPr wrap="square" lIns="0" tIns="0" rIns="0" bIns="0" anchor="ctr" anchorCtr="0">
            <a:spAutoFit/>
          </a:bodyPr>
          <a:lstStyle/>
          <a:p>
            <a:pPr>
              <a:lnSpc>
                <a:spcPct val="90000"/>
              </a:lnSpc>
              <a:spcBef>
                <a:spcPct val="0"/>
              </a:spcBef>
            </a:pPr>
            <a:r>
              <a:rPr lang="en-US" sz="1200" dirty="0">
                <a:solidFill>
                  <a:schemeClr val="tx2">
                    <a:lumMod val="75000"/>
                  </a:schemeClr>
                </a:solidFill>
              </a:rPr>
              <a:t>Q20. How did you compare the offers of different electricity companies? (multiple  response) </a:t>
            </a:r>
            <a:endParaRPr lang="en-GB" sz="1200" dirty="0">
              <a:solidFill>
                <a:schemeClr val="tx2">
                  <a:lumMod val="75000"/>
                </a:schemeClr>
              </a:solidFill>
            </a:endParaRPr>
          </a:p>
          <a:p>
            <a:pPr>
              <a:lnSpc>
                <a:spcPct val="90000"/>
              </a:lnSpc>
              <a:spcBef>
                <a:spcPct val="0"/>
              </a:spcBef>
            </a:pPr>
            <a:r>
              <a:rPr lang="en-US" sz="1200" dirty="0">
                <a:solidFill>
                  <a:schemeClr val="tx2">
                    <a:lumMod val="75000"/>
                  </a:schemeClr>
                </a:solidFill>
              </a:rPr>
              <a:t>% EU28, Base: Respondents who have compared tariffs offered by different electricity companies (Q18 item 2 = Yes)</a:t>
            </a:r>
            <a:endParaRPr lang="en-GB" sz="1200" dirty="0">
              <a:solidFill>
                <a:schemeClr val="tx2">
                  <a:lumMod val="7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926"/>
          <a:stretch/>
        </p:blipFill>
        <p:spPr bwMode="auto">
          <a:xfrm>
            <a:off x="868724" y="1828799"/>
            <a:ext cx="7755013" cy="373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146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00" y="2990598"/>
            <a:ext cx="4416425" cy="886397"/>
          </a:xfrm>
        </p:spPr>
        <p:txBody>
          <a:bodyPr/>
          <a:lstStyle/>
          <a:p>
            <a:r>
              <a:rPr lang="de-DE" sz="3200" dirty="0" smtClean="0"/>
              <a:t>Consumers‘ experience with switching</a:t>
            </a:r>
            <a:endParaRPr lang="de-DE" sz="32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17</a:t>
            </a:fld>
            <a:endParaRPr lang="de-DE" dirty="0"/>
          </a:p>
        </p:txBody>
      </p:sp>
    </p:spTree>
    <p:extLst>
      <p:ext uri="{BB962C8B-B14F-4D97-AF65-F5344CB8AC3E}">
        <p14:creationId xmlns:p14="http://schemas.microsoft.com/office/powerpoint/2010/main" val="3539978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1"/>
          <p:cNvSpPr>
            <a:spLocks noGrp="1"/>
          </p:cNvSpPr>
          <p:nvPr>
            <p:ph type="sldNum" sz="quarter" idx="12"/>
          </p:nvPr>
        </p:nvSpPr>
        <p:spPr>
          <a:xfrm>
            <a:off x="8690400" y="6566400"/>
            <a:ext cx="289438" cy="184666"/>
          </a:xfrm>
        </p:spPr>
        <p:txBody>
          <a:bodyPr/>
          <a:lstStyle/>
          <a:p>
            <a:fld id="{99DB18A3-D21F-4BB0-9E84-DFB029941648}" type="slidenum">
              <a:rPr lang="en-GB" smtClean="0">
                <a:solidFill>
                  <a:srgbClr val="1F497D"/>
                </a:solidFill>
              </a:rPr>
              <a:pPr/>
              <a:t>18</a:t>
            </a:fld>
            <a:endParaRPr lang="en-GB" dirty="0">
              <a:solidFill>
                <a:srgbClr val="1F497D"/>
              </a:solidFill>
            </a:endParaRPr>
          </a:p>
        </p:txBody>
      </p:sp>
      <p:sp>
        <p:nvSpPr>
          <p:cNvPr id="7" name="TextBox 6"/>
          <p:cNvSpPr txBox="1"/>
          <p:nvPr/>
        </p:nvSpPr>
        <p:spPr>
          <a:xfrm>
            <a:off x="757721" y="15469"/>
            <a:ext cx="7960610" cy="707886"/>
          </a:xfrm>
          <a:prstGeom prst="rect">
            <a:avLst/>
          </a:prstGeom>
          <a:noFill/>
        </p:spPr>
        <p:txBody>
          <a:bodyPr wrap="square" rtlCol="0">
            <a:spAutoFit/>
          </a:bodyPr>
          <a:lstStyle/>
          <a:p>
            <a:r>
              <a:rPr lang="en-GB" sz="2000" b="1" dirty="0" smtClean="0"/>
              <a:t>Switching rate and respondents’ experience when switching electricity company </a:t>
            </a:r>
            <a:r>
              <a:rPr lang="en-GB" sz="2000" dirty="0"/>
              <a:t>(last three years) (consumer survey</a:t>
            </a:r>
            <a:r>
              <a:rPr lang="en-GB" sz="2000" dirty="0" smtClean="0"/>
              <a:t>)</a:t>
            </a:r>
            <a:endParaRPr lang="en-GB" sz="2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56" y="784910"/>
            <a:ext cx="9019343" cy="6073090"/>
          </a:xfrm>
          <a:prstGeom prst="rect">
            <a:avLst/>
          </a:prstGeom>
          <a:noFill/>
          <a:ln>
            <a:noFill/>
          </a:ln>
        </p:spPr>
      </p:pic>
    </p:spTree>
    <p:extLst>
      <p:ext uri="{BB962C8B-B14F-4D97-AF65-F5344CB8AC3E}">
        <p14:creationId xmlns:p14="http://schemas.microsoft.com/office/powerpoint/2010/main" val="1695588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800"/>
            <a:ext cx="8162325" cy="553998"/>
          </a:xfrm>
          <a:noFill/>
        </p:spPr>
        <p:txBody>
          <a:bodyPr wrap="square" rtlCol="0">
            <a:spAutoFit/>
          </a:bodyPr>
          <a:lstStyle/>
          <a:p>
            <a:r>
              <a:rPr lang="en-GB" dirty="0">
                <a:latin typeface="+mn-lt"/>
                <a:ea typeface="+mn-ea"/>
                <a:cs typeface="+mn-cs"/>
              </a:rPr>
              <a:t>Main reasons for </a:t>
            </a:r>
            <a:r>
              <a:rPr lang="en-GB" u="sng" dirty="0">
                <a:latin typeface="+mn-lt"/>
                <a:ea typeface="+mn-ea"/>
                <a:cs typeface="+mn-cs"/>
              </a:rPr>
              <a:t>not</a:t>
            </a:r>
            <a:r>
              <a:rPr lang="en-GB" dirty="0">
                <a:latin typeface="+mn-lt"/>
                <a:ea typeface="+mn-ea"/>
                <a:cs typeface="+mn-cs"/>
              </a:rPr>
              <a:t> trying to switch electricity </a:t>
            </a:r>
            <a:r>
              <a:rPr lang="en-GB" dirty="0" smtClean="0">
                <a:latin typeface="+mn-lt"/>
                <a:ea typeface="+mn-ea"/>
                <a:cs typeface="+mn-cs"/>
              </a:rPr>
              <a:t>company </a:t>
            </a:r>
            <a:br>
              <a:rPr lang="en-GB" dirty="0" smtClean="0">
                <a:latin typeface="+mn-lt"/>
                <a:ea typeface="+mn-ea"/>
                <a:cs typeface="+mn-cs"/>
              </a:rPr>
            </a:br>
            <a:r>
              <a:rPr lang="en-GB" b="0" dirty="0" smtClean="0">
                <a:latin typeface="+mn-lt"/>
                <a:ea typeface="+mn-ea"/>
                <a:cs typeface="+mn-cs"/>
              </a:rPr>
              <a:t>(consumer survey)</a:t>
            </a:r>
            <a:endParaRPr lang="en-GB" b="0" dirty="0">
              <a:latin typeface="+mn-lt"/>
              <a:ea typeface="+mn-ea"/>
              <a:cs typeface="+mn-cs"/>
            </a:endParaRPr>
          </a:p>
        </p:txBody>
      </p:sp>
      <p:sp>
        <p:nvSpPr>
          <p:cNvPr id="4" name="Slide Number Placeholder 3"/>
          <p:cNvSpPr>
            <a:spLocks noGrp="1"/>
          </p:cNvSpPr>
          <p:nvPr>
            <p:ph type="sldNum" sz="quarter" idx="12"/>
          </p:nvPr>
        </p:nvSpPr>
        <p:spPr/>
        <p:txBody>
          <a:bodyPr/>
          <a:lstStyle/>
          <a:p>
            <a:fld id="{99DB18A3-D21F-4BB0-9E84-DFB029941648}" type="slidenum">
              <a:rPr lang="de-DE" smtClean="0"/>
              <a:pPr/>
              <a:t>19</a:t>
            </a:fld>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1171285717"/>
              </p:ext>
            </p:extLst>
          </p:nvPr>
        </p:nvGraphicFramePr>
        <p:xfrm>
          <a:off x="488732" y="873653"/>
          <a:ext cx="7662042" cy="5353725"/>
        </p:xfrm>
        <a:graphic>
          <a:graphicData uri="http://schemas.openxmlformats.org/drawingml/2006/table">
            <a:tbl>
              <a:tblPr firstRow="1" firstCol="1" bandRow="1"/>
              <a:tblGrid>
                <a:gridCol w="6465834"/>
                <a:gridCol w="1196208"/>
              </a:tblGrid>
              <a:tr h="356915">
                <a:tc>
                  <a:txBody>
                    <a:bodyPr/>
                    <a:lstStyle/>
                    <a:p>
                      <a:pPr>
                        <a:lnSpc>
                          <a:spcPct val="115000"/>
                        </a:lnSpc>
                        <a:spcAft>
                          <a:spcPts val="0"/>
                        </a:spcAft>
                      </a:pPr>
                      <a:r>
                        <a:rPr lang="en-GB" sz="1800" b="1" dirty="0" smtClean="0">
                          <a:solidFill>
                            <a:schemeClr val="tx1"/>
                          </a:solidFill>
                          <a:effectLst/>
                          <a:latin typeface="Calibri"/>
                          <a:ea typeface="Times New Roman"/>
                          <a:cs typeface="Calibri"/>
                        </a:rPr>
                        <a:t>Satisfied with your current electricity company </a:t>
                      </a:r>
                      <a:endParaRPr lang="en-GB" sz="2400" b="1"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b="1" dirty="0" smtClean="0">
                          <a:solidFill>
                            <a:schemeClr val="tx1"/>
                          </a:solidFill>
                          <a:effectLst/>
                          <a:latin typeface="Calibri"/>
                          <a:ea typeface="Times New Roman"/>
                          <a:cs typeface="Calibri"/>
                        </a:rPr>
                        <a:t>42%</a:t>
                      </a:r>
                      <a:endParaRPr lang="en-GB" sz="2400" b="1"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No difference between providers to make switching worthwhile</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24%</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You never thought about the issue</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23%</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b="1" i="0" kern="1200" dirty="0">
                          <a:solidFill>
                            <a:schemeClr val="tx1"/>
                          </a:solidFill>
                          <a:effectLst/>
                          <a:latin typeface="Calibri"/>
                          <a:ea typeface="Times New Roman"/>
                          <a:cs typeface="Calibri"/>
                        </a:rPr>
                        <a:t>Savings don't justify the trouble of changing provider</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800" b="1" i="0" kern="1200" dirty="0">
                          <a:solidFill>
                            <a:schemeClr val="tx1"/>
                          </a:solidFill>
                          <a:effectLst/>
                          <a:latin typeface="Calibri"/>
                          <a:ea typeface="Times New Roman"/>
                          <a:cs typeface="Calibri"/>
                        </a:rPr>
                        <a:t>16%</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b="1" i="0" dirty="0">
                          <a:solidFill>
                            <a:schemeClr val="tx1"/>
                          </a:solidFill>
                          <a:effectLst/>
                          <a:latin typeface="Calibri"/>
                          <a:ea typeface="Times New Roman"/>
                          <a:cs typeface="Calibri"/>
                        </a:rPr>
                        <a:t>It is difficult to compare offers of different electricity companies</a:t>
                      </a:r>
                      <a:endParaRPr lang="en-GB" sz="2400" b="1" i="0"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b="1" i="0" dirty="0">
                          <a:solidFill>
                            <a:schemeClr val="tx1"/>
                          </a:solidFill>
                          <a:effectLst/>
                          <a:latin typeface="Calibri"/>
                          <a:ea typeface="Times New Roman"/>
                          <a:cs typeface="Calibri"/>
                        </a:rPr>
                        <a:t>14%</a:t>
                      </a:r>
                      <a:endParaRPr lang="en-GB" sz="2400" b="1" i="0"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b="1" i="0" dirty="0">
                          <a:solidFill>
                            <a:schemeClr val="tx1"/>
                          </a:solidFill>
                          <a:effectLst/>
                          <a:latin typeface="Calibri"/>
                          <a:ea typeface="Times New Roman"/>
                          <a:cs typeface="Calibri"/>
                        </a:rPr>
                        <a:t>Switching is complicated</a:t>
                      </a:r>
                      <a:endParaRPr lang="en-GB" sz="2400" b="1" i="0"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b="1" i="0" dirty="0">
                          <a:solidFill>
                            <a:schemeClr val="tx1"/>
                          </a:solidFill>
                          <a:effectLst/>
                          <a:latin typeface="Calibri"/>
                          <a:ea typeface="Times New Roman"/>
                          <a:cs typeface="Calibri"/>
                        </a:rPr>
                        <a:t>12%</a:t>
                      </a:r>
                      <a:endParaRPr lang="en-GB" sz="2400" b="1" i="0"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You dislike/distrust alternative electricity companies</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12%</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There is no alternative local electricity company</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7%</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marL="0" algn="l" defTabSz="914400" rtl="0" eaLnBrk="1" latinLnBrk="0" hangingPunct="1">
                        <a:lnSpc>
                          <a:spcPct val="115000"/>
                        </a:lnSpc>
                        <a:spcAft>
                          <a:spcPts val="0"/>
                        </a:spcAft>
                      </a:pPr>
                      <a:r>
                        <a:rPr lang="en-GB" sz="1800" b="1" i="0" kern="1200" dirty="0">
                          <a:solidFill>
                            <a:schemeClr val="tx1"/>
                          </a:solidFill>
                          <a:effectLst/>
                          <a:latin typeface="Calibri"/>
                          <a:ea typeface="Times New Roman"/>
                          <a:cs typeface="Calibri"/>
                        </a:rPr>
                        <a:t>You cannot find information on how to switch </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n-GB" sz="1800" b="1" i="0" kern="1200" dirty="0">
                          <a:solidFill>
                            <a:schemeClr val="tx1"/>
                          </a:solidFill>
                          <a:effectLst/>
                          <a:latin typeface="Calibri"/>
                          <a:ea typeface="Times New Roman"/>
                          <a:cs typeface="Calibri"/>
                        </a:rPr>
                        <a:t>5%</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You did not know that you can switch</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5%</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b="1" i="0" dirty="0">
                          <a:solidFill>
                            <a:schemeClr val="tx1"/>
                          </a:solidFill>
                          <a:effectLst/>
                          <a:latin typeface="Calibri"/>
                          <a:ea typeface="Times New Roman"/>
                          <a:cs typeface="Calibri"/>
                        </a:rPr>
                        <a:t>Due to the length of the switching process</a:t>
                      </a:r>
                      <a:endParaRPr lang="en-GB" sz="2400" b="1" i="0"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b="1" i="0" dirty="0">
                          <a:solidFill>
                            <a:schemeClr val="tx1"/>
                          </a:solidFill>
                          <a:effectLst/>
                          <a:latin typeface="Calibri"/>
                          <a:ea typeface="Times New Roman"/>
                          <a:cs typeface="Calibri"/>
                        </a:rPr>
                        <a:t>4%</a:t>
                      </a:r>
                      <a:endParaRPr lang="en-GB" sz="2400" b="1" i="0" dirty="0">
                        <a:solidFill>
                          <a:schemeClr val="tx1"/>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You will incur exit fees from your current electricity company</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3%</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Other electricity companies are not as environmentally-friendly </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2%</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In debt with current electricity company, so </a:t>
                      </a:r>
                      <a:r>
                        <a:rPr lang="en-GB" sz="1800" dirty="0" smtClean="0">
                          <a:solidFill>
                            <a:schemeClr val="bg2">
                              <a:lumMod val="75000"/>
                            </a:schemeClr>
                          </a:solidFill>
                          <a:effectLst/>
                          <a:latin typeface="Calibri"/>
                          <a:ea typeface="Times New Roman"/>
                          <a:cs typeface="Calibri"/>
                        </a:rPr>
                        <a:t>you can't </a:t>
                      </a:r>
                      <a:r>
                        <a:rPr lang="en-GB" sz="1800" dirty="0">
                          <a:solidFill>
                            <a:schemeClr val="bg2">
                              <a:lumMod val="75000"/>
                            </a:schemeClr>
                          </a:solidFill>
                          <a:effectLst/>
                          <a:latin typeface="Calibri"/>
                          <a:ea typeface="Times New Roman"/>
                          <a:cs typeface="Calibri"/>
                        </a:rPr>
                        <a:t>switch</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1%</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356915">
                <a:tc>
                  <a:txBody>
                    <a:bodyPr/>
                    <a:lstStyle/>
                    <a:p>
                      <a:pPr>
                        <a:lnSpc>
                          <a:spcPct val="115000"/>
                        </a:lnSpc>
                        <a:spcAft>
                          <a:spcPts val="0"/>
                        </a:spcAft>
                      </a:pPr>
                      <a:r>
                        <a:rPr lang="en-GB" sz="1800" dirty="0">
                          <a:solidFill>
                            <a:schemeClr val="bg2">
                              <a:lumMod val="75000"/>
                            </a:schemeClr>
                          </a:solidFill>
                          <a:effectLst/>
                          <a:latin typeface="Calibri"/>
                          <a:ea typeface="Times New Roman"/>
                          <a:cs typeface="Calibri"/>
                        </a:rPr>
                        <a:t>Other reason specified</a:t>
                      </a:r>
                      <a:endParaRPr lang="en-GB" sz="2400" dirty="0">
                        <a:solidFill>
                          <a:schemeClr val="bg2">
                            <a:lumMod val="75000"/>
                          </a:schemeClr>
                        </a:solidFill>
                        <a:effectLst/>
                        <a:latin typeface="Calibri"/>
                        <a:ea typeface="Calibri"/>
                        <a:cs typeface="Times New Roman"/>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Aft>
                          <a:spcPts val="0"/>
                        </a:spcAft>
                      </a:pPr>
                      <a:r>
                        <a:rPr lang="en-GB" sz="1800" dirty="0">
                          <a:solidFill>
                            <a:schemeClr val="bg2">
                              <a:lumMod val="75000"/>
                            </a:schemeClr>
                          </a:solidFill>
                          <a:effectLst/>
                          <a:latin typeface="Calibri"/>
                          <a:ea typeface="Times New Roman"/>
                          <a:cs typeface="Calibri"/>
                        </a:rPr>
                        <a:t>6%</a:t>
                      </a:r>
                      <a:endParaRPr lang="en-GB" sz="2400" dirty="0">
                        <a:solidFill>
                          <a:schemeClr val="bg2">
                            <a:lumMod val="75000"/>
                          </a:schemeClr>
                        </a:solidFill>
                        <a:effectLst/>
                        <a:latin typeface="Calibri"/>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
        <p:nvSpPr>
          <p:cNvPr id="3" name="Rounded Rectangle 2"/>
          <p:cNvSpPr/>
          <p:nvPr/>
        </p:nvSpPr>
        <p:spPr>
          <a:xfrm>
            <a:off x="488731" y="1923393"/>
            <a:ext cx="7662041" cy="1087821"/>
          </a:xfrm>
          <a:prstGeom prst="roundRect">
            <a:avLst>
              <a:gd name="adj" fmla="val 652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88730" y="4424856"/>
            <a:ext cx="7662041" cy="3547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488729" y="3741683"/>
            <a:ext cx="7662041" cy="3547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488728" y="867103"/>
            <a:ext cx="7662041" cy="3547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766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29599"/>
            <a:ext cx="8162325" cy="332399"/>
          </a:xfrm>
        </p:spPr>
        <p:txBody>
          <a:bodyPr/>
          <a:lstStyle/>
          <a:p>
            <a:r>
              <a:rPr lang="en-GB" sz="2400" dirty="0" smtClean="0"/>
              <a:t>Introduction</a:t>
            </a:r>
            <a:endParaRPr lang="en-GB" sz="2400" dirty="0"/>
          </a:p>
        </p:txBody>
      </p:sp>
      <p:sp>
        <p:nvSpPr>
          <p:cNvPr id="3" name="Content Placeholder 2"/>
          <p:cNvSpPr>
            <a:spLocks noGrp="1"/>
          </p:cNvSpPr>
          <p:nvPr>
            <p:ph idx="1"/>
          </p:nvPr>
        </p:nvSpPr>
        <p:spPr>
          <a:xfrm>
            <a:off x="330958" y="795502"/>
            <a:ext cx="8012941" cy="5065713"/>
          </a:xfrm>
        </p:spPr>
        <p:txBody>
          <a:bodyPr/>
          <a:lstStyle/>
          <a:p>
            <a:pPr algn="just"/>
            <a:r>
              <a:rPr lang="en-US" sz="2400" dirty="0"/>
              <a:t>T</a:t>
            </a:r>
            <a:r>
              <a:rPr lang="en-US" sz="2400" dirty="0" smtClean="0"/>
              <a:t>he </a:t>
            </a:r>
            <a:r>
              <a:rPr lang="en-US" sz="2400" dirty="0"/>
              <a:t>study is commissioned by </a:t>
            </a:r>
            <a:r>
              <a:rPr lang="en-US" sz="2400" dirty="0" smtClean="0"/>
              <a:t>CHAFEA </a:t>
            </a:r>
            <a:r>
              <a:rPr lang="en-US" sz="2400" dirty="0"/>
              <a:t>acting on behalf of the European </a:t>
            </a:r>
            <a:r>
              <a:rPr lang="en-US" sz="2400" dirty="0" smtClean="0"/>
              <a:t>Commission</a:t>
            </a:r>
          </a:p>
          <a:p>
            <a:pPr marL="0" indent="0" algn="just">
              <a:buNone/>
            </a:pPr>
            <a:endParaRPr lang="en-GB" sz="2400" b="1" dirty="0" smtClean="0"/>
          </a:p>
          <a:p>
            <a:pPr marL="0" indent="0" algn="just">
              <a:buNone/>
            </a:pPr>
            <a:r>
              <a:rPr lang="en-GB" sz="2400" b="1" dirty="0" smtClean="0"/>
              <a:t>Study objectives</a:t>
            </a:r>
          </a:p>
          <a:p>
            <a:pPr lvl="0"/>
            <a:r>
              <a:rPr lang="en-GB" sz="2400" dirty="0"/>
              <a:t>Assess the </a:t>
            </a:r>
            <a:r>
              <a:rPr lang="en-GB" sz="2400" i="1" dirty="0"/>
              <a:t>performance of </a:t>
            </a:r>
            <a:r>
              <a:rPr lang="en-GB" sz="2400" i="1" dirty="0" smtClean="0"/>
              <a:t>the retail </a:t>
            </a:r>
            <a:r>
              <a:rPr lang="en-GB" sz="2400" i="1" dirty="0"/>
              <a:t>electricity market </a:t>
            </a:r>
            <a:r>
              <a:rPr lang="en-GB" sz="2400" dirty="0"/>
              <a:t>since the 2009-2010 </a:t>
            </a:r>
            <a:r>
              <a:rPr lang="en-GB" sz="2400" dirty="0" smtClean="0"/>
              <a:t>study</a:t>
            </a:r>
          </a:p>
          <a:p>
            <a:pPr lvl="0"/>
            <a:r>
              <a:rPr lang="en-GB" sz="2400" dirty="0" smtClean="0"/>
              <a:t>Investigate </a:t>
            </a:r>
            <a:r>
              <a:rPr lang="en-GB" sz="2400" dirty="0"/>
              <a:t>if </a:t>
            </a:r>
            <a:r>
              <a:rPr lang="en-GB" sz="2400" i="1" dirty="0"/>
              <a:t>a well-functioning electricity market </a:t>
            </a:r>
            <a:r>
              <a:rPr lang="en-GB" sz="2400" dirty="0"/>
              <a:t>is in place for consumers in the EU and </a:t>
            </a:r>
            <a:r>
              <a:rPr lang="en-GB" sz="2400" dirty="0" smtClean="0"/>
              <a:t>EEA</a:t>
            </a:r>
            <a:endParaRPr lang="en-GB" sz="2400" dirty="0"/>
          </a:p>
          <a:p>
            <a:pPr lvl="1"/>
            <a:r>
              <a:rPr lang="en-GB" dirty="0"/>
              <a:t>Price, choice</a:t>
            </a:r>
            <a:r>
              <a:rPr lang="en-GB" dirty="0" smtClean="0"/>
              <a:t>, comparability, </a:t>
            </a:r>
            <a:r>
              <a:rPr lang="en-GB" dirty="0"/>
              <a:t>switching, quality and </a:t>
            </a:r>
            <a:r>
              <a:rPr lang="en-GB" dirty="0" smtClean="0"/>
              <a:t>access, </a:t>
            </a:r>
            <a:r>
              <a:rPr lang="en-GB" dirty="0"/>
              <a:t>innovation and protection of vulnerable </a:t>
            </a:r>
            <a:r>
              <a:rPr lang="en-GB" dirty="0" smtClean="0"/>
              <a:t>consumers</a:t>
            </a:r>
            <a:endParaRPr lang="en-US" dirty="0"/>
          </a:p>
          <a:p>
            <a:pPr lvl="0"/>
            <a:r>
              <a:rPr lang="en-GB" sz="2400" dirty="0" smtClean="0"/>
              <a:t>Examine </a:t>
            </a:r>
            <a:r>
              <a:rPr lang="en-GB" sz="2400" dirty="0"/>
              <a:t>the extent to which consumers are able to make </a:t>
            </a:r>
            <a:r>
              <a:rPr lang="en-GB" sz="2400" i="1" dirty="0"/>
              <a:t>informed, rational and empowered </a:t>
            </a:r>
            <a:r>
              <a:rPr lang="en-GB" sz="2400" i="1" dirty="0" smtClean="0"/>
              <a:t>choices</a:t>
            </a:r>
            <a:endParaRPr lang="en-GB" sz="2400" i="1" dirty="0"/>
          </a:p>
          <a:p>
            <a:pPr lvl="1"/>
            <a:r>
              <a:rPr lang="en-GB" dirty="0"/>
              <a:t>Do they possess the necessary tools to undertake this behaviour?</a:t>
            </a:r>
          </a:p>
          <a:p>
            <a:pPr lvl="1"/>
            <a:r>
              <a:rPr lang="en-GB" dirty="0" smtClean="0"/>
              <a:t>How do consumers behave in the retail electricity market?</a:t>
            </a:r>
            <a:endParaRPr lang="en-US" dirty="0"/>
          </a:p>
          <a:p>
            <a:pPr algn="just"/>
            <a:endParaRPr lang="en-GB" sz="2400" dirty="0" smtClean="0"/>
          </a:p>
          <a:p>
            <a:pPr algn="just"/>
            <a:endParaRPr lang="en-GB" sz="2400" dirty="0" smtClean="0"/>
          </a:p>
          <a:p>
            <a:pPr marL="0" indent="0" algn="just">
              <a:buNone/>
            </a:pPr>
            <a:endParaRPr lang="en-GB" sz="800" dirty="0" smtClean="0"/>
          </a:p>
          <a:p>
            <a:pPr algn="just"/>
            <a:endParaRPr lang="en-GB" sz="2400" dirty="0"/>
          </a:p>
          <a:p>
            <a:pPr lvl="1" algn="just"/>
            <a:endParaRPr lang="en-GB" sz="2000" dirty="0" smtClean="0"/>
          </a:p>
          <a:p>
            <a:pPr lvl="1" algn="just"/>
            <a:endParaRPr lang="en-GB" sz="2000" dirty="0" smtClean="0"/>
          </a:p>
        </p:txBody>
      </p:sp>
      <p:sp>
        <p:nvSpPr>
          <p:cNvPr id="4" name="Slide Number Placeholder 3"/>
          <p:cNvSpPr>
            <a:spLocks noGrp="1"/>
          </p:cNvSpPr>
          <p:nvPr>
            <p:ph type="sldNum" sz="quarter" idx="12"/>
          </p:nvPr>
        </p:nvSpPr>
        <p:spPr/>
        <p:txBody>
          <a:bodyPr/>
          <a:lstStyle/>
          <a:p>
            <a:fld id="{99DB18A3-D21F-4BB0-9E84-DFB029941648}" type="slidenum">
              <a:rPr lang="de-DE" smtClean="0"/>
              <a:pPr/>
              <a:t>2</a:t>
            </a:fld>
            <a:endParaRPr lang="de-DE" dirty="0"/>
          </a:p>
        </p:txBody>
      </p:sp>
    </p:spTree>
    <p:extLst>
      <p:ext uri="{BB962C8B-B14F-4D97-AF65-F5344CB8AC3E}">
        <p14:creationId xmlns:p14="http://schemas.microsoft.com/office/powerpoint/2010/main" val="946129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00" y="2768998"/>
            <a:ext cx="4416425" cy="1329595"/>
          </a:xfrm>
        </p:spPr>
        <p:txBody>
          <a:bodyPr/>
          <a:lstStyle/>
          <a:p>
            <a:pPr lvl="0"/>
            <a:r>
              <a:rPr lang="fr-FR" sz="3200" dirty="0"/>
              <a:t>Consumers’ views on availability and quality of information</a:t>
            </a:r>
            <a:endParaRPr lang="en-AU" sz="32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20</a:t>
            </a:fld>
            <a:endParaRPr lang="de-DE" dirty="0"/>
          </a:p>
        </p:txBody>
      </p:sp>
    </p:spTree>
    <p:extLst>
      <p:ext uri="{BB962C8B-B14F-4D97-AF65-F5344CB8AC3E}">
        <p14:creationId xmlns:p14="http://schemas.microsoft.com/office/powerpoint/2010/main" val="238386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1"/>
          <p:cNvSpPr>
            <a:spLocks noGrp="1"/>
          </p:cNvSpPr>
          <p:nvPr>
            <p:ph type="sldNum" sz="quarter" idx="12"/>
          </p:nvPr>
        </p:nvSpPr>
        <p:spPr>
          <a:xfrm>
            <a:off x="8690400" y="6566400"/>
            <a:ext cx="289438" cy="184666"/>
          </a:xfrm>
        </p:spPr>
        <p:txBody>
          <a:bodyPr/>
          <a:lstStyle/>
          <a:p>
            <a:fld id="{99DB18A3-D21F-4BB0-9E84-DFB029941648}" type="slidenum">
              <a:rPr lang="en-GB" smtClean="0">
                <a:solidFill>
                  <a:srgbClr val="1F497D"/>
                </a:solidFill>
              </a:rPr>
              <a:pPr/>
              <a:t>21</a:t>
            </a:fld>
            <a:endParaRPr lang="en-GB" dirty="0">
              <a:solidFill>
                <a:srgbClr val="1F497D"/>
              </a:solidFill>
            </a:endParaRPr>
          </a:p>
        </p:txBody>
      </p:sp>
      <p:sp>
        <p:nvSpPr>
          <p:cNvPr id="7" name="TextBox 6"/>
          <p:cNvSpPr txBox="1"/>
          <p:nvPr/>
        </p:nvSpPr>
        <p:spPr>
          <a:xfrm>
            <a:off x="757721" y="15469"/>
            <a:ext cx="7960610" cy="707886"/>
          </a:xfrm>
          <a:prstGeom prst="rect">
            <a:avLst/>
          </a:prstGeom>
          <a:noFill/>
        </p:spPr>
        <p:txBody>
          <a:bodyPr wrap="square" rtlCol="0">
            <a:spAutoFit/>
          </a:bodyPr>
          <a:lstStyle/>
          <a:p>
            <a:r>
              <a:rPr lang="en-GB" sz="2000" b="1" dirty="0"/>
              <a:t>Agreement with statements about availability and quality of information</a:t>
            </a:r>
            <a:r>
              <a:rPr lang="en-GB" sz="2000" b="1" dirty="0" smtClean="0"/>
              <a:t> </a:t>
            </a:r>
            <a:r>
              <a:rPr lang="en-GB" sz="2000" dirty="0"/>
              <a:t>(consumer survey</a:t>
            </a:r>
            <a:r>
              <a:rPr lang="en-GB" sz="2000" dirty="0" smtClean="0"/>
              <a:t>)</a:t>
            </a:r>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846466"/>
            <a:ext cx="8937625"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2323" y="6127981"/>
            <a:ext cx="7219664" cy="332399"/>
          </a:xfrm>
          <a:prstGeom prst="rect">
            <a:avLst/>
          </a:prstGeom>
        </p:spPr>
        <p:txBody>
          <a:bodyPr wrap="square" lIns="0" tIns="0" rIns="0" bIns="0" anchor="ctr" anchorCtr="0">
            <a:spAutoFit/>
          </a:bodyPr>
          <a:lstStyle/>
          <a:p>
            <a:pPr>
              <a:lnSpc>
                <a:spcPct val="90000"/>
              </a:lnSpc>
              <a:spcBef>
                <a:spcPct val="0"/>
              </a:spcBef>
            </a:pPr>
            <a:r>
              <a:rPr lang="fr-FR" sz="1200" dirty="0" smtClean="0">
                <a:solidFill>
                  <a:schemeClr val="tx2">
                    <a:lumMod val="75000"/>
                  </a:schemeClr>
                </a:solidFill>
              </a:rPr>
              <a:t>Q2. </a:t>
            </a:r>
            <a:r>
              <a:rPr lang="fr-FR" sz="1200" dirty="0" err="1" smtClean="0">
                <a:solidFill>
                  <a:schemeClr val="tx2">
                    <a:lumMod val="75000"/>
                  </a:schemeClr>
                </a:solidFill>
              </a:rPr>
              <a:t>Please</a:t>
            </a:r>
            <a:r>
              <a:rPr lang="fr-FR" sz="1200" dirty="0" smtClean="0">
                <a:solidFill>
                  <a:schemeClr val="tx2">
                    <a:lumMod val="75000"/>
                  </a:schemeClr>
                </a:solidFill>
              </a:rPr>
              <a:t> </a:t>
            </a:r>
            <a:r>
              <a:rPr lang="fr-FR" sz="1200" dirty="0">
                <a:solidFill>
                  <a:schemeClr val="tx2">
                    <a:lumMod val="75000"/>
                  </a:schemeClr>
                </a:solidFill>
              </a:rPr>
              <a:t>indicate how much you agree or disagree with each of the following statements, using a scale from 0 to 10, where 0 means that you “totally disagree” and 10 means that you “totally agree”</a:t>
            </a:r>
            <a:endParaRPr lang="en-GB" sz="1200" dirty="0">
              <a:solidFill>
                <a:schemeClr val="tx2">
                  <a:lumMod val="75000"/>
                </a:schemeClr>
              </a:solidFill>
            </a:endParaRPr>
          </a:p>
        </p:txBody>
      </p:sp>
    </p:spTree>
    <p:extLst>
      <p:ext uri="{BB962C8B-B14F-4D97-AF65-F5344CB8AC3E}">
        <p14:creationId xmlns:p14="http://schemas.microsoft.com/office/powerpoint/2010/main" val="1879195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57299"/>
            <a:ext cx="8162325" cy="276999"/>
          </a:xfrm>
        </p:spPr>
        <p:txBody>
          <a:bodyPr/>
          <a:lstStyle/>
          <a:p>
            <a:r>
              <a:rPr lang="en-GB" dirty="0"/>
              <a:t>Availability and quality of </a:t>
            </a:r>
            <a:r>
              <a:rPr lang="en-GB" dirty="0" smtClean="0"/>
              <a:t>information </a:t>
            </a:r>
            <a:r>
              <a:rPr lang="en-GB" b="0" dirty="0" smtClean="0"/>
              <a:t>(consumer survey)</a:t>
            </a:r>
            <a:endParaRPr lang="en-GB" b="0" dirty="0"/>
          </a:p>
        </p:txBody>
      </p:sp>
      <p:sp>
        <p:nvSpPr>
          <p:cNvPr id="4" name="Slide Number Placeholder 3"/>
          <p:cNvSpPr>
            <a:spLocks noGrp="1"/>
          </p:cNvSpPr>
          <p:nvPr>
            <p:ph type="sldNum" sz="quarter" idx="12"/>
          </p:nvPr>
        </p:nvSpPr>
        <p:spPr>
          <a:xfrm>
            <a:off x="8822744" y="6566400"/>
            <a:ext cx="157094" cy="184666"/>
          </a:xfrm>
        </p:spPr>
        <p:txBody>
          <a:bodyPr/>
          <a:lstStyle/>
          <a:p>
            <a:fld id="{99DB18A3-D21F-4BB0-9E84-DFB029941648}" type="slidenum">
              <a:rPr lang="en-GB" smtClean="0"/>
              <a:pPr/>
              <a:t>22</a:t>
            </a:fld>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25627" b="28412"/>
          <a:stretch/>
        </p:blipFill>
        <p:spPr bwMode="auto">
          <a:xfrm>
            <a:off x="126124" y="800041"/>
            <a:ext cx="8845024" cy="3472191"/>
          </a:xfrm>
          <a:prstGeom prst="rect">
            <a:avLst/>
          </a:prstGeom>
          <a:noFill/>
          <a:ln>
            <a:noFill/>
          </a:ln>
          <a:extLst>
            <a:ext uri="{53640926-AAD7-44D8-BBD7-CCE9431645EC}">
              <a14:shadowObscured xmlns:a14="http://schemas.microsoft.com/office/drawing/2010/main"/>
            </a:ext>
          </a:extLst>
        </p:spPr>
      </p:pic>
      <p:sp>
        <p:nvSpPr>
          <p:cNvPr id="6" name="Content Placeholder 2"/>
          <p:cNvSpPr>
            <a:spLocks noGrp="1"/>
          </p:cNvSpPr>
          <p:nvPr>
            <p:ph idx="1"/>
          </p:nvPr>
        </p:nvSpPr>
        <p:spPr>
          <a:xfrm>
            <a:off x="184567" y="4272232"/>
            <a:ext cx="8786581" cy="1986678"/>
          </a:xfrm>
        </p:spPr>
        <p:txBody>
          <a:bodyPr/>
          <a:lstStyle/>
          <a:p>
            <a:pPr>
              <a:spcBef>
                <a:spcPts val="1000"/>
              </a:spcBef>
              <a:spcAft>
                <a:spcPts val="600"/>
              </a:spcAft>
            </a:pPr>
            <a:r>
              <a:rPr lang="en-GB" dirty="0" smtClean="0"/>
              <a:t>Respondents in </a:t>
            </a:r>
            <a:r>
              <a:rPr lang="en-GB" b="1" dirty="0" smtClean="0"/>
              <a:t>Germany and Austria </a:t>
            </a:r>
            <a:r>
              <a:rPr lang="en-GB" dirty="0" smtClean="0"/>
              <a:t>were overall the </a:t>
            </a:r>
            <a:r>
              <a:rPr lang="en-GB" b="1" dirty="0" smtClean="0"/>
              <a:t>most satisfied </a:t>
            </a:r>
            <a:r>
              <a:rPr lang="en-GB" dirty="0" smtClean="0"/>
              <a:t>with the information provided by their electricity company; those in </a:t>
            </a:r>
            <a:r>
              <a:rPr lang="en-GB" b="1" dirty="0" smtClean="0"/>
              <a:t>Bulgaria were the least satisfied</a:t>
            </a:r>
            <a:r>
              <a:rPr lang="en-GB" dirty="0" smtClean="0"/>
              <a:t>.</a:t>
            </a:r>
          </a:p>
          <a:p>
            <a:r>
              <a:rPr lang="en-GB" dirty="0" smtClean="0"/>
              <a:t>In nine countries, a majority of respondents had an average score lower than 5 out of 10. The range was from 51% in Luxembourg to 81% in Bulgaria.</a:t>
            </a:r>
            <a:endParaRPr lang="en-GB" dirty="0"/>
          </a:p>
        </p:txBody>
      </p:sp>
      <p:sp>
        <p:nvSpPr>
          <p:cNvPr id="7" name="Rectangle 6"/>
          <p:cNvSpPr/>
          <p:nvPr/>
        </p:nvSpPr>
        <p:spPr>
          <a:xfrm>
            <a:off x="275121" y="5694603"/>
            <a:ext cx="8547029" cy="830997"/>
          </a:xfrm>
          <a:prstGeom prst="rect">
            <a:avLst/>
          </a:prstGeom>
        </p:spPr>
        <p:txBody>
          <a:bodyPr wrap="square" lIns="0" tIns="0" rIns="0" bIns="0" anchor="ctr" anchorCtr="0">
            <a:spAutoFit/>
          </a:bodyPr>
          <a:lstStyle/>
          <a:p>
            <a:pPr>
              <a:lnSpc>
                <a:spcPct val="90000"/>
              </a:lnSpc>
              <a:spcBef>
                <a:spcPct val="0"/>
              </a:spcBef>
            </a:pPr>
            <a:r>
              <a:rPr lang="en-GB" sz="1200" dirty="0" smtClean="0">
                <a:solidFill>
                  <a:schemeClr val="tx2">
                    <a:lumMod val="75000"/>
                  </a:schemeClr>
                </a:solidFill>
              </a:rPr>
              <a:t>A composite index of availability and quality of information was created by averaging respondents’ scores across the five items measuring respondents’ perceptions about the availability and quality of information provided by their electricity company. Respondents with average scores between 8 to 10 were labelled as “strongly agreeing” that their electricity company informs them about various aspects, respondents with average scores between 5 and 7.9 as “agreeing” and respondents with average scores between 0 and 4.9 as “disagreeing”.  </a:t>
            </a:r>
            <a:endParaRPr lang="en-GB" sz="1200" dirty="0">
              <a:solidFill>
                <a:schemeClr val="tx2">
                  <a:lumMod val="75000"/>
                </a:schemeClr>
              </a:solidFill>
            </a:endParaRPr>
          </a:p>
        </p:txBody>
      </p:sp>
    </p:spTree>
    <p:extLst>
      <p:ext uri="{BB962C8B-B14F-4D97-AF65-F5344CB8AC3E}">
        <p14:creationId xmlns:p14="http://schemas.microsoft.com/office/powerpoint/2010/main" val="2329966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986932"/>
            <a:ext cx="4416425" cy="3767185"/>
          </a:xfrm>
        </p:spPr>
        <p:txBody>
          <a:bodyPr/>
          <a:lstStyle/>
          <a:p>
            <a:pPr marL="457200" indent="-457200">
              <a:spcAft>
                <a:spcPts val="1200"/>
              </a:spcAft>
            </a:pPr>
            <a:r>
              <a:rPr lang="de-DE" sz="3200" dirty="0" smtClean="0"/>
              <a:t>Enforcement</a:t>
            </a:r>
            <a:br>
              <a:rPr lang="de-DE" sz="3200" dirty="0" smtClean="0"/>
            </a:br>
            <a:r>
              <a:rPr lang="de-DE" sz="3200" dirty="0" smtClean="0"/>
              <a:t/>
            </a:r>
            <a:br>
              <a:rPr lang="de-DE" sz="3200" dirty="0" smtClean="0"/>
            </a:br>
            <a:r>
              <a:rPr lang="de-DE" sz="2400" b="0" dirty="0" smtClean="0"/>
              <a:t>1) </a:t>
            </a:r>
            <a:r>
              <a:rPr lang="fr-BE" sz="2400" b="0" dirty="0" smtClean="0"/>
              <a:t>Receive </a:t>
            </a:r>
            <a:r>
              <a:rPr lang="fr-BE" sz="2400" b="0" dirty="0"/>
              <a:t>information on energy </a:t>
            </a:r>
            <a:r>
              <a:rPr lang="fr-BE" sz="2400" b="0" dirty="0" smtClean="0"/>
              <a:t>consumption</a:t>
            </a:r>
            <a:br>
              <a:rPr lang="fr-BE" sz="2400" b="0" dirty="0" smtClean="0"/>
            </a:br>
            <a:r>
              <a:rPr lang="fr-BE" sz="2400" b="0" dirty="0" smtClean="0"/>
              <a:t>2) </a:t>
            </a:r>
            <a:r>
              <a:rPr lang="en-GB" sz="2400" b="0" dirty="0" smtClean="0"/>
              <a:t>Choose </a:t>
            </a:r>
            <a:r>
              <a:rPr lang="en-GB" sz="2400" b="0" dirty="0"/>
              <a:t>or change </a:t>
            </a:r>
            <a:r>
              <a:rPr lang="en-GB" sz="2400" b="0" dirty="0" smtClean="0"/>
              <a:t>supplier </a:t>
            </a:r>
            <a:r>
              <a:rPr lang="en-GB" sz="2400" b="0" dirty="0"/>
              <a:t>without extra </a:t>
            </a:r>
            <a:r>
              <a:rPr lang="en-GB" sz="2400" b="0" dirty="0" smtClean="0"/>
              <a:t>charges</a:t>
            </a:r>
            <a:r>
              <a:rPr lang="fr-BE" sz="2400" b="0" dirty="0"/>
              <a:t/>
            </a:r>
            <a:br>
              <a:rPr lang="fr-BE" sz="2400" b="0" dirty="0"/>
            </a:br>
            <a:r>
              <a:rPr lang="fr-BE" sz="2400" b="0" dirty="0" smtClean="0"/>
              <a:t>3) </a:t>
            </a:r>
            <a:r>
              <a:rPr lang="en-GB" sz="2400" b="0" dirty="0" smtClean="0"/>
              <a:t>Quick </a:t>
            </a:r>
            <a:r>
              <a:rPr lang="en-GB" sz="2400" b="0" dirty="0"/>
              <a:t>and </a:t>
            </a:r>
            <a:r>
              <a:rPr lang="en-GB" sz="2400" b="0" dirty="0" smtClean="0"/>
              <a:t>efficient dispute</a:t>
            </a:r>
            <a:br>
              <a:rPr lang="en-GB" sz="2400" b="0" dirty="0" smtClean="0"/>
            </a:br>
            <a:r>
              <a:rPr lang="en-GB" sz="2400" b="0" dirty="0" smtClean="0"/>
              <a:t>resolution</a:t>
            </a:r>
            <a:r>
              <a:rPr lang="fr-BE" sz="2400" b="0" dirty="0"/>
              <a:t/>
            </a:r>
            <a:br>
              <a:rPr lang="fr-BE" sz="2400" b="0" dirty="0"/>
            </a:br>
            <a:r>
              <a:rPr lang="de-DE" sz="3200" dirty="0" smtClean="0"/>
              <a:t/>
            </a:r>
            <a:br>
              <a:rPr lang="de-DE" sz="3200" dirty="0" smtClean="0"/>
            </a:br>
            <a:endParaRPr lang="de-DE" sz="32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23</a:t>
            </a:fld>
            <a:endParaRPr lang="de-DE" dirty="0"/>
          </a:p>
        </p:txBody>
      </p:sp>
    </p:spTree>
    <p:extLst>
      <p:ext uri="{BB962C8B-B14F-4D97-AF65-F5344CB8AC3E}">
        <p14:creationId xmlns:p14="http://schemas.microsoft.com/office/powerpoint/2010/main" val="2940812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03035"/>
            <a:ext cx="8305200" cy="553998"/>
          </a:xfrm>
        </p:spPr>
        <p:txBody>
          <a:bodyPr/>
          <a:lstStyle/>
          <a:p>
            <a:r>
              <a:rPr lang="en-GB" dirty="0" smtClean="0"/>
              <a:t>Receiving </a:t>
            </a:r>
            <a:r>
              <a:rPr lang="en-GB" dirty="0"/>
              <a:t>information on energy </a:t>
            </a:r>
            <a:r>
              <a:rPr lang="en-GB" dirty="0" smtClean="0"/>
              <a:t>consumption: </a:t>
            </a:r>
            <a:br>
              <a:rPr lang="en-GB" dirty="0" smtClean="0"/>
            </a:br>
            <a:r>
              <a:rPr lang="en-GB" dirty="0" smtClean="0"/>
              <a:t>(1) Ensuring optimal consumption </a:t>
            </a:r>
            <a:r>
              <a:rPr lang="en-GB" b="0" dirty="0" smtClean="0"/>
              <a:t>(consumer survey/mystery shopping)</a:t>
            </a:r>
            <a:endParaRPr lang="en-GB" b="0" dirty="0"/>
          </a:p>
        </p:txBody>
      </p:sp>
      <p:sp>
        <p:nvSpPr>
          <p:cNvPr id="3" name="Content Placeholder 2"/>
          <p:cNvSpPr>
            <a:spLocks noGrp="1"/>
          </p:cNvSpPr>
          <p:nvPr>
            <p:ph idx="1"/>
          </p:nvPr>
        </p:nvSpPr>
        <p:spPr>
          <a:xfrm>
            <a:off x="236483" y="853075"/>
            <a:ext cx="8749862" cy="5490000"/>
          </a:xfrm>
        </p:spPr>
        <p:txBody>
          <a:bodyPr/>
          <a:lstStyle/>
          <a:p>
            <a:pPr marL="268288" indent="-268288"/>
            <a:r>
              <a:rPr lang="en-GB" sz="2000" dirty="0" smtClean="0"/>
              <a:t>Across the EU28, 23% of survey respondents “strongly agreed” that their electricity company </a:t>
            </a:r>
            <a:r>
              <a:rPr lang="en-GB" sz="2000" b="1" dirty="0" smtClean="0"/>
              <a:t>provided them with advice on how to reduce their energy consumption</a:t>
            </a:r>
            <a:r>
              <a:rPr lang="en-GB" sz="2000" dirty="0" smtClean="0"/>
              <a:t>. </a:t>
            </a:r>
          </a:p>
          <a:p>
            <a:pPr marL="268288" indent="-268288"/>
            <a:endParaRPr lang="fr-BE" sz="2000" dirty="0"/>
          </a:p>
          <a:p>
            <a:pPr marL="268288" indent="-268288"/>
            <a:endParaRPr lang="fr-BE" sz="2000" dirty="0" smtClean="0"/>
          </a:p>
          <a:p>
            <a:pPr marL="268288" indent="-268288"/>
            <a:endParaRPr lang="fr-BE" sz="2000" dirty="0"/>
          </a:p>
          <a:p>
            <a:pPr marL="268288" indent="-268288"/>
            <a:endParaRPr lang="fr-BE" sz="2000" dirty="0" smtClean="0"/>
          </a:p>
          <a:p>
            <a:pPr marL="268288" indent="-268288"/>
            <a:endParaRPr lang="fr-BE" sz="2000" dirty="0"/>
          </a:p>
          <a:p>
            <a:pPr marL="268288" indent="-268288"/>
            <a:endParaRPr lang="fr-BE" sz="2000" dirty="0" smtClean="0"/>
          </a:p>
          <a:p>
            <a:pPr marL="268288" indent="-268288"/>
            <a:endParaRPr lang="fr-BE" sz="2000" dirty="0"/>
          </a:p>
          <a:p>
            <a:pPr marL="268288" indent="-268288"/>
            <a:endParaRPr lang="fr-BE" sz="2000" dirty="0" smtClean="0"/>
          </a:p>
          <a:p>
            <a:pPr marL="268288" indent="-268288"/>
            <a:endParaRPr lang="fr-BE" sz="2000" dirty="0"/>
          </a:p>
          <a:p>
            <a:pPr marL="268288" indent="-268288"/>
            <a:endParaRPr lang="en-GB" sz="2000" dirty="0" smtClean="0"/>
          </a:p>
          <a:p>
            <a:pPr marL="268288" indent="-268288"/>
            <a:endParaRPr lang="en-GB" sz="800" dirty="0" smtClean="0"/>
          </a:p>
          <a:p>
            <a:pPr marL="268288" indent="-268288"/>
            <a:r>
              <a:rPr lang="en-GB" sz="2000" dirty="0" smtClean="0"/>
              <a:t>The mystery shoppers’ analysis of their electricity bills (in 10 countries) revealed that 26% of electricity bills contained </a:t>
            </a:r>
            <a:r>
              <a:rPr lang="en-GB" sz="2000" b="1" dirty="0" smtClean="0"/>
              <a:t>tips on saving energy</a:t>
            </a:r>
            <a:r>
              <a:rPr lang="en-GB" sz="2000" dirty="0" smtClean="0"/>
              <a:t>.</a:t>
            </a:r>
          </a:p>
          <a:p>
            <a:pPr marL="0" indent="0">
              <a:buNone/>
            </a:pPr>
            <a:endParaRPr lang="en-GB" sz="2000" dirty="0" smtClean="0"/>
          </a:p>
          <a:p>
            <a:pPr marL="0" indent="0">
              <a:buNone/>
            </a:pPr>
            <a:endParaRPr lang="en-GB" sz="2000" dirty="0" smtClean="0"/>
          </a:p>
        </p:txBody>
      </p:sp>
      <p:sp>
        <p:nvSpPr>
          <p:cNvPr id="4" name="Slide Number Placeholder 3"/>
          <p:cNvSpPr>
            <a:spLocks noGrp="1"/>
          </p:cNvSpPr>
          <p:nvPr>
            <p:ph type="sldNum" sz="quarter" idx="12"/>
          </p:nvPr>
        </p:nvSpPr>
        <p:spPr/>
        <p:txBody>
          <a:bodyPr/>
          <a:lstStyle/>
          <a:p>
            <a:fld id="{99DB18A3-D21F-4BB0-9E84-DFB029941648}" type="slidenum">
              <a:rPr lang="de-DE" smtClean="0"/>
              <a:pPr/>
              <a:t>24</a:t>
            </a:fld>
            <a:endParaRPr lang="de-DE"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4601" r="1340"/>
          <a:stretch/>
        </p:blipFill>
        <p:spPr>
          <a:xfrm>
            <a:off x="-2" y="1737715"/>
            <a:ext cx="8986345" cy="3531476"/>
          </a:xfrm>
          <a:prstGeom prst="rect">
            <a:avLst/>
          </a:prstGeom>
        </p:spPr>
      </p:pic>
      <p:sp>
        <p:nvSpPr>
          <p:cNvPr id="6" name="Rectangle 5"/>
          <p:cNvSpPr/>
          <p:nvPr/>
        </p:nvSpPr>
        <p:spPr>
          <a:xfrm>
            <a:off x="109828" y="5266490"/>
            <a:ext cx="8766688" cy="304699"/>
          </a:xfrm>
          <a:prstGeom prst="rect">
            <a:avLst/>
          </a:prstGeom>
        </p:spPr>
        <p:txBody>
          <a:bodyPr wrap="square" lIns="0" tIns="0" rIns="0" bIns="0" anchor="ctr" anchorCtr="0">
            <a:spAutoFit/>
          </a:bodyPr>
          <a:lstStyle/>
          <a:p>
            <a:pPr>
              <a:lnSpc>
                <a:spcPct val="90000"/>
              </a:lnSpc>
              <a:spcBef>
                <a:spcPct val="0"/>
              </a:spcBef>
            </a:pPr>
            <a:r>
              <a:rPr lang="en-GB" sz="1100" dirty="0">
                <a:solidFill>
                  <a:schemeClr val="tx2">
                    <a:lumMod val="75000"/>
                  </a:schemeClr>
                </a:solidFill>
              </a:rPr>
              <a:t>Q2_5. </a:t>
            </a:r>
            <a:r>
              <a:rPr lang="en-GB" sz="1100" dirty="0" smtClean="0">
                <a:solidFill>
                  <a:schemeClr val="tx2">
                    <a:lumMod val="75000"/>
                  </a:schemeClr>
                </a:solidFill>
              </a:rPr>
              <a:t>Please </a:t>
            </a:r>
            <a:r>
              <a:rPr lang="en-GB" sz="1100" dirty="0">
                <a:solidFill>
                  <a:schemeClr val="tx2">
                    <a:lumMod val="75000"/>
                  </a:schemeClr>
                </a:solidFill>
              </a:rPr>
              <a:t>indicate how much you agree or disagree with each of the following statements, using a scale from 0 to 10, where 0 means that you “totally disagree” and 10 means that you “totally agree”: [PROVIDER] provides me with advice on how to reduce my energy consumption</a:t>
            </a:r>
            <a:r>
              <a:rPr lang="en-GB" sz="1100" dirty="0" smtClean="0">
                <a:solidFill>
                  <a:schemeClr val="tx2">
                    <a:lumMod val="75000"/>
                  </a:schemeClr>
                </a:solidFill>
              </a:rPr>
              <a:t>. %, Base</a:t>
            </a:r>
            <a:r>
              <a:rPr lang="en-GB" sz="1100" dirty="0">
                <a:solidFill>
                  <a:schemeClr val="tx2">
                    <a:lumMod val="75000"/>
                  </a:schemeClr>
                </a:solidFill>
              </a:rPr>
              <a:t>: all respondents</a:t>
            </a:r>
          </a:p>
        </p:txBody>
      </p:sp>
    </p:spTree>
    <p:extLst>
      <p:ext uri="{BB962C8B-B14F-4D97-AF65-F5344CB8AC3E}">
        <p14:creationId xmlns:p14="http://schemas.microsoft.com/office/powerpoint/2010/main" val="3109075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03035"/>
            <a:ext cx="8162325" cy="553998"/>
          </a:xfrm>
        </p:spPr>
        <p:txBody>
          <a:bodyPr/>
          <a:lstStyle/>
          <a:p>
            <a:r>
              <a:rPr lang="en-GB" dirty="0" smtClean="0"/>
              <a:t>Receiving </a:t>
            </a:r>
            <a:r>
              <a:rPr lang="en-GB" dirty="0"/>
              <a:t>information on energy </a:t>
            </a:r>
            <a:r>
              <a:rPr lang="en-GB" dirty="0" smtClean="0"/>
              <a:t>consumption </a:t>
            </a:r>
            <a:br>
              <a:rPr lang="en-GB" dirty="0" smtClean="0"/>
            </a:br>
            <a:r>
              <a:rPr lang="en-GB" dirty="0" smtClean="0"/>
              <a:t>(2) </a:t>
            </a:r>
            <a:r>
              <a:rPr lang="en-GB" dirty="0"/>
              <a:t>Information about historical energy </a:t>
            </a:r>
            <a:r>
              <a:rPr lang="en-GB" dirty="0" smtClean="0"/>
              <a:t>consumption</a:t>
            </a:r>
            <a:r>
              <a:rPr lang="en-GB" dirty="0"/>
              <a:t> </a:t>
            </a:r>
            <a:r>
              <a:rPr lang="en-GB" b="0" dirty="0" smtClean="0"/>
              <a:t>(mystery shopping)</a:t>
            </a:r>
            <a:endParaRPr lang="en-GB" b="0" dirty="0"/>
          </a:p>
        </p:txBody>
      </p:sp>
      <p:sp>
        <p:nvSpPr>
          <p:cNvPr id="3" name="Content Placeholder 2"/>
          <p:cNvSpPr>
            <a:spLocks noGrp="1"/>
          </p:cNvSpPr>
          <p:nvPr>
            <p:ph idx="1"/>
          </p:nvPr>
        </p:nvSpPr>
        <p:spPr>
          <a:xfrm>
            <a:off x="352800" y="979200"/>
            <a:ext cx="8475890" cy="4379835"/>
          </a:xfrm>
        </p:spPr>
        <p:txBody>
          <a:bodyPr/>
          <a:lstStyle/>
          <a:p>
            <a:pPr marL="361950" indent="-361950"/>
            <a:r>
              <a:rPr lang="en-GB" sz="2000" dirty="0" smtClean="0"/>
              <a:t>44% of electricity bills analysed by mystery shoppers (in 10 countries) contained </a:t>
            </a:r>
            <a:r>
              <a:rPr lang="en-GB" sz="2000" b="1" dirty="0" smtClean="0"/>
              <a:t>information about historical energy consumption</a:t>
            </a:r>
            <a:r>
              <a:rPr lang="en-GB" sz="2000" dirty="0" smtClean="0"/>
              <a:t>. </a:t>
            </a:r>
          </a:p>
          <a:p>
            <a:pPr marL="361950" indent="-361950"/>
            <a:endParaRPr lang="en-GB" sz="2000" dirty="0" smtClean="0"/>
          </a:p>
          <a:p>
            <a:pPr marL="361950" indent="-361950"/>
            <a:endParaRPr lang="fr-BE" sz="2000" dirty="0"/>
          </a:p>
          <a:p>
            <a:pPr marL="361950" indent="-361950"/>
            <a:endParaRPr lang="fr-BE" sz="2000" dirty="0"/>
          </a:p>
          <a:p>
            <a:pPr marL="361950" indent="-361950"/>
            <a:endParaRPr lang="fr-BE" sz="2000" dirty="0" smtClean="0"/>
          </a:p>
          <a:p>
            <a:pPr marL="361950" indent="-361950"/>
            <a:endParaRPr lang="fr-BE" sz="2000" dirty="0"/>
          </a:p>
          <a:p>
            <a:pPr marL="361950" indent="-361950"/>
            <a:endParaRPr lang="fr-BE" sz="2000" dirty="0" smtClean="0"/>
          </a:p>
          <a:p>
            <a:pPr marL="361950" indent="-361950"/>
            <a:endParaRPr lang="fr-BE" sz="2000" dirty="0"/>
          </a:p>
          <a:p>
            <a:pPr marL="361950" indent="-361950"/>
            <a:endParaRPr lang="fr-BE" sz="2000" dirty="0" smtClean="0"/>
          </a:p>
          <a:p>
            <a:pPr marL="361950" indent="-361950"/>
            <a:endParaRPr lang="fr-BE" sz="2000" dirty="0"/>
          </a:p>
          <a:p>
            <a:pPr marL="0" indent="0">
              <a:buNone/>
            </a:pPr>
            <a:endParaRPr lang="en-GB" sz="2000" dirty="0" smtClean="0"/>
          </a:p>
          <a:p>
            <a:pPr marL="0" indent="0">
              <a:buNone/>
            </a:pPr>
            <a:endParaRPr lang="en-GB" sz="2000" dirty="0" smtClean="0"/>
          </a:p>
        </p:txBody>
      </p:sp>
      <p:sp>
        <p:nvSpPr>
          <p:cNvPr id="4" name="Slide Number Placeholder 3"/>
          <p:cNvSpPr>
            <a:spLocks noGrp="1"/>
          </p:cNvSpPr>
          <p:nvPr>
            <p:ph type="sldNum" sz="quarter" idx="12"/>
          </p:nvPr>
        </p:nvSpPr>
        <p:spPr/>
        <p:txBody>
          <a:bodyPr/>
          <a:lstStyle/>
          <a:p>
            <a:fld id="{99DB18A3-D21F-4BB0-9E84-DFB029941648}" type="slidenum">
              <a:rPr lang="de-DE" smtClean="0"/>
              <a:pPr/>
              <a:t>25</a:t>
            </a:fld>
            <a:endParaRPr lang="de-DE"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61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34" t="39673" r="13073" b="10188"/>
          <a:stretch/>
        </p:blipFill>
        <p:spPr bwMode="auto">
          <a:xfrm>
            <a:off x="830510" y="1797268"/>
            <a:ext cx="7482980" cy="356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1540" y="5359035"/>
            <a:ext cx="8591266" cy="1754326"/>
          </a:xfrm>
          <a:prstGeom prst="rect">
            <a:avLst/>
          </a:prstGeom>
        </p:spPr>
        <p:txBody>
          <a:bodyPr lIns="0" tIns="0" rIns="0" bIns="0"/>
          <a:lstStyle/>
          <a:p>
            <a:pPr marL="361950" indent="-361950">
              <a:lnSpc>
                <a:spcPct val="90000"/>
              </a:lnSpc>
              <a:spcBef>
                <a:spcPts val="800"/>
              </a:spcBef>
              <a:buFont typeface="Wingdings" pitchFamily="2" charset="2"/>
              <a:buChar char="§"/>
            </a:pPr>
            <a:endParaRPr lang="en-GB" sz="2000" dirty="0"/>
          </a:p>
        </p:txBody>
      </p:sp>
    </p:spTree>
    <p:extLst>
      <p:ext uri="{BB962C8B-B14F-4D97-AF65-F5344CB8AC3E}">
        <p14:creationId xmlns:p14="http://schemas.microsoft.com/office/powerpoint/2010/main" val="27529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57299"/>
            <a:ext cx="8162325" cy="276999"/>
          </a:xfrm>
        </p:spPr>
        <p:txBody>
          <a:bodyPr/>
          <a:lstStyle/>
          <a:p>
            <a:r>
              <a:rPr lang="en-GB" dirty="0" smtClean="0"/>
              <a:t>Choosing </a:t>
            </a:r>
            <a:r>
              <a:rPr lang="en-GB" dirty="0"/>
              <a:t>or </a:t>
            </a:r>
            <a:r>
              <a:rPr lang="en-GB" dirty="0" smtClean="0"/>
              <a:t>changing supplier </a:t>
            </a:r>
            <a:r>
              <a:rPr lang="en-GB" dirty="0"/>
              <a:t>without extra </a:t>
            </a:r>
            <a:r>
              <a:rPr lang="en-GB" dirty="0" smtClean="0"/>
              <a:t>charges </a:t>
            </a:r>
            <a:r>
              <a:rPr lang="en-GB" b="0" dirty="0" smtClean="0"/>
              <a:t>(mystery shopping)</a:t>
            </a:r>
            <a:endParaRPr lang="en-GB" b="0" dirty="0"/>
          </a:p>
        </p:txBody>
      </p:sp>
      <p:sp>
        <p:nvSpPr>
          <p:cNvPr id="3" name="Content Placeholder 2"/>
          <p:cNvSpPr>
            <a:spLocks noGrp="1"/>
          </p:cNvSpPr>
          <p:nvPr>
            <p:ph idx="1"/>
          </p:nvPr>
        </p:nvSpPr>
        <p:spPr>
          <a:xfrm>
            <a:off x="337034" y="884606"/>
            <a:ext cx="8523186" cy="5490000"/>
          </a:xfrm>
        </p:spPr>
        <p:txBody>
          <a:bodyPr/>
          <a:lstStyle/>
          <a:p>
            <a:r>
              <a:rPr lang="en-GB" sz="2000" dirty="0" smtClean="0"/>
              <a:t>On average, across the 10 countries, 17% of mystery shoppers were told </a:t>
            </a:r>
            <a:r>
              <a:rPr lang="en-GB" sz="2000" b="1" dirty="0" smtClean="0"/>
              <a:t>that there could be a fee for cancelling their current energy deal.</a:t>
            </a:r>
            <a:endParaRPr lang="en-GB" sz="2000" dirty="0" smtClean="0"/>
          </a:p>
          <a:p>
            <a:r>
              <a:rPr lang="en-GB" sz="2000" dirty="0" smtClean="0"/>
              <a:t>In most countries, a handful of mystery shoppers was informed by the operator that there would be </a:t>
            </a:r>
            <a:r>
              <a:rPr lang="en-GB" sz="2000" b="1" dirty="0" smtClean="0"/>
              <a:t>other extra charges </a:t>
            </a:r>
            <a:r>
              <a:rPr lang="en-GB" sz="2000" dirty="0" smtClean="0"/>
              <a:t>when switching provider. </a:t>
            </a:r>
          </a:p>
          <a:p>
            <a:pPr marL="0" indent="0">
              <a:buNone/>
            </a:pPr>
            <a:endParaRPr lang="en-GB" sz="20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26</a:t>
            </a:fld>
            <a:endParaRPr lang="de-DE" dirty="0"/>
          </a:p>
        </p:txBody>
      </p:sp>
      <p:graphicFrame>
        <p:nvGraphicFramePr>
          <p:cNvPr id="9" name="Content Placeholder 5"/>
          <p:cNvGraphicFramePr>
            <a:graphicFrameLocks/>
          </p:cNvGraphicFramePr>
          <p:nvPr>
            <p:extLst>
              <p:ext uri="{D42A27DB-BD31-4B8C-83A1-F6EECF244321}">
                <p14:modId xmlns:p14="http://schemas.microsoft.com/office/powerpoint/2010/main" val="2498147625"/>
              </p:ext>
            </p:extLst>
          </p:nvPr>
        </p:nvGraphicFramePr>
        <p:xfrm>
          <a:off x="163127" y="2305280"/>
          <a:ext cx="8665562" cy="3820896"/>
        </p:xfrm>
        <a:graphic>
          <a:graphicData uri="http://schemas.openxmlformats.org/drawingml/2006/table">
            <a:tbl>
              <a:tblPr firstRow="1" firstCol="1" bandRow="1"/>
              <a:tblGrid>
                <a:gridCol w="1561890"/>
                <a:gridCol w="650787"/>
                <a:gridCol w="650787"/>
                <a:gridCol w="649872"/>
                <a:gridCol w="604040"/>
                <a:gridCol w="648954"/>
                <a:gridCol w="649872"/>
                <a:gridCol w="649872"/>
                <a:gridCol w="649872"/>
                <a:gridCol w="649872"/>
                <a:gridCol w="649872"/>
                <a:gridCol w="649872"/>
              </a:tblGrid>
              <a:tr h="464974">
                <a:tc gridSpan="12">
                  <a:txBody>
                    <a:bodyPr/>
                    <a:lstStyle/>
                    <a:p>
                      <a:pPr marL="575310" indent="-575310" algn="l">
                        <a:spcAft>
                          <a:spcPts val="0"/>
                        </a:spcAft>
                        <a:tabLst>
                          <a:tab pos="575310" algn="l"/>
                        </a:tabLst>
                      </a:pPr>
                      <a:r>
                        <a:rPr lang="en-GB" sz="1800" b="1" dirty="0" smtClean="0">
                          <a:solidFill>
                            <a:srgbClr val="FFFFFF"/>
                          </a:solidFill>
                          <a:effectLst/>
                          <a:latin typeface="Calibri"/>
                          <a:ea typeface="Times New Roman"/>
                          <a:cs typeface="Microsoft Sans Serif"/>
                        </a:rPr>
                        <a:t>Electricity </a:t>
                      </a:r>
                      <a:r>
                        <a:rPr lang="en-GB" sz="1800" b="1" dirty="0">
                          <a:solidFill>
                            <a:srgbClr val="FFFFFF"/>
                          </a:solidFill>
                          <a:effectLst/>
                          <a:latin typeface="Calibri"/>
                          <a:ea typeface="Times New Roman"/>
                          <a:cs typeface="Microsoft Sans Serif"/>
                        </a:rPr>
                        <a:t>providers’ response when asked if there are any charges when switching provider</a:t>
                      </a:r>
                      <a:endParaRPr lang="en-GB" sz="2000" dirty="0">
                        <a:effectLst/>
                        <a:latin typeface="Times New Roman"/>
                        <a:ea typeface="Times New Roman"/>
                      </a:endParaRPr>
                    </a:p>
                  </a:txBody>
                  <a:tcPr marL="68580" marR="68580" marT="0" marB="0" anchor="ctr">
                    <a:lnL w="12700" cap="flat" cmpd="sng" algn="ctr">
                      <a:solidFill>
                        <a:srgbClr val="244890"/>
                      </a:solidFill>
                      <a:prstDash val="solid"/>
                      <a:round/>
                      <a:headEnd type="none" w="med" len="med"/>
                      <a:tailEnd type="none" w="med" len="med"/>
                    </a:lnL>
                    <a:lnR w="12700" cap="flat" cmpd="sng" algn="ctr">
                      <a:solidFill>
                        <a:srgbClr val="244890"/>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2448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79552">
                <a:tc rowSpan="2">
                  <a:txBody>
                    <a:bodyPr/>
                    <a:lstStyle/>
                    <a:p>
                      <a:pPr algn="l">
                        <a:spcAft>
                          <a:spcPts val="0"/>
                        </a:spcAft>
                      </a:pPr>
                      <a:r>
                        <a:rPr lang="en-GB" sz="1400" b="1" dirty="0">
                          <a:solidFill>
                            <a:srgbClr val="244890"/>
                          </a:solidFill>
                          <a:effectLst/>
                          <a:latin typeface="Calibri"/>
                          <a:ea typeface="Times New Roman"/>
                          <a:cs typeface="Times New Roman"/>
                        </a:rPr>
                        <a:t> </a:t>
                      </a:r>
                      <a:endParaRPr lang="en-GB" sz="2000" dirty="0">
                        <a:effectLst/>
                        <a:latin typeface="Times New Roman"/>
                        <a:ea typeface="Times New Roman"/>
                      </a:endParaRPr>
                    </a:p>
                    <a:p>
                      <a:pPr algn="just">
                        <a:spcAft>
                          <a:spcPts val="0"/>
                        </a:spcAft>
                      </a:pPr>
                      <a:r>
                        <a:rPr lang="en-GB" sz="1800" dirty="0">
                          <a:effectLst/>
                          <a:latin typeface="Calibri"/>
                          <a:ea typeface="Times New Roman"/>
                          <a:cs typeface="Times New Roman"/>
                        </a:rPr>
                        <a:t> </a:t>
                      </a:r>
                      <a:endParaRPr lang="en-GB" sz="2000" dirty="0">
                        <a:effectLst/>
                        <a:latin typeface="Times New Roman"/>
                        <a:ea typeface="Times New Roman"/>
                      </a:endParaRPr>
                    </a:p>
                  </a:txBody>
                  <a:tcPr marL="68580" marR="68580" marT="0" marB="0" anchor="ctr">
                    <a:lnL w="12700" cap="flat" cmpd="sng" algn="ctr">
                      <a:solidFill>
                        <a:srgbClr val="24489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CZ</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DE</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ES</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FR</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UK</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IT</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LT</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PL</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SE</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SI</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Total</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244890"/>
                      </a:solidFill>
                      <a:prstDash val="solid"/>
                      <a:round/>
                      <a:headEnd type="none" w="med" len="med"/>
                      <a:tailEnd type="none" w="med" len="med"/>
                    </a:lnB>
                  </a:tcPr>
                </a:tc>
              </a:tr>
              <a:tr h="379552">
                <a:tc vMerge="1">
                  <a:txBody>
                    <a:bodyPr/>
                    <a:lstStyle/>
                    <a:p>
                      <a:endParaRPr lang="en-GB"/>
                    </a:p>
                  </a:txBody>
                  <a:tcPr/>
                </a:tc>
                <a:tc>
                  <a:txBody>
                    <a:bodyPr/>
                    <a:lstStyle/>
                    <a:p>
                      <a:pPr algn="ctr">
                        <a:spcAft>
                          <a:spcPts val="0"/>
                        </a:spcAft>
                      </a:pPr>
                      <a:r>
                        <a:rPr lang="en-GB" sz="1600" b="1" dirty="0">
                          <a:solidFill>
                            <a:srgbClr val="244890"/>
                          </a:solidFill>
                          <a:effectLst/>
                          <a:latin typeface="Calibri"/>
                          <a:ea typeface="Times New Roman"/>
                          <a:cs typeface="Times New Roman"/>
                        </a:rPr>
                        <a:t>50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100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75</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75</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75</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75</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50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100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50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50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b="1" dirty="0">
                          <a:solidFill>
                            <a:srgbClr val="244890"/>
                          </a:solidFill>
                          <a:effectLst/>
                          <a:latin typeface="Calibri"/>
                          <a:ea typeface="Times New Roman"/>
                          <a:cs typeface="Times New Roman"/>
                        </a:rPr>
                        <a:t>700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244890"/>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634055">
                <a:tc>
                  <a:txBody>
                    <a:bodyPr/>
                    <a:lstStyle/>
                    <a:p>
                      <a:pPr algn="l">
                        <a:spcAft>
                          <a:spcPts val="0"/>
                        </a:spcAft>
                      </a:pPr>
                      <a:r>
                        <a:rPr lang="en-GB" sz="1400" b="1" dirty="0">
                          <a:solidFill>
                            <a:srgbClr val="244890"/>
                          </a:solidFill>
                          <a:effectLst/>
                          <a:latin typeface="Calibri"/>
                          <a:ea typeface="Times New Roman"/>
                          <a:cs typeface="Times New Roman"/>
                        </a:rPr>
                        <a:t>You will not be charged for the change</a:t>
                      </a:r>
                      <a:endParaRPr lang="en-GB" sz="2000" dirty="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60%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94%</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83%</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89%</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59%</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86%</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80%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67%</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66%</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80%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77%</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056758">
                <a:tc>
                  <a:txBody>
                    <a:bodyPr/>
                    <a:lstStyle/>
                    <a:p>
                      <a:pPr algn="l">
                        <a:spcAft>
                          <a:spcPts val="0"/>
                        </a:spcAft>
                      </a:pPr>
                      <a:r>
                        <a:rPr lang="en-GB" sz="1400" b="1" dirty="0">
                          <a:solidFill>
                            <a:srgbClr val="244890"/>
                          </a:solidFill>
                          <a:effectLst/>
                          <a:latin typeface="Calibri"/>
                          <a:ea typeface="Times New Roman"/>
                          <a:cs typeface="Times New Roman"/>
                        </a:rPr>
                        <a:t>A fee for cancelling your current energy deal (e.g. exit fee for fixed rates)</a:t>
                      </a:r>
                      <a:endParaRPr lang="en-GB" sz="2000" dirty="0">
                        <a:effectLst/>
                        <a:latin typeface="Times New Roman"/>
                        <a:ea typeface="Times New Roman"/>
                      </a:endParaRPr>
                    </a:p>
                  </a:txBody>
                  <a:tcPr marL="68580" marR="68580" marT="0" marB="0" anchor="ctr">
                    <a:lnL w="12700" cap="flat" cmpd="sng" algn="ctr">
                      <a:solidFill>
                        <a:srgbClr val="17365D"/>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40%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5%</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11%</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5%</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38%</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28%</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32%</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14%</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400" dirty="0">
                          <a:effectLst/>
                          <a:latin typeface="Calibri"/>
                          <a:ea typeface="Times New Roman"/>
                          <a:cs typeface="Arial"/>
                        </a:rPr>
                        <a:t>17%</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22703">
                <a:tc>
                  <a:txBody>
                    <a:bodyPr/>
                    <a:lstStyle/>
                    <a:p>
                      <a:pPr algn="l">
                        <a:spcAft>
                          <a:spcPts val="0"/>
                        </a:spcAft>
                      </a:pPr>
                      <a:r>
                        <a:rPr lang="en-GB" sz="1400" b="1" dirty="0">
                          <a:solidFill>
                            <a:srgbClr val="244890"/>
                          </a:solidFill>
                          <a:effectLst/>
                          <a:latin typeface="Calibri"/>
                          <a:ea typeface="Times New Roman"/>
                          <a:cs typeface="Times New Roman"/>
                        </a:rPr>
                        <a:t>Another extra charge</a:t>
                      </a:r>
                      <a:endParaRPr lang="en-GB" sz="2000" dirty="0">
                        <a:effectLst/>
                        <a:latin typeface="Times New Roman"/>
                        <a:ea typeface="Times New Roman"/>
                      </a:endParaRPr>
                    </a:p>
                  </a:txBody>
                  <a:tcPr marL="68580" marR="68580" marT="0" marB="0" anchor="ctr">
                    <a:lnL w="12700" cap="flat" cmpd="sng" algn="ctr">
                      <a:solidFill>
                        <a:srgbClr val="17365D"/>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2000" b="1" dirty="0">
                          <a:solidFill>
                            <a:srgbClr val="000000"/>
                          </a:solidFill>
                          <a:effectLst/>
                          <a:latin typeface="Calibri"/>
                          <a:ea typeface="Times New Roman"/>
                          <a:cs typeface="Times New Roman"/>
                        </a:rPr>
                        <a:t>7%</a:t>
                      </a:r>
                      <a:endParaRPr lang="en-GB" sz="3200" b="1"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4%</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3%</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2000" b="1" dirty="0">
                          <a:solidFill>
                            <a:srgbClr val="000000"/>
                          </a:solidFill>
                          <a:effectLst/>
                          <a:latin typeface="Calibri"/>
                          <a:ea typeface="Times New Roman"/>
                          <a:cs typeface="Times New Roman"/>
                        </a:rPr>
                        <a:t>11%</a:t>
                      </a:r>
                      <a:endParaRPr lang="en-GB" sz="3200" b="1"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2000" b="1" dirty="0">
                          <a:solidFill>
                            <a:srgbClr val="000000"/>
                          </a:solidFill>
                          <a:effectLst/>
                          <a:latin typeface="Calibri"/>
                          <a:ea typeface="Times New Roman"/>
                          <a:cs typeface="Times New Roman"/>
                        </a:rPr>
                        <a:t>8%</a:t>
                      </a:r>
                      <a:endParaRPr lang="en-GB" sz="3200" b="1"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4%</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2%</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2%</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4%</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17365D"/>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9552">
                <a:tc>
                  <a:txBody>
                    <a:bodyPr/>
                    <a:lstStyle/>
                    <a:p>
                      <a:pPr algn="l">
                        <a:spcAft>
                          <a:spcPts val="0"/>
                        </a:spcAft>
                      </a:pPr>
                      <a:r>
                        <a:rPr lang="en-GB" sz="1400" b="1" dirty="0">
                          <a:solidFill>
                            <a:srgbClr val="244890"/>
                          </a:solidFill>
                          <a:effectLst/>
                          <a:latin typeface="Calibri"/>
                          <a:ea typeface="Times New Roman"/>
                          <a:cs typeface="Times New Roman"/>
                        </a:rPr>
                        <a:t>No response </a:t>
                      </a:r>
                      <a:endParaRPr lang="en-GB" sz="2000" dirty="0">
                        <a:effectLst/>
                        <a:latin typeface="Times New Roman"/>
                        <a:ea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12%</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1%</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0%</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4%</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7365D"/>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a:ea typeface="Times New Roman"/>
                          <a:cs typeface="Times New Roman"/>
                        </a:rPr>
                        <a:t>2%</a:t>
                      </a:r>
                      <a:endParaRPr lang="en-GB" sz="2400" dirty="0">
                        <a:effectLst/>
                        <a:latin typeface="Times New Roman"/>
                        <a:ea typeface="Times New Roman"/>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
        <p:nvSpPr>
          <p:cNvPr id="6" name="Rounded Rectangle 5"/>
          <p:cNvSpPr/>
          <p:nvPr/>
        </p:nvSpPr>
        <p:spPr>
          <a:xfrm>
            <a:off x="155017" y="5344885"/>
            <a:ext cx="8705203" cy="423772"/>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0177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57299"/>
            <a:ext cx="8162325" cy="276999"/>
          </a:xfrm>
        </p:spPr>
        <p:txBody>
          <a:bodyPr/>
          <a:lstStyle/>
          <a:p>
            <a:r>
              <a:rPr lang="en-GB" dirty="0" smtClean="0"/>
              <a:t>Examples of “other” extra charges </a:t>
            </a:r>
            <a:r>
              <a:rPr lang="en-GB" b="0" dirty="0" smtClean="0"/>
              <a:t>(mystery shopping)</a:t>
            </a:r>
            <a:endParaRPr lang="en-GB" b="0" dirty="0"/>
          </a:p>
        </p:txBody>
      </p:sp>
      <p:sp>
        <p:nvSpPr>
          <p:cNvPr id="3" name="Content Placeholder 2"/>
          <p:cNvSpPr>
            <a:spLocks noGrp="1"/>
          </p:cNvSpPr>
          <p:nvPr>
            <p:ph idx="1"/>
          </p:nvPr>
        </p:nvSpPr>
        <p:spPr>
          <a:xfrm>
            <a:off x="337034" y="884606"/>
            <a:ext cx="8523186" cy="5490000"/>
          </a:xfrm>
        </p:spPr>
        <p:txBody>
          <a:bodyPr/>
          <a:lstStyle/>
          <a:p>
            <a:pPr marL="361950" lvl="0" indent="-361950">
              <a:spcBef>
                <a:spcPts val="600"/>
              </a:spcBef>
              <a:spcAft>
                <a:spcPts val="600"/>
              </a:spcAft>
            </a:pPr>
            <a:r>
              <a:rPr lang="en-GB" sz="2400" dirty="0"/>
              <a:t>Administration cost (€35) </a:t>
            </a:r>
            <a:r>
              <a:rPr lang="en-GB" sz="2400" dirty="0" smtClean="0"/>
              <a:t>– France; (</a:t>
            </a:r>
            <a:r>
              <a:rPr lang="en-GB" sz="2400" dirty="0"/>
              <a:t>€27.59) – Italy</a:t>
            </a:r>
          </a:p>
          <a:p>
            <a:pPr marL="361950" lvl="0" indent="-361950">
              <a:spcBef>
                <a:spcPts val="600"/>
              </a:spcBef>
              <a:spcAft>
                <a:spcPts val="600"/>
              </a:spcAft>
            </a:pPr>
            <a:r>
              <a:rPr lang="en-GB" sz="2400" dirty="0"/>
              <a:t>S</a:t>
            </a:r>
            <a:r>
              <a:rPr lang="en-GB" sz="2400" dirty="0" smtClean="0"/>
              <a:t>ervice </a:t>
            </a:r>
            <a:r>
              <a:rPr lang="en-GB" sz="2400" dirty="0"/>
              <a:t>fee (€27.90) – France </a:t>
            </a:r>
          </a:p>
          <a:p>
            <a:pPr marL="361950" lvl="0" indent="-361950">
              <a:spcBef>
                <a:spcPts val="600"/>
              </a:spcBef>
              <a:spcAft>
                <a:spcPts val="600"/>
              </a:spcAft>
            </a:pPr>
            <a:r>
              <a:rPr lang="en-GB" sz="2400" dirty="0"/>
              <a:t>F</a:t>
            </a:r>
            <a:r>
              <a:rPr lang="en-GB" sz="2400" dirty="0" smtClean="0"/>
              <a:t>ee </a:t>
            </a:r>
            <a:r>
              <a:rPr lang="en-GB" sz="2400" dirty="0"/>
              <a:t>for starting up the service (€27.16) – France </a:t>
            </a:r>
          </a:p>
          <a:p>
            <a:pPr marL="361950" lvl="0" indent="-361950">
              <a:spcBef>
                <a:spcPts val="600"/>
              </a:spcBef>
              <a:spcAft>
                <a:spcPts val="600"/>
              </a:spcAft>
            </a:pPr>
            <a:r>
              <a:rPr lang="en-GB" sz="2400" dirty="0" smtClean="0"/>
              <a:t>Activation </a:t>
            </a:r>
            <a:r>
              <a:rPr lang="en-GB" sz="2400" dirty="0"/>
              <a:t>fee – Italy, Poland</a:t>
            </a:r>
            <a:r>
              <a:rPr lang="fr-FR" sz="2400" dirty="0"/>
              <a:t> </a:t>
            </a:r>
            <a:endParaRPr lang="en-GB" sz="2400" dirty="0"/>
          </a:p>
          <a:p>
            <a:pPr marL="361950" lvl="0" indent="-361950">
              <a:spcBef>
                <a:spcPts val="600"/>
              </a:spcBef>
              <a:spcAft>
                <a:spcPts val="600"/>
              </a:spcAft>
            </a:pPr>
            <a:r>
              <a:rPr lang="en-GB" sz="2400" dirty="0"/>
              <a:t>An extra charge of €20.54 on the first </a:t>
            </a:r>
            <a:r>
              <a:rPr lang="en-GB" sz="2400" dirty="0" smtClean="0"/>
              <a:t>bill </a:t>
            </a:r>
            <a:r>
              <a:rPr lang="en-GB" sz="2400" dirty="0"/>
              <a:t>– Italy</a:t>
            </a:r>
          </a:p>
          <a:p>
            <a:pPr marL="361950" lvl="0" indent="-361950">
              <a:spcBef>
                <a:spcPts val="600"/>
              </a:spcBef>
              <a:spcAft>
                <a:spcPts val="600"/>
              </a:spcAft>
            </a:pPr>
            <a:r>
              <a:rPr lang="en-GB" sz="2400" dirty="0" smtClean="0"/>
              <a:t>Security </a:t>
            </a:r>
            <a:r>
              <a:rPr lang="en-GB" sz="2400" dirty="0"/>
              <a:t>deposit (€70) – Italy </a:t>
            </a:r>
          </a:p>
          <a:p>
            <a:pPr marL="361950" lvl="0" indent="-361950">
              <a:spcBef>
                <a:spcPts val="600"/>
              </a:spcBef>
              <a:spcAft>
                <a:spcPts val="600"/>
              </a:spcAft>
            </a:pPr>
            <a:r>
              <a:rPr lang="en-GB" sz="2400" dirty="0" smtClean="0"/>
              <a:t>Fee </a:t>
            </a:r>
            <a:r>
              <a:rPr lang="en-GB" sz="2400" dirty="0"/>
              <a:t>for </a:t>
            </a:r>
            <a:r>
              <a:rPr lang="en-GB" sz="2400" dirty="0" smtClean="0"/>
              <a:t>a contract </a:t>
            </a:r>
            <a:r>
              <a:rPr lang="en-GB" sz="2400" dirty="0"/>
              <a:t>of less than one year – Spain </a:t>
            </a:r>
          </a:p>
          <a:p>
            <a:pPr marL="361950" indent="-361950">
              <a:spcBef>
                <a:spcPts val="600"/>
              </a:spcBef>
              <a:spcAft>
                <a:spcPts val="600"/>
              </a:spcAft>
            </a:pPr>
            <a:r>
              <a:rPr lang="fr-FR" sz="2400" dirty="0" err="1" smtClean="0"/>
              <a:t>Yearly</a:t>
            </a:r>
            <a:r>
              <a:rPr lang="fr-FR" sz="2400" dirty="0" smtClean="0"/>
              <a:t> </a:t>
            </a:r>
            <a:r>
              <a:rPr lang="fr-FR" sz="2400" dirty="0"/>
              <a:t>charge of 300 SEK/year </a:t>
            </a:r>
            <a:r>
              <a:rPr lang="fr-FR" sz="2400" dirty="0" smtClean="0"/>
              <a:t>for </a:t>
            </a:r>
            <a:r>
              <a:rPr lang="fr-FR" sz="2400" dirty="0"/>
              <a:t>each new contract – Sweden</a:t>
            </a:r>
            <a:r>
              <a:rPr lang="en-GB" sz="2400" dirty="0"/>
              <a:t> </a:t>
            </a:r>
            <a:r>
              <a:rPr lang="fr-FR" sz="2400" dirty="0"/>
              <a:t> </a:t>
            </a:r>
            <a:endParaRPr lang="en-GB" sz="24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27</a:t>
            </a:fld>
            <a:endParaRPr lang="de-DE" dirty="0"/>
          </a:p>
        </p:txBody>
      </p:sp>
    </p:spTree>
    <p:extLst>
      <p:ext uri="{BB962C8B-B14F-4D97-AF65-F5344CB8AC3E}">
        <p14:creationId xmlns:p14="http://schemas.microsoft.com/office/powerpoint/2010/main" val="503892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41534"/>
            <a:ext cx="8162325" cy="276999"/>
          </a:xfrm>
        </p:spPr>
        <p:txBody>
          <a:bodyPr/>
          <a:lstStyle/>
          <a:p>
            <a:r>
              <a:rPr lang="en-GB" dirty="0" smtClean="0"/>
              <a:t>Quick </a:t>
            </a:r>
            <a:r>
              <a:rPr lang="en-GB" dirty="0"/>
              <a:t>and </a:t>
            </a:r>
            <a:r>
              <a:rPr lang="en-GB" dirty="0" smtClean="0"/>
              <a:t>efficient dispute resolution </a:t>
            </a:r>
            <a:r>
              <a:rPr lang="en-GB" b="0" dirty="0" smtClean="0"/>
              <a:t>(consumer survey)</a:t>
            </a:r>
            <a:endParaRPr lang="en-GB" b="0" dirty="0"/>
          </a:p>
        </p:txBody>
      </p:sp>
      <p:sp>
        <p:nvSpPr>
          <p:cNvPr id="3" name="Content Placeholder 2"/>
          <p:cNvSpPr>
            <a:spLocks noGrp="1"/>
          </p:cNvSpPr>
          <p:nvPr>
            <p:ph idx="1"/>
          </p:nvPr>
        </p:nvSpPr>
        <p:spPr>
          <a:xfrm>
            <a:off x="361120" y="758482"/>
            <a:ext cx="8554717" cy="1354097"/>
          </a:xfrm>
        </p:spPr>
        <p:txBody>
          <a:bodyPr/>
          <a:lstStyle/>
          <a:p>
            <a:pPr marL="361950" indent="-361950">
              <a:lnSpc>
                <a:spcPct val="100000"/>
              </a:lnSpc>
            </a:pPr>
            <a:r>
              <a:rPr lang="en-US" sz="2000" b="1" dirty="0" smtClean="0"/>
              <a:t>Low satisfaction with complaint handling</a:t>
            </a:r>
            <a:r>
              <a:rPr lang="en-US" sz="2000" dirty="0" smtClean="0"/>
              <a:t> </a:t>
            </a:r>
          </a:p>
          <a:p>
            <a:pPr marL="361950" indent="0">
              <a:spcBef>
                <a:spcPts val="0"/>
              </a:spcBef>
              <a:buNone/>
            </a:pPr>
            <a:r>
              <a:rPr lang="en-US" sz="2000" dirty="0" smtClean="0"/>
              <a:t>23% </a:t>
            </a:r>
            <a:r>
              <a:rPr lang="en-US" sz="2000" dirty="0"/>
              <a:t>of </a:t>
            </a:r>
            <a:r>
              <a:rPr lang="en-US" sz="2000" dirty="0" smtClean="0"/>
              <a:t>survey respondents</a:t>
            </a:r>
            <a:r>
              <a:rPr lang="en-US" sz="2000" dirty="0"/>
              <a:t>, who had </a:t>
            </a:r>
            <a:r>
              <a:rPr lang="en-US" sz="2000" b="1" dirty="0" smtClean="0"/>
              <a:t>complained to their electricity company</a:t>
            </a:r>
            <a:r>
              <a:rPr lang="en-US" sz="2000" dirty="0" smtClean="0"/>
              <a:t>, </a:t>
            </a:r>
            <a:r>
              <a:rPr lang="en-US" sz="2000" dirty="0"/>
              <a:t>reported being “very satisfied” with </a:t>
            </a:r>
            <a:r>
              <a:rPr lang="en-US" sz="2000" dirty="0" smtClean="0"/>
              <a:t>complaint handling; 40% </a:t>
            </a:r>
            <a:r>
              <a:rPr lang="en-US" sz="2000" dirty="0"/>
              <a:t>were not satisfied. </a:t>
            </a:r>
            <a:endParaRPr lang="en-US" sz="2000" dirty="0" smtClean="0"/>
          </a:p>
          <a:p>
            <a:pPr marL="361950" indent="-361950"/>
            <a:r>
              <a:rPr lang="en-US" sz="2000" b="1" dirty="0" smtClean="0"/>
              <a:t>Reasons for not filing a complaint: </a:t>
            </a:r>
            <a:r>
              <a:rPr lang="en-US" sz="2000" dirty="0" smtClean="0"/>
              <a:t>unlikely that a </a:t>
            </a:r>
            <a:r>
              <a:rPr lang="en-US" sz="2000" dirty="0"/>
              <a:t>satisfactory </a:t>
            </a:r>
            <a:r>
              <a:rPr lang="en-US" sz="2000" dirty="0" smtClean="0"/>
              <a:t>solution would be reached, too </a:t>
            </a:r>
            <a:r>
              <a:rPr lang="en-US" sz="2000" dirty="0"/>
              <a:t>time </a:t>
            </a:r>
            <a:r>
              <a:rPr lang="en-US" sz="2000" dirty="0" smtClean="0"/>
              <a:t>consuming, too </a:t>
            </a:r>
            <a:r>
              <a:rPr lang="en-US" sz="2000" dirty="0"/>
              <a:t>difficult to file a </a:t>
            </a:r>
            <a:r>
              <a:rPr lang="en-US" sz="2000" dirty="0" smtClean="0"/>
              <a:t>complaint etc.</a:t>
            </a:r>
          </a:p>
          <a:p>
            <a:pPr marL="0" indent="0">
              <a:buNone/>
            </a:pPr>
            <a:endParaRPr lang="fr-BE" sz="1600" dirty="0" smtClean="0"/>
          </a:p>
        </p:txBody>
      </p:sp>
      <p:sp>
        <p:nvSpPr>
          <p:cNvPr id="4" name="Slide Number Placeholder 3"/>
          <p:cNvSpPr>
            <a:spLocks noGrp="1"/>
          </p:cNvSpPr>
          <p:nvPr>
            <p:ph type="sldNum" sz="quarter" idx="12"/>
          </p:nvPr>
        </p:nvSpPr>
        <p:spPr/>
        <p:txBody>
          <a:bodyPr/>
          <a:lstStyle/>
          <a:p>
            <a:fld id="{99DB18A3-D21F-4BB0-9E84-DFB029941648}" type="slidenum">
              <a:rPr lang="de-DE" smtClean="0"/>
              <a:pPr/>
              <a:t>28</a:t>
            </a:fld>
            <a:endParaRPr lang="de-DE" dirty="0"/>
          </a:p>
        </p:txBody>
      </p:sp>
      <p:sp>
        <p:nvSpPr>
          <p:cNvPr id="6" name="Text Placeholder 11"/>
          <p:cNvSpPr txBox="1">
            <a:spLocks/>
          </p:cNvSpPr>
          <p:nvPr/>
        </p:nvSpPr>
        <p:spPr>
          <a:xfrm>
            <a:off x="1752617" y="5969878"/>
            <a:ext cx="6921964" cy="332399"/>
          </a:xfrm>
          <a:prstGeom prst="rect">
            <a:avLst/>
          </a:prstGeom>
        </p:spPr>
        <p:txBody>
          <a:bodyPr wrap="square" lIns="0" tIns="0" rIns="0" bIns="0" anchor="ctr" anchorCtr="0">
            <a:spAutoFit/>
          </a:bodyPr>
          <a:lstStyle>
            <a:defPPr>
              <a:defRPr lang="de-DE"/>
            </a:defPPr>
            <a:lvl1pPr>
              <a:lnSpc>
                <a:spcPct val="90000"/>
              </a:lnSpc>
              <a:spcBef>
                <a:spcPct val="0"/>
              </a:spcBef>
              <a:defRPr sz="1200">
                <a:solidFill>
                  <a:schemeClr val="tx2">
                    <a:lumMod val="75000"/>
                  </a:schemeClr>
                </a:solidFill>
              </a:defRPr>
            </a:lvl1pPr>
          </a:lstStyle>
          <a:p>
            <a:r>
              <a:rPr lang="en-US" dirty="0"/>
              <a:t>Q11. What were your main reasons for not filing a complaint? You can select up to three reasons.</a:t>
            </a:r>
          </a:p>
          <a:p>
            <a:r>
              <a:rPr lang="en-US" dirty="0"/>
              <a:t>(multiple response), EU28, Base: </a:t>
            </a:r>
            <a:r>
              <a:rPr lang="en-US" dirty="0" smtClean="0"/>
              <a:t>those who had a problem but did not complain</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14" t="26584"/>
          <a:stretch/>
        </p:blipFill>
        <p:spPr bwMode="auto">
          <a:xfrm>
            <a:off x="1647934" y="2555880"/>
            <a:ext cx="6440652" cy="338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060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00" y="3184497"/>
            <a:ext cx="4416425" cy="498598"/>
          </a:xfrm>
        </p:spPr>
        <p:txBody>
          <a:bodyPr/>
          <a:lstStyle/>
          <a:p>
            <a:r>
              <a:rPr lang="de-DE" dirty="0" smtClean="0"/>
              <a:t>Thank you!</a:t>
            </a:r>
            <a:endParaRPr lang="de-DE"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29</a:t>
            </a:fld>
            <a:endParaRPr lang="de-DE" dirty="0"/>
          </a:p>
        </p:txBody>
      </p:sp>
    </p:spTree>
    <p:extLst>
      <p:ext uri="{BB962C8B-B14F-4D97-AF65-F5344CB8AC3E}">
        <p14:creationId xmlns:p14="http://schemas.microsoft.com/office/powerpoint/2010/main" val="177616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DB18A3-D21F-4BB0-9E84-DFB029941648}" type="slidenum">
              <a:rPr lang="de-DE" smtClean="0"/>
              <a:pPr/>
              <a:t>3</a:t>
            </a:fld>
            <a:endParaRPr lang="de-DE" dirty="0"/>
          </a:p>
        </p:txBody>
      </p:sp>
      <p:graphicFrame>
        <p:nvGraphicFramePr>
          <p:cNvPr id="5" name="Diagram 4"/>
          <p:cNvGraphicFramePr/>
          <p:nvPr>
            <p:extLst>
              <p:ext uri="{D42A27DB-BD31-4B8C-83A1-F6EECF244321}">
                <p14:modId xmlns:p14="http://schemas.microsoft.com/office/powerpoint/2010/main" val="2285146509"/>
              </p:ext>
            </p:extLst>
          </p:nvPr>
        </p:nvGraphicFramePr>
        <p:xfrm>
          <a:off x="673487" y="1234367"/>
          <a:ext cx="7734300" cy="486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p:cNvSpPr txBox="1">
            <a:spLocks/>
          </p:cNvSpPr>
          <p:nvPr/>
        </p:nvSpPr>
        <p:spPr>
          <a:xfrm>
            <a:off x="838800" y="257299"/>
            <a:ext cx="8162325" cy="276999"/>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a:lstStyle>
          <a:p>
            <a:r>
              <a:rPr lang="en-US" dirty="0" smtClean="0"/>
              <a:t>CONTENT</a:t>
            </a:r>
            <a:endParaRPr lang="en-US" dirty="0"/>
          </a:p>
        </p:txBody>
      </p:sp>
      <p:grpSp>
        <p:nvGrpSpPr>
          <p:cNvPr id="8" name="Group 18"/>
          <p:cNvGrpSpPr>
            <a:grpSpLocks noChangeAspect="1"/>
          </p:cNvGrpSpPr>
          <p:nvPr/>
        </p:nvGrpSpPr>
        <p:grpSpPr bwMode="auto">
          <a:xfrm>
            <a:off x="151200" y="151200"/>
            <a:ext cx="522287" cy="468312"/>
            <a:chOff x="1352" y="681"/>
            <a:chExt cx="3519" cy="3153"/>
          </a:xfrm>
        </p:grpSpPr>
        <p:sp>
          <p:nvSpPr>
            <p:cNvPr id="9"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57334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29599"/>
            <a:ext cx="8162325" cy="332399"/>
          </a:xfrm>
        </p:spPr>
        <p:txBody>
          <a:bodyPr/>
          <a:lstStyle/>
          <a:p>
            <a:r>
              <a:rPr lang="en-GB" sz="2400" dirty="0" smtClean="0"/>
              <a:t>Introduction</a:t>
            </a:r>
            <a:endParaRPr lang="en-GB" sz="2400" dirty="0"/>
          </a:p>
        </p:txBody>
      </p:sp>
      <p:sp>
        <p:nvSpPr>
          <p:cNvPr id="3" name="Content Placeholder 2"/>
          <p:cNvSpPr>
            <a:spLocks noGrp="1"/>
          </p:cNvSpPr>
          <p:nvPr>
            <p:ph idx="1"/>
          </p:nvPr>
        </p:nvSpPr>
        <p:spPr>
          <a:xfrm>
            <a:off x="330959" y="795502"/>
            <a:ext cx="8072062" cy="5065713"/>
          </a:xfrm>
        </p:spPr>
        <p:txBody>
          <a:bodyPr/>
          <a:lstStyle/>
          <a:p>
            <a:pPr marL="0" indent="0" algn="just">
              <a:buNone/>
            </a:pPr>
            <a:endParaRPr lang="en-GB" sz="2400" b="1" dirty="0" smtClean="0"/>
          </a:p>
          <a:p>
            <a:pPr marL="0" indent="0" algn="just">
              <a:buNone/>
            </a:pPr>
            <a:r>
              <a:rPr lang="en-GB" sz="2400" b="1" dirty="0" smtClean="0"/>
              <a:t>Five tasks</a:t>
            </a:r>
            <a:endParaRPr lang="en-GB" sz="2000" dirty="0" smtClean="0"/>
          </a:p>
          <a:p>
            <a:pPr algn="just"/>
            <a:r>
              <a:rPr lang="fr-BE" sz="2200" dirty="0" smtClean="0"/>
              <a:t>TASK 1: </a:t>
            </a:r>
            <a:r>
              <a:rPr lang="en-GB" sz="2200" b="1" dirty="0" smtClean="0"/>
              <a:t>Stakeholder consultation; regulatory review</a:t>
            </a:r>
          </a:p>
          <a:p>
            <a:pPr marL="0" indent="0" algn="just">
              <a:buNone/>
            </a:pPr>
            <a:endParaRPr lang="en-GB" sz="2200" dirty="0" smtClean="0"/>
          </a:p>
          <a:p>
            <a:pPr algn="just"/>
            <a:r>
              <a:rPr lang="en-GB" sz="2200" dirty="0" smtClean="0"/>
              <a:t>TASK 2: </a:t>
            </a:r>
            <a:r>
              <a:rPr lang="en-GB" sz="2200" b="1" dirty="0" smtClean="0"/>
              <a:t>Consumer survey </a:t>
            </a:r>
            <a:r>
              <a:rPr lang="en-GB" sz="2200" dirty="0" smtClean="0"/>
              <a:t>(mixed-mode) in EU28, Norway &amp; Iceland</a:t>
            </a:r>
          </a:p>
          <a:p>
            <a:pPr marL="0" indent="0" algn="just">
              <a:buNone/>
            </a:pPr>
            <a:endParaRPr lang="en-GB" sz="2200" dirty="0" smtClean="0"/>
          </a:p>
          <a:p>
            <a:pPr algn="just"/>
            <a:r>
              <a:rPr lang="en-GB" sz="2200" dirty="0" smtClean="0"/>
              <a:t>TASK 3: </a:t>
            </a:r>
            <a:r>
              <a:rPr lang="en-GB" sz="2200" b="1" dirty="0" smtClean="0"/>
              <a:t>Price/tariff collection </a:t>
            </a:r>
            <a:r>
              <a:rPr lang="en-GB" sz="2200" dirty="0" smtClean="0"/>
              <a:t>and analysis of </a:t>
            </a:r>
            <a:r>
              <a:rPr lang="en-GB" sz="2200" b="1" dirty="0" smtClean="0"/>
              <a:t>affordability</a:t>
            </a:r>
          </a:p>
          <a:p>
            <a:pPr marL="0" indent="0" algn="just">
              <a:buNone/>
            </a:pPr>
            <a:endParaRPr lang="en-GB" sz="2200" dirty="0" smtClean="0"/>
          </a:p>
          <a:p>
            <a:pPr algn="just"/>
            <a:r>
              <a:rPr lang="en-GB" sz="2200" dirty="0" smtClean="0"/>
              <a:t>TASK 4: </a:t>
            </a:r>
            <a:r>
              <a:rPr lang="en-GB" sz="2200" b="1" dirty="0" smtClean="0"/>
              <a:t>Mystery shopping </a:t>
            </a:r>
            <a:r>
              <a:rPr lang="en-GB" sz="2200" dirty="0" smtClean="0"/>
              <a:t>replicating consumers’ experiences</a:t>
            </a:r>
          </a:p>
          <a:p>
            <a:pPr marL="0" indent="0" algn="just">
              <a:buNone/>
            </a:pPr>
            <a:endParaRPr lang="en-GB" sz="2200" dirty="0" smtClean="0"/>
          </a:p>
          <a:p>
            <a:pPr algn="just"/>
            <a:r>
              <a:rPr lang="en-GB" sz="2200" dirty="0" smtClean="0"/>
              <a:t>TASK 5: </a:t>
            </a:r>
            <a:r>
              <a:rPr lang="en-GB" sz="2200" b="1" dirty="0" smtClean="0"/>
              <a:t>Behavioural experiment </a:t>
            </a:r>
            <a:r>
              <a:rPr lang="en-GB" sz="2200" dirty="0" smtClean="0"/>
              <a:t>examining consumers’ behaviour</a:t>
            </a:r>
          </a:p>
          <a:p>
            <a:pPr algn="just"/>
            <a:endParaRPr lang="en-GB" sz="2000" dirty="0"/>
          </a:p>
          <a:p>
            <a:pPr algn="just"/>
            <a:endParaRPr lang="en-GB" sz="2400" dirty="0" smtClean="0"/>
          </a:p>
          <a:p>
            <a:pPr algn="just"/>
            <a:endParaRPr lang="en-GB" sz="2400" dirty="0" smtClean="0"/>
          </a:p>
          <a:p>
            <a:pPr marL="0" indent="0" algn="just">
              <a:buNone/>
            </a:pPr>
            <a:endParaRPr lang="en-GB" sz="800" dirty="0" smtClean="0"/>
          </a:p>
          <a:p>
            <a:pPr algn="just"/>
            <a:endParaRPr lang="en-GB" sz="2400" dirty="0"/>
          </a:p>
          <a:p>
            <a:pPr lvl="1" algn="just"/>
            <a:endParaRPr lang="en-GB" sz="2000" dirty="0" smtClean="0"/>
          </a:p>
          <a:p>
            <a:pPr lvl="1" algn="just"/>
            <a:endParaRPr lang="en-GB" sz="2000" dirty="0" smtClean="0"/>
          </a:p>
        </p:txBody>
      </p:sp>
      <p:sp>
        <p:nvSpPr>
          <p:cNvPr id="4" name="Slide Number Placeholder 3"/>
          <p:cNvSpPr>
            <a:spLocks noGrp="1"/>
          </p:cNvSpPr>
          <p:nvPr>
            <p:ph type="sldNum" sz="quarter" idx="12"/>
          </p:nvPr>
        </p:nvSpPr>
        <p:spPr/>
        <p:txBody>
          <a:bodyPr/>
          <a:lstStyle/>
          <a:p>
            <a:fld id="{99DB18A3-D21F-4BB0-9E84-DFB029941648}" type="slidenum">
              <a:rPr lang="de-DE" smtClean="0"/>
              <a:pPr/>
              <a:t>4</a:t>
            </a:fld>
            <a:endParaRPr lang="de-DE" dirty="0"/>
          </a:p>
        </p:txBody>
      </p:sp>
      <p:sp>
        <p:nvSpPr>
          <p:cNvPr id="5" name="Rectangle 4"/>
          <p:cNvSpPr/>
          <p:nvPr/>
        </p:nvSpPr>
        <p:spPr>
          <a:xfrm>
            <a:off x="268015" y="2175642"/>
            <a:ext cx="8024647" cy="756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262755" y="3810046"/>
            <a:ext cx="8024647" cy="16132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34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4000" y="2990598"/>
            <a:ext cx="4416425" cy="886397"/>
          </a:xfrm>
        </p:spPr>
        <p:txBody>
          <a:bodyPr/>
          <a:lstStyle/>
          <a:p>
            <a:pPr lvl="0"/>
            <a:r>
              <a:rPr lang="de-DE" sz="3200" dirty="0"/>
              <a:t>Consumers‘ views about electricity bills</a:t>
            </a:r>
            <a:endParaRPr lang="en-AU" sz="3200"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5</a:t>
            </a:fld>
            <a:endParaRPr lang="de-DE" dirty="0"/>
          </a:p>
        </p:txBody>
      </p:sp>
    </p:spTree>
    <p:extLst>
      <p:ext uri="{BB962C8B-B14F-4D97-AF65-F5344CB8AC3E}">
        <p14:creationId xmlns:p14="http://schemas.microsoft.com/office/powerpoint/2010/main" val="403279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800"/>
            <a:ext cx="8162325" cy="553998"/>
          </a:xfrm>
        </p:spPr>
        <p:txBody>
          <a:bodyPr/>
          <a:lstStyle/>
          <a:p>
            <a:r>
              <a:rPr lang="en-GB" dirty="0"/>
              <a:t>Agreement with statement: “bills of </a:t>
            </a:r>
            <a:r>
              <a:rPr lang="en-GB" dirty="0" smtClean="0"/>
              <a:t>my electricity company are </a:t>
            </a:r>
            <a:r>
              <a:rPr lang="en-GB" dirty="0"/>
              <a:t>easy and clear to understand</a:t>
            </a:r>
            <a:r>
              <a:rPr lang="en-GB" dirty="0" smtClean="0"/>
              <a:t>” </a:t>
            </a:r>
            <a:r>
              <a:rPr lang="en-GB" b="0" dirty="0" smtClean="0"/>
              <a:t>(consumer survey)</a:t>
            </a:r>
            <a:endParaRPr lang="en-GB" b="0" dirty="0"/>
          </a:p>
        </p:txBody>
      </p:sp>
      <p:sp>
        <p:nvSpPr>
          <p:cNvPr id="3" name="Content Placeholder 2"/>
          <p:cNvSpPr>
            <a:spLocks noGrp="1"/>
          </p:cNvSpPr>
          <p:nvPr>
            <p:ph idx="1"/>
          </p:nvPr>
        </p:nvSpPr>
        <p:spPr>
          <a:xfrm>
            <a:off x="207931" y="4113000"/>
            <a:ext cx="8728138" cy="1688710"/>
          </a:xfrm>
        </p:spPr>
        <p:txBody>
          <a:bodyPr/>
          <a:lstStyle/>
          <a:p>
            <a:r>
              <a:rPr lang="en-GB" dirty="0"/>
              <a:t>Across the EU28, 40% of survey respondents </a:t>
            </a:r>
            <a:r>
              <a:rPr lang="en-GB" dirty="0" smtClean="0"/>
              <a:t>“strongly agreed” </a:t>
            </a:r>
            <a:r>
              <a:rPr lang="en-GB" dirty="0"/>
              <a:t>that the </a:t>
            </a:r>
            <a:r>
              <a:rPr lang="en-GB" b="1" dirty="0"/>
              <a:t>electricity bills of their electricity company were easy and clear to understand</a:t>
            </a:r>
            <a:r>
              <a:rPr lang="en-GB" dirty="0"/>
              <a:t>. </a:t>
            </a:r>
            <a:endParaRPr lang="en-GB" dirty="0" smtClean="0"/>
          </a:p>
          <a:p>
            <a:r>
              <a:rPr lang="en-GB" dirty="0"/>
              <a:t>A very large variation was observed across Member </a:t>
            </a:r>
            <a:r>
              <a:rPr lang="en-GB" dirty="0" smtClean="0"/>
              <a:t>States: the proportion of “strongly agreeing” varied between 21% in Spain and 66% in Cyprus.</a:t>
            </a:r>
            <a:endParaRPr lang="en-GB"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6</a:t>
            </a:fld>
            <a:endParaRPr lang="de-D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8250"/>
            <a:ext cx="9144000" cy="3316225"/>
          </a:xfrm>
          <a:prstGeom prst="rect">
            <a:avLst/>
          </a:prstGeom>
        </p:spPr>
      </p:pic>
      <p:sp>
        <p:nvSpPr>
          <p:cNvPr id="8" name="Rectangle 7"/>
          <p:cNvSpPr/>
          <p:nvPr/>
        </p:nvSpPr>
        <p:spPr>
          <a:xfrm>
            <a:off x="1087820" y="5699346"/>
            <a:ext cx="7914289" cy="646331"/>
          </a:xfrm>
          <a:prstGeom prst="rect">
            <a:avLst/>
          </a:prstGeom>
        </p:spPr>
        <p:txBody>
          <a:bodyPr wrap="square">
            <a:spAutoFit/>
          </a:bodyPr>
          <a:lstStyle/>
          <a:p>
            <a:r>
              <a:rPr lang="en-US" sz="1200" dirty="0">
                <a:solidFill>
                  <a:schemeClr val="tx2">
                    <a:lumMod val="75000"/>
                  </a:schemeClr>
                </a:solidFill>
              </a:rPr>
              <a:t>Q2_7. The following question deals with the quality of services offered in the electricity retail market. Please indicate how much you agree or disagree with each of the following statements, using a scale from 0 to 10, where 0 means that you “totally disagree” and 10 means that you “totally agree</a:t>
            </a:r>
            <a:r>
              <a:rPr lang="en-US" sz="1200" dirty="0" smtClean="0">
                <a:solidFill>
                  <a:schemeClr val="tx2">
                    <a:lumMod val="75000"/>
                  </a:schemeClr>
                </a:solidFill>
              </a:rPr>
              <a:t>”; %, </a:t>
            </a:r>
            <a:r>
              <a:rPr lang="en-US" sz="1200" dirty="0">
                <a:solidFill>
                  <a:schemeClr val="tx2">
                    <a:lumMod val="75000"/>
                  </a:schemeClr>
                </a:solidFill>
              </a:rPr>
              <a:t>by </a:t>
            </a:r>
            <a:r>
              <a:rPr lang="en-US" sz="1200" dirty="0" smtClean="0">
                <a:solidFill>
                  <a:schemeClr val="tx2">
                    <a:lumMod val="75000"/>
                  </a:schemeClr>
                </a:solidFill>
              </a:rPr>
              <a:t>country</a:t>
            </a:r>
            <a:endParaRPr lang="en-GB" sz="1200" dirty="0">
              <a:solidFill>
                <a:schemeClr val="tx2">
                  <a:lumMod val="75000"/>
                </a:schemeClr>
              </a:solidFill>
            </a:endParaRPr>
          </a:p>
        </p:txBody>
      </p:sp>
    </p:spTree>
    <p:extLst>
      <p:ext uri="{BB962C8B-B14F-4D97-AF65-F5344CB8AC3E}">
        <p14:creationId xmlns:p14="http://schemas.microsoft.com/office/powerpoint/2010/main" val="349798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118800"/>
            <a:ext cx="8162325" cy="553998"/>
          </a:xfrm>
        </p:spPr>
        <p:txBody>
          <a:bodyPr/>
          <a:lstStyle/>
          <a:p>
            <a:r>
              <a:rPr lang="en-GB" dirty="0"/>
              <a:t>Agreement with statement: </a:t>
            </a:r>
            <a:r>
              <a:rPr lang="en-GB" dirty="0" smtClean="0"/>
              <a:t>“my bill is easy to </a:t>
            </a:r>
            <a:r>
              <a:rPr lang="en-GB" dirty="0"/>
              <a:t>understand</a:t>
            </a:r>
            <a:r>
              <a:rPr lang="en-GB" dirty="0" smtClean="0"/>
              <a:t>”</a:t>
            </a:r>
            <a:br>
              <a:rPr lang="en-GB" dirty="0" smtClean="0"/>
            </a:br>
            <a:r>
              <a:rPr lang="en-GB" b="0" dirty="0" smtClean="0"/>
              <a:t>(mystery shopping)</a:t>
            </a:r>
            <a:endParaRPr lang="en-GB" b="0" dirty="0"/>
          </a:p>
        </p:txBody>
      </p:sp>
      <p:sp>
        <p:nvSpPr>
          <p:cNvPr id="3" name="Content Placeholder 2"/>
          <p:cNvSpPr>
            <a:spLocks noGrp="1"/>
          </p:cNvSpPr>
          <p:nvPr>
            <p:ph idx="1"/>
          </p:nvPr>
        </p:nvSpPr>
        <p:spPr>
          <a:xfrm>
            <a:off x="255228" y="959897"/>
            <a:ext cx="8620758" cy="1688710"/>
          </a:xfrm>
        </p:spPr>
        <p:txBody>
          <a:bodyPr/>
          <a:lstStyle/>
          <a:p>
            <a:r>
              <a:rPr lang="en-GB" dirty="0"/>
              <a:t>Mystery shoppers </a:t>
            </a:r>
            <a:r>
              <a:rPr lang="en-GB" dirty="0" smtClean="0"/>
              <a:t>– </a:t>
            </a:r>
            <a:r>
              <a:rPr lang="en-GB" b="1" dirty="0" smtClean="0"/>
              <a:t>who </a:t>
            </a:r>
            <a:r>
              <a:rPr lang="en-GB" b="1" dirty="0"/>
              <a:t>were asked to study a recent electricity bill</a:t>
            </a:r>
            <a:r>
              <a:rPr lang="en-GB" dirty="0"/>
              <a:t> – were less likely than survey respondents to </a:t>
            </a:r>
            <a:r>
              <a:rPr lang="en-GB" i="1" dirty="0"/>
              <a:t>strongly agree </a:t>
            </a:r>
            <a:r>
              <a:rPr lang="en-GB" dirty="0"/>
              <a:t>that the bills of their electricity company were easy to </a:t>
            </a:r>
            <a:r>
              <a:rPr lang="en-GB" dirty="0" smtClean="0"/>
              <a:t>understand.</a:t>
            </a:r>
            <a:endParaRPr lang="en-GB"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7</a:t>
            </a:fld>
            <a:endParaRPr lang="de-DE" dirty="0"/>
          </a:p>
        </p:txBody>
      </p:sp>
      <p:pic>
        <p:nvPicPr>
          <p:cNvPr id="410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52" t="22354" r="20355" b="31853"/>
          <a:stretch/>
        </p:blipFill>
        <p:spPr bwMode="auto">
          <a:xfrm>
            <a:off x="313897" y="1835623"/>
            <a:ext cx="8830103" cy="41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257299"/>
            <a:ext cx="8162325" cy="276999"/>
          </a:xfrm>
        </p:spPr>
        <p:txBody>
          <a:bodyPr/>
          <a:lstStyle/>
          <a:p>
            <a:r>
              <a:rPr lang="fr-FR" dirty="0"/>
              <a:t>Billing practices/information provided on electricity bills</a:t>
            </a:r>
            <a:r>
              <a:rPr lang="en-GB" dirty="0" smtClean="0"/>
              <a:t> </a:t>
            </a:r>
            <a:r>
              <a:rPr lang="en-GB" b="0" dirty="0" smtClean="0"/>
              <a:t>(mystery shopping)</a:t>
            </a:r>
            <a:endParaRPr lang="en-GB" b="0" dirty="0"/>
          </a:p>
        </p:txBody>
      </p:sp>
      <p:sp>
        <p:nvSpPr>
          <p:cNvPr id="3" name="Content Placeholder 2"/>
          <p:cNvSpPr>
            <a:spLocks noGrp="1"/>
          </p:cNvSpPr>
          <p:nvPr>
            <p:ph idx="1"/>
          </p:nvPr>
        </p:nvSpPr>
        <p:spPr>
          <a:xfrm>
            <a:off x="270504" y="774365"/>
            <a:ext cx="8559453" cy="1688710"/>
          </a:xfrm>
        </p:spPr>
        <p:txBody>
          <a:bodyPr/>
          <a:lstStyle/>
          <a:p>
            <a:pPr marL="361950" indent="-361950"/>
            <a:r>
              <a:rPr lang="en-GB" dirty="0" smtClean="0"/>
              <a:t>Mystery shoppers studied a recent bill and looked for specific items that should be included on their bill (as set out in the Electricity and Energy Efficiency Directives).</a:t>
            </a:r>
            <a:br>
              <a:rPr lang="en-GB" dirty="0" smtClean="0"/>
            </a:br>
            <a:r>
              <a:rPr lang="en-GB" b="1" dirty="0" smtClean="0"/>
              <a:t>Mystery shoppers found, on average, 4.5 items (out of a list of 8 items) on their electricity bill.</a:t>
            </a:r>
            <a:endParaRPr lang="en-GB" b="1"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8</a:t>
            </a:fld>
            <a:endParaRPr lang="de-DE"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31" t="29123" r="24601" b="39982"/>
          <a:stretch/>
        </p:blipFill>
        <p:spPr bwMode="auto">
          <a:xfrm>
            <a:off x="122829" y="2674961"/>
            <a:ext cx="8854806" cy="287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37724460"/>
              </p:ext>
            </p:extLst>
          </p:nvPr>
        </p:nvGraphicFramePr>
        <p:xfrm>
          <a:off x="418526" y="2489541"/>
          <a:ext cx="6582774" cy="370840"/>
        </p:xfrm>
        <a:graphic>
          <a:graphicData uri="http://schemas.openxmlformats.org/drawingml/2006/table">
            <a:tbl>
              <a:tblPr firstRow="1" bandRow="1">
                <a:tableStyleId>{5C22544A-7EE6-4342-B048-85BDC9FD1C3A}</a:tableStyleId>
              </a:tblPr>
              <a:tblGrid>
                <a:gridCol w="598434"/>
                <a:gridCol w="598434"/>
                <a:gridCol w="598434"/>
                <a:gridCol w="598434"/>
                <a:gridCol w="598434"/>
                <a:gridCol w="598434"/>
                <a:gridCol w="598434"/>
                <a:gridCol w="598434"/>
                <a:gridCol w="598434"/>
                <a:gridCol w="598434"/>
                <a:gridCol w="598434"/>
              </a:tblGrid>
              <a:tr h="370840">
                <a:tc>
                  <a:txBody>
                    <a:bodyPr/>
                    <a:lstStyle/>
                    <a:p>
                      <a:pPr algn="ctr"/>
                      <a:r>
                        <a:rPr lang="fr-BE" dirty="0" smtClean="0"/>
                        <a:t>2.2</a:t>
                      </a:r>
                      <a:endParaRPr lang="en-GB" dirty="0"/>
                    </a:p>
                  </a:txBody>
                  <a:tcPr>
                    <a:solidFill>
                      <a:schemeClr val="bg2">
                        <a:lumMod val="60000"/>
                        <a:lumOff val="40000"/>
                      </a:schemeClr>
                    </a:solidFill>
                  </a:tcPr>
                </a:tc>
                <a:tc>
                  <a:txBody>
                    <a:bodyPr/>
                    <a:lstStyle/>
                    <a:p>
                      <a:pPr algn="ctr"/>
                      <a:r>
                        <a:rPr lang="fr-BE" dirty="0" smtClean="0"/>
                        <a:t>3.9</a:t>
                      </a:r>
                      <a:endParaRPr lang="en-GB" dirty="0"/>
                    </a:p>
                  </a:txBody>
                  <a:tcPr>
                    <a:solidFill>
                      <a:schemeClr val="tx2">
                        <a:lumMod val="60000"/>
                        <a:lumOff val="40000"/>
                      </a:schemeClr>
                    </a:solidFill>
                  </a:tcPr>
                </a:tc>
                <a:tc>
                  <a:txBody>
                    <a:bodyPr/>
                    <a:lstStyle/>
                    <a:p>
                      <a:pPr algn="ctr"/>
                      <a:r>
                        <a:rPr lang="fr-BE" dirty="0" smtClean="0"/>
                        <a:t>4.5</a:t>
                      </a:r>
                      <a:endParaRPr lang="en-GB" dirty="0"/>
                    </a:p>
                  </a:txBody>
                  <a:tcPr>
                    <a:solidFill>
                      <a:schemeClr val="bg2">
                        <a:lumMod val="50000"/>
                      </a:schemeClr>
                    </a:solidFill>
                  </a:tcPr>
                </a:tc>
                <a:tc>
                  <a:txBody>
                    <a:bodyPr/>
                    <a:lstStyle/>
                    <a:p>
                      <a:pPr algn="ctr"/>
                      <a:r>
                        <a:rPr lang="fr-BE" dirty="0" smtClean="0"/>
                        <a:t>4.1</a:t>
                      </a:r>
                      <a:endParaRPr lang="en-GB" dirty="0"/>
                    </a:p>
                  </a:txBody>
                  <a:tcPr>
                    <a:solidFill>
                      <a:schemeClr val="tx2">
                        <a:lumMod val="60000"/>
                        <a:lumOff val="40000"/>
                      </a:schemeClr>
                    </a:solidFill>
                  </a:tcPr>
                </a:tc>
                <a:tc>
                  <a:txBody>
                    <a:bodyPr/>
                    <a:lstStyle/>
                    <a:p>
                      <a:pPr algn="ctr"/>
                      <a:r>
                        <a:rPr lang="fr-BE" dirty="0" smtClean="0"/>
                        <a:t>2.6</a:t>
                      </a:r>
                      <a:endParaRPr lang="en-GB" dirty="0"/>
                    </a:p>
                  </a:txBody>
                  <a:tcPr>
                    <a:solidFill>
                      <a:schemeClr val="bg2">
                        <a:lumMod val="60000"/>
                        <a:lumOff val="40000"/>
                      </a:schemeClr>
                    </a:solidFill>
                  </a:tcPr>
                </a:tc>
                <a:tc>
                  <a:txBody>
                    <a:bodyPr/>
                    <a:lstStyle/>
                    <a:p>
                      <a:pPr algn="ctr"/>
                      <a:r>
                        <a:rPr lang="fr-BE" dirty="0" smtClean="0"/>
                        <a:t>4.5</a:t>
                      </a:r>
                      <a:endParaRPr lang="en-GB" dirty="0"/>
                    </a:p>
                  </a:txBody>
                  <a:tcPr>
                    <a:solidFill>
                      <a:schemeClr val="tx1"/>
                    </a:solidFill>
                  </a:tcPr>
                </a:tc>
                <a:tc>
                  <a:txBody>
                    <a:bodyPr/>
                    <a:lstStyle/>
                    <a:p>
                      <a:pPr algn="ctr"/>
                      <a:r>
                        <a:rPr lang="fr-BE" dirty="0" smtClean="0"/>
                        <a:t>2.3</a:t>
                      </a:r>
                      <a:endParaRPr lang="en-GB" dirty="0"/>
                    </a:p>
                  </a:txBody>
                  <a:tcPr>
                    <a:solidFill>
                      <a:schemeClr val="bg2">
                        <a:lumMod val="60000"/>
                        <a:lumOff val="40000"/>
                      </a:schemeClr>
                    </a:solidFill>
                  </a:tcPr>
                </a:tc>
                <a:tc>
                  <a:txBody>
                    <a:bodyPr/>
                    <a:lstStyle/>
                    <a:p>
                      <a:pPr algn="ctr"/>
                      <a:r>
                        <a:rPr lang="fr-BE" dirty="0" smtClean="0"/>
                        <a:t>4.4</a:t>
                      </a:r>
                      <a:endParaRPr lang="en-GB" dirty="0"/>
                    </a:p>
                  </a:txBody>
                  <a:tcPr>
                    <a:solidFill>
                      <a:schemeClr val="bg2">
                        <a:lumMod val="50000"/>
                      </a:schemeClr>
                    </a:solidFill>
                  </a:tcPr>
                </a:tc>
                <a:tc>
                  <a:txBody>
                    <a:bodyPr/>
                    <a:lstStyle/>
                    <a:p>
                      <a:pPr algn="ctr"/>
                      <a:r>
                        <a:rPr lang="fr-BE" dirty="0" smtClean="0"/>
                        <a:t>4.5</a:t>
                      </a:r>
                      <a:endParaRPr lang="en-GB" dirty="0"/>
                    </a:p>
                  </a:txBody>
                  <a:tcPr>
                    <a:solidFill>
                      <a:schemeClr val="bg2">
                        <a:lumMod val="50000"/>
                      </a:schemeClr>
                    </a:solidFill>
                  </a:tcPr>
                </a:tc>
                <a:tc>
                  <a:txBody>
                    <a:bodyPr/>
                    <a:lstStyle/>
                    <a:p>
                      <a:pPr algn="ctr"/>
                      <a:r>
                        <a:rPr lang="fr-BE" dirty="0" smtClean="0"/>
                        <a:t>4.2</a:t>
                      </a:r>
                      <a:endParaRPr lang="en-GB" dirty="0"/>
                    </a:p>
                  </a:txBody>
                  <a:tcPr>
                    <a:solidFill>
                      <a:schemeClr val="tx2">
                        <a:lumMod val="60000"/>
                        <a:lumOff val="40000"/>
                      </a:schemeClr>
                    </a:solidFill>
                  </a:tcPr>
                </a:tc>
                <a:tc>
                  <a:txBody>
                    <a:bodyPr/>
                    <a:lstStyle/>
                    <a:p>
                      <a:pPr algn="ctr"/>
                      <a:r>
                        <a:rPr lang="fr-BE" dirty="0" smtClean="0"/>
                        <a:t>4.1</a:t>
                      </a:r>
                    </a:p>
                  </a:txBody>
                  <a:tcPr>
                    <a:solidFill>
                      <a:schemeClr val="tx2">
                        <a:lumMod val="60000"/>
                        <a:lumOff val="40000"/>
                      </a:schemeClr>
                    </a:solidFill>
                  </a:tcPr>
                </a:tc>
              </a:tr>
            </a:tbl>
          </a:graphicData>
        </a:graphic>
      </p:graphicFrame>
      <p:sp>
        <p:nvSpPr>
          <p:cNvPr id="7" name="TextBox 6"/>
          <p:cNvSpPr txBox="1"/>
          <p:nvPr/>
        </p:nvSpPr>
        <p:spPr>
          <a:xfrm>
            <a:off x="319174" y="1936672"/>
            <a:ext cx="6642341" cy="584775"/>
          </a:xfrm>
          <a:prstGeom prst="rect">
            <a:avLst/>
          </a:prstGeom>
          <a:noFill/>
        </p:spPr>
        <p:txBody>
          <a:bodyPr wrap="square" rtlCol="0">
            <a:spAutoFit/>
          </a:bodyPr>
          <a:lstStyle/>
          <a:p>
            <a:r>
              <a:rPr lang="fr-BE" b="1" dirty="0" smtClean="0">
                <a:solidFill>
                  <a:schemeClr val="bg1">
                    <a:lumMod val="50000"/>
                  </a:schemeClr>
                </a:solidFill>
              </a:rPr>
              <a:t>Average number of items found on mystery shoppers’ bills </a:t>
            </a:r>
          </a:p>
          <a:p>
            <a:pPr algn="r"/>
            <a:r>
              <a:rPr lang="fr-BE" sz="1400" i="1" dirty="0" smtClean="0">
                <a:solidFill>
                  <a:schemeClr val="bg1">
                    <a:lumMod val="50000"/>
                  </a:schemeClr>
                </a:solidFill>
              </a:rPr>
              <a:t>(Electricity and Energy </a:t>
            </a:r>
            <a:r>
              <a:rPr lang="fr-BE" sz="1400" i="1" dirty="0" err="1" smtClean="0">
                <a:solidFill>
                  <a:schemeClr val="bg1">
                    <a:lumMod val="50000"/>
                  </a:schemeClr>
                </a:solidFill>
              </a:rPr>
              <a:t>Efficiency</a:t>
            </a:r>
            <a:r>
              <a:rPr lang="fr-BE" sz="1400" i="1" dirty="0" smtClean="0">
                <a:solidFill>
                  <a:schemeClr val="bg1">
                    <a:lumMod val="50000"/>
                  </a:schemeClr>
                </a:solidFill>
              </a:rPr>
              <a:t> Directives)</a:t>
            </a:r>
            <a:endParaRPr lang="en-GB" sz="1400" i="1" dirty="0">
              <a:solidFill>
                <a:schemeClr val="bg1">
                  <a:lumMod val="50000"/>
                </a:schemeClr>
              </a:solidFill>
            </a:endParaRPr>
          </a:p>
        </p:txBody>
      </p:sp>
      <p:sp>
        <p:nvSpPr>
          <p:cNvPr id="8" name="Rounded Rectangle 7"/>
          <p:cNvSpPr/>
          <p:nvPr/>
        </p:nvSpPr>
        <p:spPr>
          <a:xfrm>
            <a:off x="393602" y="2463075"/>
            <a:ext cx="589809" cy="2976028"/>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1052623" y="2463075"/>
            <a:ext cx="1754372" cy="2976028"/>
          </a:xfrm>
          <a:prstGeom prst="roundRect">
            <a:avLst>
              <a:gd name="adj" fmla="val 498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p:cNvSpPr/>
          <p:nvPr/>
        </p:nvSpPr>
        <p:spPr>
          <a:xfrm>
            <a:off x="4550232" y="2462941"/>
            <a:ext cx="2411283" cy="2976162"/>
          </a:xfrm>
          <a:prstGeom prst="roundRect">
            <a:avLst>
              <a:gd name="adj" fmla="val 6206"/>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245978" y="5557456"/>
            <a:ext cx="8608507" cy="1200329"/>
          </a:xfrm>
          <a:prstGeom prst="rect">
            <a:avLst/>
          </a:prstGeom>
        </p:spPr>
        <p:txBody>
          <a:bodyPr wrap="square">
            <a:spAutoFit/>
          </a:bodyPr>
          <a:lstStyle/>
          <a:p>
            <a:r>
              <a:rPr lang="en-US" sz="1200" dirty="0" smtClean="0">
                <a:solidFill>
                  <a:schemeClr val="tx2">
                    <a:lumMod val="75000"/>
                  </a:schemeClr>
                </a:solidFill>
              </a:rPr>
              <a:t>Items included: (1) </a:t>
            </a:r>
            <a:r>
              <a:rPr lang="en-GB" sz="1200" dirty="0" smtClean="0">
                <a:solidFill>
                  <a:schemeClr val="tx2">
                    <a:lumMod val="75000"/>
                  </a:schemeClr>
                </a:solidFill>
              </a:rPr>
              <a:t>Fuel </a:t>
            </a:r>
            <a:r>
              <a:rPr lang="en-GB" sz="1200" dirty="0">
                <a:solidFill>
                  <a:schemeClr val="tx2">
                    <a:lumMod val="75000"/>
                  </a:schemeClr>
                </a:solidFill>
              </a:rPr>
              <a:t>mix/energy sources (e.g. wind power, </a:t>
            </a:r>
            <a:r>
              <a:rPr lang="en-GB" sz="1200" dirty="0" smtClean="0">
                <a:solidFill>
                  <a:schemeClr val="tx2">
                    <a:lumMod val="75000"/>
                  </a:schemeClr>
                </a:solidFill>
              </a:rPr>
              <a:t>biomass); (2) National </a:t>
            </a:r>
            <a:r>
              <a:rPr lang="en-GB" sz="1200" dirty="0">
                <a:solidFill>
                  <a:schemeClr val="tx2">
                    <a:lumMod val="75000"/>
                  </a:schemeClr>
                </a:solidFill>
              </a:rPr>
              <a:t>contact information point (or single point of contact where you can obtain information about your energy rights</a:t>
            </a:r>
            <a:r>
              <a:rPr lang="en-GB" sz="1200" dirty="0" smtClean="0">
                <a:solidFill>
                  <a:schemeClr val="tx2">
                    <a:lumMod val="75000"/>
                  </a:schemeClr>
                </a:solidFill>
              </a:rPr>
              <a:t>); (3) An </a:t>
            </a:r>
            <a:r>
              <a:rPr lang="en-GB" sz="1200" dirty="0">
                <a:solidFill>
                  <a:schemeClr val="tx2">
                    <a:lumMod val="75000"/>
                  </a:schemeClr>
                </a:solidFill>
              </a:rPr>
              <a:t>energy mediator or third-party </a:t>
            </a:r>
            <a:r>
              <a:rPr lang="en-GB" sz="1200" dirty="0" smtClean="0">
                <a:solidFill>
                  <a:schemeClr val="tx2">
                    <a:lumMod val="75000"/>
                  </a:schemeClr>
                </a:solidFill>
              </a:rPr>
              <a:t>assistance; (4</a:t>
            </a:r>
            <a:r>
              <a:rPr lang="en-GB" sz="1200" dirty="0">
                <a:solidFill>
                  <a:schemeClr val="tx2">
                    <a:lumMod val="75000"/>
                  </a:schemeClr>
                </a:solidFill>
              </a:rPr>
              <a:t>) Billing is based on actual consumption based on meter </a:t>
            </a:r>
            <a:r>
              <a:rPr lang="en-GB" sz="1200" dirty="0" smtClean="0">
                <a:solidFill>
                  <a:schemeClr val="tx2">
                    <a:lumMod val="75000"/>
                  </a:schemeClr>
                </a:solidFill>
              </a:rPr>
              <a:t>reading; (5) Base </a:t>
            </a:r>
            <a:r>
              <a:rPr lang="en-GB" sz="1200" dirty="0">
                <a:solidFill>
                  <a:schemeClr val="tx2">
                    <a:lumMod val="75000"/>
                  </a:schemeClr>
                </a:solidFill>
              </a:rPr>
              <a:t>price per kWh of your </a:t>
            </a:r>
            <a:r>
              <a:rPr lang="en-GB" sz="1200" dirty="0" smtClean="0">
                <a:solidFill>
                  <a:schemeClr val="tx2">
                    <a:lumMod val="75000"/>
                  </a:schemeClr>
                </a:solidFill>
              </a:rPr>
              <a:t>tariff; (6) Details </a:t>
            </a:r>
            <a:r>
              <a:rPr lang="en-GB" sz="1200" dirty="0">
                <a:solidFill>
                  <a:schemeClr val="tx2">
                    <a:lumMod val="75000"/>
                  </a:schemeClr>
                </a:solidFill>
              </a:rPr>
              <a:t>about consumption during billing period (in </a:t>
            </a:r>
            <a:r>
              <a:rPr lang="en-GB" sz="1200" dirty="0" smtClean="0">
                <a:solidFill>
                  <a:schemeClr val="tx2">
                    <a:lumMod val="75000"/>
                  </a:schemeClr>
                </a:solidFill>
              </a:rPr>
              <a:t>kWh); (7) Historical </a:t>
            </a:r>
            <a:r>
              <a:rPr lang="en-GB" sz="1200" dirty="0">
                <a:solidFill>
                  <a:schemeClr val="tx2">
                    <a:lumMod val="75000"/>
                  </a:schemeClr>
                </a:solidFill>
              </a:rPr>
              <a:t>energy consumption (e.g. current energy consumption, compared to consumption for the same period in the previous </a:t>
            </a:r>
            <a:r>
              <a:rPr lang="en-GB" sz="1200" dirty="0" smtClean="0">
                <a:solidFill>
                  <a:schemeClr val="tx2">
                    <a:lumMod val="75000"/>
                  </a:schemeClr>
                </a:solidFill>
              </a:rPr>
              <a:t>year); (8) Tips </a:t>
            </a:r>
            <a:r>
              <a:rPr lang="en-GB" sz="1200" dirty="0">
                <a:solidFill>
                  <a:schemeClr val="tx2">
                    <a:lumMod val="75000"/>
                  </a:schemeClr>
                </a:solidFill>
              </a:rPr>
              <a:t>on saving energy (e.g. link to a website)</a:t>
            </a:r>
          </a:p>
          <a:p>
            <a:r>
              <a:rPr lang="en-US" sz="1200" dirty="0" smtClean="0">
                <a:solidFill>
                  <a:schemeClr val="tx2">
                    <a:lumMod val="75000"/>
                  </a:schemeClr>
                </a:solidFill>
              </a:rPr>
              <a:t> </a:t>
            </a:r>
            <a:endParaRPr lang="en-GB" sz="1200" dirty="0">
              <a:solidFill>
                <a:schemeClr val="tx2">
                  <a:lumMod val="75000"/>
                </a:schemeClr>
              </a:solidFill>
            </a:endParaRPr>
          </a:p>
        </p:txBody>
      </p:sp>
    </p:spTree>
    <p:extLst>
      <p:ext uri="{BB962C8B-B14F-4D97-AF65-F5344CB8AC3E}">
        <p14:creationId xmlns:p14="http://schemas.microsoft.com/office/powerpoint/2010/main" val="4034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9" y="228601"/>
            <a:ext cx="7661056" cy="305698"/>
          </a:xfrm>
        </p:spPr>
        <p:txBody>
          <a:bodyPr/>
          <a:lstStyle/>
          <a:p>
            <a:r>
              <a:rPr lang="fr-BE" dirty="0" smtClean="0"/>
              <a:t>Standard bill				Best practice bill</a:t>
            </a:r>
            <a:endParaRPr lang="en-GB" dirty="0"/>
          </a:p>
        </p:txBody>
      </p:sp>
      <p:sp>
        <p:nvSpPr>
          <p:cNvPr id="4" name="Slide Number Placeholder 3"/>
          <p:cNvSpPr>
            <a:spLocks noGrp="1"/>
          </p:cNvSpPr>
          <p:nvPr>
            <p:ph type="sldNum" sz="quarter" idx="12"/>
          </p:nvPr>
        </p:nvSpPr>
        <p:spPr/>
        <p:txBody>
          <a:bodyPr/>
          <a:lstStyle/>
          <a:p>
            <a:fld id="{99DB18A3-D21F-4BB0-9E84-DFB029941648}" type="slidenum">
              <a:rPr lang="de-DE" smtClean="0"/>
              <a:pPr/>
              <a:t>9</a:t>
            </a:fld>
            <a:endParaRPr lang="de-DE"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4208455952"/>
              </p:ext>
            </p:extLst>
          </p:nvPr>
        </p:nvGraphicFramePr>
        <p:xfrm>
          <a:off x="394138" y="783514"/>
          <a:ext cx="3704896" cy="2740080"/>
        </p:xfrm>
        <a:graphic>
          <a:graphicData uri="http://schemas.openxmlformats.org/presentationml/2006/ole">
            <mc:AlternateContent xmlns:mc="http://schemas.openxmlformats.org/markup-compatibility/2006">
              <mc:Choice xmlns:v="urn:schemas-microsoft-com:vml" Requires="v">
                <p:oleObj spid="_x0000_s3097" name="Slide" r:id="rId3" imgW="4510982" imgH="3383267" progId="PowerPoint.Slide.12">
                  <p:embed/>
                </p:oleObj>
              </mc:Choice>
              <mc:Fallback>
                <p:oleObj name="Slide" r:id="rId3" imgW="4510982" imgH="3383267" progId="PowerPoint.Slide.12">
                  <p:embed/>
                  <p:pic>
                    <p:nvPicPr>
                      <p:cNvPr id="0" name=""/>
                      <p:cNvPicPr>
                        <a:picLocks noChangeAspect="1" noChangeArrowheads="1"/>
                      </p:cNvPicPr>
                      <p:nvPr/>
                    </p:nvPicPr>
                    <p:blipFill>
                      <a:blip r:embed="rId4"/>
                      <a:srcRect/>
                      <a:stretch>
                        <a:fillRect/>
                      </a:stretch>
                    </p:blipFill>
                    <p:spPr bwMode="auto">
                      <a:xfrm>
                        <a:off x="394138" y="783514"/>
                        <a:ext cx="3704896" cy="2740080"/>
                      </a:xfrm>
                      <a:prstGeom prst="rect">
                        <a:avLst/>
                      </a:prstGeom>
                      <a:noFill/>
                    </p:spPr>
                  </p:pic>
                </p:oleObj>
              </mc:Fallback>
            </mc:AlternateContent>
          </a:graphicData>
        </a:graphic>
      </p:graphicFrame>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372" y="3466060"/>
            <a:ext cx="3704897" cy="2840147"/>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1447" y="798513"/>
            <a:ext cx="3704897" cy="2859088"/>
          </a:xfrm>
          <a:prstGeom prst="rect">
            <a:avLst/>
          </a:prstGeom>
          <a:noFill/>
          <a:ln>
            <a:noFill/>
          </a:ln>
        </p:spPr>
      </p:pic>
      <p:pic>
        <p:nvPicPr>
          <p:cNvPr id="9" name="Pictur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1448" y="3657602"/>
            <a:ext cx="3704896" cy="2538246"/>
          </a:xfrm>
          <a:prstGeom prst="rect">
            <a:avLst/>
          </a:prstGeom>
          <a:noFill/>
          <a:ln>
            <a:noFill/>
          </a:ln>
        </p:spPr>
      </p:pic>
      <p:sp>
        <p:nvSpPr>
          <p:cNvPr id="3" name="Rounded Rectangle 2"/>
          <p:cNvSpPr/>
          <p:nvPr/>
        </p:nvSpPr>
        <p:spPr>
          <a:xfrm>
            <a:off x="5281447" y="1592317"/>
            <a:ext cx="3704897" cy="1418897"/>
          </a:xfrm>
          <a:prstGeom prst="roundRect">
            <a:avLst>
              <a:gd name="adj" fmla="val 1111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37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SKA_CLIENTLIBRARY" val=""/>
</p:tagLst>
</file>

<file path=ppt/theme/theme1.xml><?xml version="1.0" encoding="utf-8"?>
<a:theme xmlns:a="http://schemas.openxmlformats.org/drawingml/2006/main" name="2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6287</TotalTime>
  <Words>2338</Words>
  <Application>Microsoft Office PowerPoint</Application>
  <PresentationFormat>On-screen Show (4:3)</PresentationFormat>
  <Paragraphs>325</Paragraphs>
  <Slides>29</Slides>
  <Notes>13</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38" baseType="lpstr">
      <vt:lpstr>2_Ipsos Template 2012</vt:lpstr>
      <vt:lpstr>3_Ipsos Template 2012</vt:lpstr>
      <vt:lpstr>4_Ipsos Template 2012</vt:lpstr>
      <vt:lpstr>5_Ipsos Template 2012</vt:lpstr>
      <vt:lpstr>1_Ipsos Template 2012</vt:lpstr>
      <vt:lpstr>6_Ipsos Template 2012</vt:lpstr>
      <vt:lpstr>7_Ipsos Template 2012</vt:lpstr>
      <vt:lpstr>8_Ipsos Template 2012</vt:lpstr>
      <vt:lpstr>Slide</vt:lpstr>
      <vt:lpstr>Empowering consumers through accessible information Results of the 2nd Consumer market study on functioning of retail electricity markets for consumers in the EU  Femke De Keulenaer (Ipsos) </vt:lpstr>
      <vt:lpstr>Introduction</vt:lpstr>
      <vt:lpstr>PowerPoint Presentation</vt:lpstr>
      <vt:lpstr>Introduction</vt:lpstr>
      <vt:lpstr>Consumers‘ views about electricity bills</vt:lpstr>
      <vt:lpstr>Agreement with statement: “bills of my electricity company are easy and clear to understand” (consumer survey)</vt:lpstr>
      <vt:lpstr>Agreement with statement: “my bill is easy to understand” (mystery shopping)</vt:lpstr>
      <vt:lpstr>Billing practices/information provided on electricity bills (mystery shopping)</vt:lpstr>
      <vt:lpstr>Standard bill    Best practice bill</vt:lpstr>
      <vt:lpstr>Testing consumers’ understanding of electricity bills Results from a behavioural experiment (1)</vt:lpstr>
      <vt:lpstr>PowerPoint Presentation</vt:lpstr>
      <vt:lpstr>Choice and comparability from a consumer perspective</vt:lpstr>
      <vt:lpstr>Comparing tariffs offered by different electricity companies  (consumer survey)</vt:lpstr>
      <vt:lpstr>Q17_5. Let’s move on to choice and comparability. Please indicate how much you agree or disagree with each of the following statements, using a scale from 0 to 10, where 0 means that you “totally disagree” and 10 means that you “totally agree”: It is easy to compare tariffs from different electricity companies; % EU28, Question not asked in Cyprus, Latvia and Malta </vt:lpstr>
      <vt:lpstr>PowerPoint Presentation</vt:lpstr>
      <vt:lpstr>Method to compare tariffs offered by different electricity companies (consumer survey)</vt:lpstr>
      <vt:lpstr>Consumers‘ experience with switching</vt:lpstr>
      <vt:lpstr>PowerPoint Presentation</vt:lpstr>
      <vt:lpstr>Main reasons for not trying to switch electricity company  (consumer survey)</vt:lpstr>
      <vt:lpstr>Consumers’ views on availability and quality of information</vt:lpstr>
      <vt:lpstr>PowerPoint Presentation</vt:lpstr>
      <vt:lpstr>Availability and quality of information (consumer survey)</vt:lpstr>
      <vt:lpstr>Enforcement  1) Receive information on energy consumption 2) Choose or change supplier without extra charges 3) Quick and efficient dispute resolution  </vt:lpstr>
      <vt:lpstr>Receiving information on energy consumption:  (1) Ensuring optimal consumption (consumer survey/mystery shopping)</vt:lpstr>
      <vt:lpstr>Receiving information on energy consumption  (2) Information about historical energy consumption (mystery shopping)</vt:lpstr>
      <vt:lpstr>Choosing or changing supplier without extra charges (mystery shopping)</vt:lpstr>
      <vt:lpstr>Examples of “other” extra charges (mystery shopping)</vt:lpstr>
      <vt:lpstr>Quick and efficient dispute resolution (consumer survey)</vt:lpstr>
      <vt:lpstr>Thank you!</vt:lpstr>
    </vt:vector>
  </TitlesOfParts>
  <Company>Ipsos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Ramona Bansemir</dc:creator>
  <cp:lastModifiedBy>MARIN Nadia (JUST)</cp:lastModifiedBy>
  <cp:revision>660</cp:revision>
  <cp:lastPrinted>2016-02-18T12:57:29Z</cp:lastPrinted>
  <dcterms:created xsi:type="dcterms:W3CDTF">2012-01-13T06:54:50Z</dcterms:created>
  <dcterms:modified xsi:type="dcterms:W3CDTF">2016-02-22T13:11:39Z</dcterms:modified>
</cp:coreProperties>
</file>