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312" r:id="rId3"/>
    <p:sldId id="313" r:id="rId4"/>
    <p:sldId id="317" r:id="rId5"/>
    <p:sldId id="318" r:id="rId6"/>
    <p:sldId id="321" r:id="rId7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EFF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>
        <p:scale>
          <a:sx n="70" d="100"/>
          <a:sy n="70" d="100"/>
        </p:scale>
        <p:origin x="-4206" y="-46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398" y="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E45C1C-2807-4139-A407-69E83C11C090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0" tIns="45640" rIns="91280" bIns="4564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36" y="4717737"/>
            <a:ext cx="5433031" cy="4469770"/>
          </a:xfrm>
          <a:prstGeom prst="rect">
            <a:avLst/>
          </a:prstGeom>
        </p:spPr>
        <p:txBody>
          <a:bodyPr vert="horz" lIns="91280" tIns="45640" rIns="91280" bIns="4564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227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398" y="943227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E1C213-0BFD-4CCD-A461-824E7572C1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797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fr-F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9665" indent="-28833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3332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4665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5998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7330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8664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9996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21329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A9C074-62C9-44DC-BD7E-742B28F13787}" type="slidenum">
              <a:rPr lang="en-GB" altLang="fr-FR"/>
              <a:pPr eaLnBrk="1" hangingPunct="1"/>
              <a:t>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27408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473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923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720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353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996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25C77B-236F-4429-A5C8-6CB21F1EB6E3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CC64A1-C737-44E9-BD87-4D8ADE8973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78A72F-1A03-4768-AB1C-484FDC14D1FC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7E8FFFC-1A05-4088-9197-E812D0086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0545331-02EB-4EC3-A04A-2F5B09F033E4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7769AD-5A22-446E-B2F1-7F9F34135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5"/>
          <p:cNvGrpSpPr>
            <a:grpSpLocks/>
          </p:cNvGrpSpPr>
          <p:nvPr userDrawn="1"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3" name="Rectangle 2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4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5" name="AutoShape 160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" name="Freeform 161"/>
              <p:cNvSpPr>
                <a:spLocks/>
              </p:cNvSpPr>
              <p:nvPr userDrawn="1"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75 h 192"/>
                  <a:gd name="T2" fmla="*/ 126 w 521"/>
                  <a:gd name="T3" fmla="*/ 57 h 192"/>
                  <a:gd name="T4" fmla="*/ 139 w 521"/>
                  <a:gd name="T5" fmla="*/ 55 h 192"/>
                  <a:gd name="T6" fmla="*/ 167 w 521"/>
                  <a:gd name="T7" fmla="*/ 43 h 192"/>
                  <a:gd name="T8" fmla="*/ 188 w 521"/>
                  <a:gd name="T9" fmla="*/ 22 h 192"/>
                  <a:gd name="T10" fmla="*/ 202 w 521"/>
                  <a:gd name="T11" fmla="*/ 3 h 192"/>
                  <a:gd name="T12" fmla="*/ 202 w 521"/>
                  <a:gd name="T13" fmla="*/ 0 h 192"/>
                  <a:gd name="T14" fmla="*/ 186 w 521"/>
                  <a:gd name="T15" fmla="*/ 20 h 192"/>
                  <a:gd name="T16" fmla="*/ 164 w 521"/>
                  <a:gd name="T17" fmla="*/ 39 h 192"/>
                  <a:gd name="T18" fmla="*/ 138 w 521"/>
                  <a:gd name="T19" fmla="*/ 50 h 192"/>
                  <a:gd name="T20" fmla="*/ 125 w 521"/>
                  <a:gd name="T21" fmla="*/ 53 h 192"/>
                  <a:gd name="T22" fmla="*/ 114 w 521"/>
                  <a:gd name="T23" fmla="*/ 55 h 192"/>
                  <a:gd name="T24" fmla="*/ 0 w 521"/>
                  <a:gd name="T25" fmla="*/ 67 h 192"/>
                  <a:gd name="T26" fmla="*/ 0 w 521"/>
                  <a:gd name="T27" fmla="*/ 75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" name="Freeform 162"/>
              <p:cNvSpPr>
                <a:spLocks/>
              </p:cNvSpPr>
              <p:nvPr userDrawn="1"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63 w 521"/>
                  <a:gd name="T1" fmla="*/ 38 h 177"/>
                  <a:gd name="T2" fmla="*/ 138 w 521"/>
                  <a:gd name="T3" fmla="*/ 47 h 177"/>
                  <a:gd name="T4" fmla="*/ 123 w 521"/>
                  <a:gd name="T5" fmla="*/ 49 h 177"/>
                  <a:gd name="T6" fmla="*/ 114 w 521"/>
                  <a:gd name="T7" fmla="*/ 49 h 177"/>
                  <a:gd name="T8" fmla="*/ 108 w 521"/>
                  <a:gd name="T9" fmla="*/ 51 h 177"/>
                  <a:gd name="T10" fmla="*/ 0 w 521"/>
                  <a:gd name="T11" fmla="*/ 61 h 177"/>
                  <a:gd name="T12" fmla="*/ 0 w 521"/>
                  <a:gd name="T13" fmla="*/ 68 h 177"/>
                  <a:gd name="T14" fmla="*/ 110 w 521"/>
                  <a:gd name="T15" fmla="*/ 56 h 177"/>
                  <a:gd name="T16" fmla="*/ 114 w 521"/>
                  <a:gd name="T17" fmla="*/ 55 h 177"/>
                  <a:gd name="T18" fmla="*/ 123 w 521"/>
                  <a:gd name="T19" fmla="*/ 54 h 177"/>
                  <a:gd name="T20" fmla="*/ 138 w 521"/>
                  <a:gd name="T21" fmla="*/ 52 h 177"/>
                  <a:gd name="T22" fmla="*/ 166 w 521"/>
                  <a:gd name="T23" fmla="*/ 41 h 177"/>
                  <a:gd name="T24" fmla="*/ 188 w 521"/>
                  <a:gd name="T25" fmla="*/ 22 h 177"/>
                  <a:gd name="T26" fmla="*/ 202 w 521"/>
                  <a:gd name="T27" fmla="*/ 3 h 177"/>
                  <a:gd name="T28" fmla="*/ 202 w 521"/>
                  <a:gd name="T29" fmla="*/ 0 h 177"/>
                  <a:gd name="T30" fmla="*/ 186 w 521"/>
                  <a:gd name="T31" fmla="*/ 20 h 177"/>
                  <a:gd name="T32" fmla="*/ 163 w 521"/>
                  <a:gd name="T33" fmla="*/ 38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" name="Freeform 163"/>
              <p:cNvSpPr>
                <a:spLocks/>
              </p:cNvSpPr>
              <p:nvPr userDrawn="1"/>
            </p:nvSpPr>
            <p:spPr bwMode="auto">
              <a:xfrm>
                <a:off x="2499" y="236"/>
                <a:ext cx="445" cy="138"/>
              </a:xfrm>
              <a:custGeom>
                <a:avLst/>
                <a:gdLst>
                  <a:gd name="T0" fmla="*/ 185 w 521"/>
                  <a:gd name="T1" fmla="*/ 20 h 161"/>
                  <a:gd name="T2" fmla="*/ 161 w 521"/>
                  <a:gd name="T3" fmla="*/ 36 h 161"/>
                  <a:gd name="T4" fmla="*/ 136 w 521"/>
                  <a:gd name="T5" fmla="*/ 44 h 161"/>
                  <a:gd name="T6" fmla="*/ 122 w 521"/>
                  <a:gd name="T7" fmla="*/ 46 h 161"/>
                  <a:gd name="T8" fmla="*/ 0 w 521"/>
                  <a:gd name="T9" fmla="*/ 56 h 161"/>
                  <a:gd name="T10" fmla="*/ 0 w 521"/>
                  <a:gd name="T11" fmla="*/ 64 h 161"/>
                  <a:gd name="T12" fmla="*/ 108 w 521"/>
                  <a:gd name="T13" fmla="*/ 52 h 161"/>
                  <a:gd name="T14" fmla="*/ 122 w 521"/>
                  <a:gd name="T15" fmla="*/ 51 h 161"/>
                  <a:gd name="T16" fmla="*/ 136 w 521"/>
                  <a:gd name="T17" fmla="*/ 49 h 161"/>
                  <a:gd name="T18" fmla="*/ 163 w 521"/>
                  <a:gd name="T19" fmla="*/ 39 h 161"/>
                  <a:gd name="T20" fmla="*/ 188 w 521"/>
                  <a:gd name="T21" fmla="*/ 21 h 161"/>
                  <a:gd name="T22" fmla="*/ 202 w 521"/>
                  <a:gd name="T23" fmla="*/ 3 h 161"/>
                  <a:gd name="T24" fmla="*/ 202 w 521"/>
                  <a:gd name="T25" fmla="*/ 0 h 161"/>
                  <a:gd name="T26" fmla="*/ 185 w 521"/>
                  <a:gd name="T27" fmla="*/ 20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164"/>
              <p:cNvSpPr>
                <a:spLocks/>
              </p:cNvSpPr>
              <p:nvPr userDrawn="1"/>
            </p:nvSpPr>
            <p:spPr bwMode="auto">
              <a:xfrm>
                <a:off x="2499" y="310"/>
                <a:ext cx="445" cy="111"/>
              </a:xfrm>
              <a:custGeom>
                <a:avLst/>
                <a:gdLst>
                  <a:gd name="T0" fmla="*/ 155 w 521"/>
                  <a:gd name="T1" fmla="*/ 27 h 130"/>
                  <a:gd name="T2" fmla="*/ 132 w 521"/>
                  <a:gd name="T3" fmla="*/ 34 h 130"/>
                  <a:gd name="T4" fmla="*/ 114 w 521"/>
                  <a:gd name="T5" fmla="*/ 36 h 130"/>
                  <a:gd name="T6" fmla="*/ 105 w 521"/>
                  <a:gd name="T7" fmla="*/ 36 h 130"/>
                  <a:gd name="T8" fmla="*/ 51 w 521"/>
                  <a:gd name="T9" fmla="*/ 38 h 130"/>
                  <a:gd name="T10" fmla="*/ 0 w 521"/>
                  <a:gd name="T11" fmla="*/ 43 h 130"/>
                  <a:gd name="T12" fmla="*/ 0 w 521"/>
                  <a:gd name="T13" fmla="*/ 50 h 130"/>
                  <a:gd name="T14" fmla="*/ 52 w 521"/>
                  <a:gd name="T15" fmla="*/ 45 h 130"/>
                  <a:gd name="T16" fmla="*/ 106 w 521"/>
                  <a:gd name="T17" fmla="*/ 42 h 130"/>
                  <a:gd name="T18" fmla="*/ 120 w 521"/>
                  <a:gd name="T19" fmla="*/ 40 h 130"/>
                  <a:gd name="T20" fmla="*/ 133 w 521"/>
                  <a:gd name="T21" fmla="*/ 38 h 130"/>
                  <a:gd name="T22" fmla="*/ 161 w 521"/>
                  <a:gd name="T23" fmla="*/ 32 h 130"/>
                  <a:gd name="T24" fmla="*/ 185 w 521"/>
                  <a:gd name="T25" fmla="*/ 18 h 130"/>
                  <a:gd name="T26" fmla="*/ 202 w 521"/>
                  <a:gd name="T27" fmla="*/ 3 h 130"/>
                  <a:gd name="T28" fmla="*/ 202 w 521"/>
                  <a:gd name="T29" fmla="*/ 0 h 130"/>
                  <a:gd name="T30" fmla="*/ 185 w 521"/>
                  <a:gd name="T31" fmla="*/ 15 h 130"/>
                  <a:gd name="T32" fmla="*/ 155 w 521"/>
                  <a:gd name="T33" fmla="*/ 27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65"/>
              <p:cNvSpPr>
                <a:spLocks/>
              </p:cNvSpPr>
              <p:nvPr userDrawn="1"/>
            </p:nvSpPr>
            <p:spPr bwMode="auto">
              <a:xfrm>
                <a:off x="2499" y="354"/>
                <a:ext cx="445" cy="90"/>
              </a:xfrm>
              <a:custGeom>
                <a:avLst/>
                <a:gdLst>
                  <a:gd name="T0" fmla="*/ 158 w 521"/>
                  <a:gd name="T1" fmla="*/ 21 h 106"/>
                  <a:gd name="T2" fmla="*/ 132 w 521"/>
                  <a:gd name="T3" fmla="*/ 26 h 106"/>
                  <a:gd name="T4" fmla="*/ 118 w 521"/>
                  <a:gd name="T5" fmla="*/ 26 h 106"/>
                  <a:gd name="T6" fmla="*/ 104 w 521"/>
                  <a:gd name="T7" fmla="*/ 26 h 106"/>
                  <a:gd name="T8" fmla="*/ 0 w 521"/>
                  <a:gd name="T9" fmla="*/ 32 h 106"/>
                  <a:gd name="T10" fmla="*/ 0 w 521"/>
                  <a:gd name="T11" fmla="*/ 40 h 106"/>
                  <a:gd name="T12" fmla="*/ 104 w 521"/>
                  <a:gd name="T13" fmla="*/ 32 h 106"/>
                  <a:gd name="T14" fmla="*/ 118 w 521"/>
                  <a:gd name="T15" fmla="*/ 31 h 106"/>
                  <a:gd name="T16" fmla="*/ 132 w 521"/>
                  <a:gd name="T17" fmla="*/ 31 h 106"/>
                  <a:gd name="T18" fmla="*/ 159 w 521"/>
                  <a:gd name="T19" fmla="*/ 25 h 106"/>
                  <a:gd name="T20" fmla="*/ 184 w 521"/>
                  <a:gd name="T21" fmla="*/ 14 h 106"/>
                  <a:gd name="T22" fmla="*/ 202 w 521"/>
                  <a:gd name="T23" fmla="*/ 1 h 106"/>
                  <a:gd name="T24" fmla="*/ 202 w 521"/>
                  <a:gd name="T25" fmla="*/ 0 h 106"/>
                  <a:gd name="T26" fmla="*/ 183 w 521"/>
                  <a:gd name="T27" fmla="*/ 10 h 106"/>
                  <a:gd name="T28" fmla="*/ 158 w 521"/>
                  <a:gd name="T29" fmla="*/ 21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66"/>
              <p:cNvSpPr>
                <a:spLocks/>
              </p:cNvSpPr>
              <p:nvPr userDrawn="1"/>
            </p:nvSpPr>
            <p:spPr bwMode="auto">
              <a:xfrm>
                <a:off x="2499" y="383"/>
                <a:ext cx="445" cy="85"/>
              </a:xfrm>
              <a:custGeom>
                <a:avLst/>
                <a:gdLst>
                  <a:gd name="T0" fmla="*/ 157 w 521"/>
                  <a:gd name="T1" fmla="*/ 22 h 100"/>
                  <a:gd name="T2" fmla="*/ 131 w 521"/>
                  <a:gd name="T3" fmla="*/ 26 h 100"/>
                  <a:gd name="T4" fmla="*/ 118 w 521"/>
                  <a:gd name="T5" fmla="*/ 26 h 100"/>
                  <a:gd name="T6" fmla="*/ 103 w 521"/>
                  <a:gd name="T7" fmla="*/ 26 h 100"/>
                  <a:gd name="T8" fmla="*/ 0 w 521"/>
                  <a:gd name="T9" fmla="*/ 30 h 100"/>
                  <a:gd name="T10" fmla="*/ 0 w 521"/>
                  <a:gd name="T11" fmla="*/ 37 h 100"/>
                  <a:gd name="T12" fmla="*/ 104 w 521"/>
                  <a:gd name="T13" fmla="*/ 31 h 100"/>
                  <a:gd name="T14" fmla="*/ 118 w 521"/>
                  <a:gd name="T15" fmla="*/ 31 h 100"/>
                  <a:gd name="T16" fmla="*/ 131 w 521"/>
                  <a:gd name="T17" fmla="*/ 29 h 100"/>
                  <a:gd name="T18" fmla="*/ 157 w 521"/>
                  <a:gd name="T19" fmla="*/ 26 h 100"/>
                  <a:gd name="T20" fmla="*/ 183 w 521"/>
                  <a:gd name="T21" fmla="*/ 15 h 100"/>
                  <a:gd name="T22" fmla="*/ 202 w 521"/>
                  <a:gd name="T23" fmla="*/ 3 h 100"/>
                  <a:gd name="T24" fmla="*/ 202 w 521"/>
                  <a:gd name="T25" fmla="*/ 0 h 100"/>
                  <a:gd name="T26" fmla="*/ 182 w 521"/>
                  <a:gd name="T27" fmla="*/ 12 h 100"/>
                  <a:gd name="T28" fmla="*/ 157 w 521"/>
                  <a:gd name="T29" fmla="*/ 22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67"/>
              <p:cNvSpPr>
                <a:spLocks/>
              </p:cNvSpPr>
              <p:nvPr userDrawn="1"/>
            </p:nvSpPr>
            <p:spPr bwMode="auto">
              <a:xfrm>
                <a:off x="2499" y="420"/>
                <a:ext cx="445" cy="71"/>
              </a:xfrm>
              <a:custGeom>
                <a:avLst/>
                <a:gdLst>
                  <a:gd name="T0" fmla="*/ 156 w 521"/>
                  <a:gd name="T1" fmla="*/ 17 h 82"/>
                  <a:gd name="T2" fmla="*/ 130 w 521"/>
                  <a:gd name="T3" fmla="*/ 20 h 82"/>
                  <a:gd name="T4" fmla="*/ 116 w 521"/>
                  <a:gd name="T5" fmla="*/ 20 h 82"/>
                  <a:gd name="T6" fmla="*/ 0 w 521"/>
                  <a:gd name="T7" fmla="*/ 23 h 82"/>
                  <a:gd name="T8" fmla="*/ 0 w 521"/>
                  <a:gd name="T9" fmla="*/ 32 h 82"/>
                  <a:gd name="T10" fmla="*/ 102 w 521"/>
                  <a:gd name="T11" fmla="*/ 27 h 82"/>
                  <a:gd name="T12" fmla="*/ 116 w 521"/>
                  <a:gd name="T13" fmla="*/ 26 h 82"/>
                  <a:gd name="T14" fmla="*/ 130 w 521"/>
                  <a:gd name="T15" fmla="*/ 25 h 82"/>
                  <a:gd name="T16" fmla="*/ 156 w 521"/>
                  <a:gd name="T17" fmla="*/ 21 h 82"/>
                  <a:gd name="T18" fmla="*/ 183 w 521"/>
                  <a:gd name="T19" fmla="*/ 13 h 82"/>
                  <a:gd name="T20" fmla="*/ 202 w 521"/>
                  <a:gd name="T21" fmla="*/ 3 h 82"/>
                  <a:gd name="T22" fmla="*/ 202 w 521"/>
                  <a:gd name="T23" fmla="*/ 0 h 82"/>
                  <a:gd name="T24" fmla="*/ 181 w 521"/>
                  <a:gd name="T25" fmla="*/ 11 h 82"/>
                  <a:gd name="T26" fmla="*/ 156 w 521"/>
                  <a:gd name="T27" fmla="*/ 17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8"/>
              <p:cNvSpPr>
                <a:spLocks/>
              </p:cNvSpPr>
              <p:nvPr userDrawn="1"/>
            </p:nvSpPr>
            <p:spPr bwMode="auto">
              <a:xfrm>
                <a:off x="2499" y="456"/>
                <a:ext cx="445" cy="59"/>
              </a:xfrm>
              <a:custGeom>
                <a:avLst/>
                <a:gdLst>
                  <a:gd name="T0" fmla="*/ 155 w 521"/>
                  <a:gd name="T1" fmla="*/ 14 h 68"/>
                  <a:gd name="T2" fmla="*/ 112 w 521"/>
                  <a:gd name="T3" fmla="*/ 16 h 68"/>
                  <a:gd name="T4" fmla="*/ 102 w 521"/>
                  <a:gd name="T5" fmla="*/ 17 h 68"/>
                  <a:gd name="T6" fmla="*/ 0 w 521"/>
                  <a:gd name="T7" fmla="*/ 19 h 68"/>
                  <a:gd name="T8" fmla="*/ 0 w 521"/>
                  <a:gd name="T9" fmla="*/ 26 h 68"/>
                  <a:gd name="T10" fmla="*/ 102 w 521"/>
                  <a:gd name="T11" fmla="*/ 22 h 68"/>
                  <a:gd name="T12" fmla="*/ 112 w 521"/>
                  <a:gd name="T13" fmla="*/ 21 h 68"/>
                  <a:gd name="T14" fmla="*/ 155 w 521"/>
                  <a:gd name="T15" fmla="*/ 17 h 68"/>
                  <a:gd name="T16" fmla="*/ 182 w 521"/>
                  <a:gd name="T17" fmla="*/ 12 h 68"/>
                  <a:gd name="T18" fmla="*/ 202 w 521"/>
                  <a:gd name="T19" fmla="*/ 3 h 68"/>
                  <a:gd name="T20" fmla="*/ 202 w 521"/>
                  <a:gd name="T21" fmla="*/ 0 h 68"/>
                  <a:gd name="T22" fmla="*/ 180 w 521"/>
                  <a:gd name="T23" fmla="*/ 9 h 68"/>
                  <a:gd name="T24" fmla="*/ 155 w 521"/>
                  <a:gd name="T25" fmla="*/ 14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69"/>
              <p:cNvSpPr>
                <a:spLocks/>
              </p:cNvSpPr>
              <p:nvPr userDrawn="1"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54 w 521"/>
                  <a:gd name="T1" fmla="*/ 10 h 52"/>
                  <a:gd name="T2" fmla="*/ 114 w 521"/>
                  <a:gd name="T3" fmla="*/ 11 h 52"/>
                  <a:gd name="T4" fmla="*/ 101 w 521"/>
                  <a:gd name="T5" fmla="*/ 11 h 52"/>
                  <a:gd name="T6" fmla="*/ 0 w 521"/>
                  <a:gd name="T7" fmla="*/ 12 h 52"/>
                  <a:gd name="T8" fmla="*/ 0 w 521"/>
                  <a:gd name="T9" fmla="*/ 19 h 52"/>
                  <a:gd name="T10" fmla="*/ 101 w 521"/>
                  <a:gd name="T11" fmla="*/ 15 h 52"/>
                  <a:gd name="T12" fmla="*/ 114 w 521"/>
                  <a:gd name="T13" fmla="*/ 15 h 52"/>
                  <a:gd name="T14" fmla="*/ 155 w 521"/>
                  <a:gd name="T15" fmla="*/ 14 h 52"/>
                  <a:gd name="T16" fmla="*/ 181 w 521"/>
                  <a:gd name="T17" fmla="*/ 9 h 52"/>
                  <a:gd name="T18" fmla="*/ 202 w 521"/>
                  <a:gd name="T19" fmla="*/ 3 h 52"/>
                  <a:gd name="T20" fmla="*/ 202 w 521"/>
                  <a:gd name="T21" fmla="*/ 0 h 52"/>
                  <a:gd name="T22" fmla="*/ 179 w 521"/>
                  <a:gd name="T23" fmla="*/ 6 h 52"/>
                  <a:gd name="T24" fmla="*/ 154 w 521"/>
                  <a:gd name="T25" fmla="*/ 10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70"/>
              <p:cNvSpPr>
                <a:spLocks/>
              </p:cNvSpPr>
              <p:nvPr userDrawn="1"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53 w 521"/>
                  <a:gd name="T1" fmla="*/ 6 h 36"/>
                  <a:gd name="T2" fmla="*/ 134 w 521"/>
                  <a:gd name="T3" fmla="*/ 6 h 36"/>
                  <a:gd name="T4" fmla="*/ 127 w 521"/>
                  <a:gd name="T5" fmla="*/ 6 h 36"/>
                  <a:gd name="T6" fmla="*/ 101 w 521"/>
                  <a:gd name="T7" fmla="*/ 6 h 36"/>
                  <a:gd name="T8" fmla="*/ 49 w 521"/>
                  <a:gd name="T9" fmla="*/ 6 h 36"/>
                  <a:gd name="T10" fmla="*/ 0 w 521"/>
                  <a:gd name="T11" fmla="*/ 6 h 36"/>
                  <a:gd name="T12" fmla="*/ 0 w 521"/>
                  <a:gd name="T13" fmla="*/ 13 h 36"/>
                  <a:gd name="T14" fmla="*/ 49 w 521"/>
                  <a:gd name="T15" fmla="*/ 11 h 36"/>
                  <a:gd name="T16" fmla="*/ 101 w 521"/>
                  <a:gd name="T17" fmla="*/ 11 h 36"/>
                  <a:gd name="T18" fmla="*/ 127 w 521"/>
                  <a:gd name="T19" fmla="*/ 10 h 36"/>
                  <a:gd name="T20" fmla="*/ 153 w 521"/>
                  <a:gd name="T21" fmla="*/ 9 h 36"/>
                  <a:gd name="T22" fmla="*/ 179 w 521"/>
                  <a:gd name="T23" fmla="*/ 7 h 36"/>
                  <a:gd name="T24" fmla="*/ 202 w 521"/>
                  <a:gd name="T25" fmla="*/ 3 h 36"/>
                  <a:gd name="T26" fmla="*/ 202 w 521"/>
                  <a:gd name="T27" fmla="*/ 0 h 36"/>
                  <a:gd name="T28" fmla="*/ 179 w 521"/>
                  <a:gd name="T29" fmla="*/ 4 h 36"/>
                  <a:gd name="T30" fmla="*/ 153 w 52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171"/>
              <p:cNvSpPr>
                <a:spLocks/>
              </p:cNvSpPr>
              <p:nvPr userDrawn="1"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26 w 521"/>
                  <a:gd name="T1" fmla="*/ 3 h 21"/>
                  <a:gd name="T2" fmla="*/ 101 w 521"/>
                  <a:gd name="T3" fmla="*/ 3 h 21"/>
                  <a:gd name="T4" fmla="*/ 0 w 521"/>
                  <a:gd name="T5" fmla="*/ 1 h 21"/>
                  <a:gd name="T6" fmla="*/ 0 w 521"/>
                  <a:gd name="T7" fmla="*/ 8 h 21"/>
                  <a:gd name="T8" fmla="*/ 101 w 521"/>
                  <a:gd name="T9" fmla="*/ 8 h 21"/>
                  <a:gd name="T10" fmla="*/ 126 w 521"/>
                  <a:gd name="T11" fmla="*/ 7 h 21"/>
                  <a:gd name="T12" fmla="*/ 153 w 521"/>
                  <a:gd name="T13" fmla="*/ 7 h 21"/>
                  <a:gd name="T14" fmla="*/ 202 w 521"/>
                  <a:gd name="T15" fmla="*/ 3 h 21"/>
                  <a:gd name="T16" fmla="*/ 202 w 521"/>
                  <a:gd name="T17" fmla="*/ 0 h 21"/>
                  <a:gd name="T18" fmla="*/ 153 w 521"/>
                  <a:gd name="T19" fmla="*/ 3 h 21"/>
                  <a:gd name="T20" fmla="*/ 126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172"/>
              <p:cNvSpPr>
                <a:spLocks/>
              </p:cNvSpPr>
              <p:nvPr userDrawn="1"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8" name="Freeform 173"/>
              <p:cNvSpPr>
                <a:spLocks/>
              </p:cNvSpPr>
              <p:nvPr userDrawn="1"/>
            </p:nvSpPr>
            <p:spPr bwMode="auto">
              <a:xfrm>
                <a:off x="2499" y="273"/>
                <a:ext cx="445" cy="124"/>
              </a:xfrm>
              <a:custGeom>
                <a:avLst/>
                <a:gdLst>
                  <a:gd name="T0" fmla="*/ 184 w 521"/>
                  <a:gd name="T1" fmla="*/ 17 h 145"/>
                  <a:gd name="T2" fmla="*/ 161 w 521"/>
                  <a:gd name="T3" fmla="*/ 32 h 145"/>
                  <a:gd name="T4" fmla="*/ 134 w 521"/>
                  <a:gd name="T5" fmla="*/ 38 h 145"/>
                  <a:gd name="T6" fmla="*/ 114 w 521"/>
                  <a:gd name="T7" fmla="*/ 41 h 145"/>
                  <a:gd name="T8" fmla="*/ 107 w 521"/>
                  <a:gd name="T9" fmla="*/ 41 h 145"/>
                  <a:gd name="T10" fmla="*/ 0 w 521"/>
                  <a:gd name="T11" fmla="*/ 50 h 145"/>
                  <a:gd name="T12" fmla="*/ 0 w 521"/>
                  <a:gd name="T13" fmla="*/ 57 h 145"/>
                  <a:gd name="T14" fmla="*/ 108 w 521"/>
                  <a:gd name="T15" fmla="*/ 46 h 145"/>
                  <a:gd name="T16" fmla="*/ 121 w 521"/>
                  <a:gd name="T17" fmla="*/ 45 h 145"/>
                  <a:gd name="T18" fmla="*/ 134 w 521"/>
                  <a:gd name="T19" fmla="*/ 43 h 145"/>
                  <a:gd name="T20" fmla="*/ 162 w 521"/>
                  <a:gd name="T21" fmla="*/ 36 h 145"/>
                  <a:gd name="T22" fmla="*/ 186 w 521"/>
                  <a:gd name="T23" fmla="*/ 20 h 145"/>
                  <a:gd name="T24" fmla="*/ 202 w 521"/>
                  <a:gd name="T25" fmla="*/ 3 h 145"/>
                  <a:gd name="T26" fmla="*/ 202 w 521"/>
                  <a:gd name="T27" fmla="*/ 0 h 145"/>
                  <a:gd name="T28" fmla="*/ 184 w 521"/>
                  <a:gd name="T29" fmla="*/ 17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Freeform 174"/>
              <p:cNvSpPr>
                <a:spLocks/>
              </p:cNvSpPr>
              <p:nvPr userDrawn="1"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Freeform 175"/>
              <p:cNvSpPr>
                <a:spLocks/>
              </p:cNvSpPr>
              <p:nvPr userDrawn="1"/>
            </p:nvSpPr>
            <p:spPr bwMode="auto">
              <a:xfrm>
                <a:off x="2684" y="347"/>
                <a:ext cx="390" cy="261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176"/>
              <p:cNvSpPr>
                <a:spLocks/>
              </p:cNvSpPr>
              <p:nvPr userDrawn="1"/>
            </p:nvSpPr>
            <p:spPr bwMode="auto">
              <a:xfrm>
                <a:off x="2861" y="371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177"/>
              <p:cNvSpPr>
                <a:spLocks/>
              </p:cNvSpPr>
              <p:nvPr userDrawn="1"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178"/>
              <p:cNvSpPr>
                <a:spLocks/>
              </p:cNvSpPr>
              <p:nvPr userDrawn="1"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179"/>
              <p:cNvSpPr>
                <a:spLocks/>
              </p:cNvSpPr>
              <p:nvPr userDrawn="1"/>
            </p:nvSpPr>
            <p:spPr bwMode="auto">
              <a:xfrm>
                <a:off x="2905" y="383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Freeform 180"/>
              <p:cNvSpPr>
                <a:spLocks/>
              </p:cNvSpPr>
              <p:nvPr userDrawn="1"/>
            </p:nvSpPr>
            <p:spPr bwMode="auto">
              <a:xfrm>
                <a:off x="2937" y="414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Freeform 181"/>
              <p:cNvSpPr>
                <a:spLocks/>
              </p:cNvSpPr>
              <p:nvPr userDrawn="1"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Freeform 182"/>
              <p:cNvSpPr>
                <a:spLocks/>
              </p:cNvSpPr>
              <p:nvPr userDrawn="1"/>
            </p:nvSpPr>
            <p:spPr bwMode="auto">
              <a:xfrm>
                <a:off x="2949" y="458"/>
                <a:ext cx="35" cy="34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8" name="Freeform 183"/>
              <p:cNvSpPr>
                <a:spLocks/>
              </p:cNvSpPr>
              <p:nvPr userDrawn="1"/>
            </p:nvSpPr>
            <p:spPr bwMode="auto">
              <a:xfrm>
                <a:off x="2818" y="383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184"/>
              <p:cNvSpPr>
                <a:spLocks/>
              </p:cNvSpPr>
              <p:nvPr userDrawn="1"/>
            </p:nvSpPr>
            <p:spPr bwMode="auto">
              <a:xfrm>
                <a:off x="2787" y="414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185"/>
              <p:cNvSpPr>
                <a:spLocks/>
              </p:cNvSpPr>
              <p:nvPr userDrawn="1"/>
            </p:nvSpPr>
            <p:spPr bwMode="auto">
              <a:xfrm>
                <a:off x="2775" y="458"/>
                <a:ext cx="35" cy="34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186"/>
              <p:cNvSpPr>
                <a:spLocks/>
              </p:cNvSpPr>
              <p:nvPr userDrawn="1"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Freeform 187"/>
              <p:cNvSpPr>
                <a:spLocks/>
              </p:cNvSpPr>
              <p:nvPr userDrawn="1"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Freeform 188"/>
              <p:cNvSpPr>
                <a:spLocks/>
              </p:cNvSpPr>
              <p:nvPr userDrawn="1"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Freeform 189"/>
              <p:cNvSpPr>
                <a:spLocks/>
              </p:cNvSpPr>
              <p:nvPr userDrawn="1"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44 w 321"/>
                  <a:gd name="T3" fmla="*/ 67 h 266"/>
                  <a:gd name="T4" fmla="*/ 85 w 321"/>
                  <a:gd name="T5" fmla="*/ 92 h 266"/>
                  <a:gd name="T6" fmla="*/ 125 w 321"/>
                  <a:gd name="T7" fmla="*/ 101 h 266"/>
                  <a:gd name="T8" fmla="*/ 125 w 321"/>
                  <a:gd name="T9" fmla="*/ 103 h 266"/>
                  <a:gd name="T10" fmla="*/ 85 w 321"/>
                  <a:gd name="T11" fmla="*/ 95 h 266"/>
                  <a:gd name="T12" fmla="*/ 44 w 321"/>
                  <a:gd name="T13" fmla="*/ 74 h 266"/>
                  <a:gd name="T14" fmla="*/ 0 w 321"/>
                  <a:gd name="T15" fmla="*/ 14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Freeform 190"/>
              <p:cNvSpPr>
                <a:spLocks/>
              </p:cNvSpPr>
              <p:nvPr userDrawn="1"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43 w 322"/>
                  <a:gd name="T3" fmla="*/ 61 h 245"/>
                  <a:gd name="T4" fmla="*/ 86 w 322"/>
                  <a:gd name="T5" fmla="*/ 84 h 245"/>
                  <a:gd name="T6" fmla="*/ 126 w 322"/>
                  <a:gd name="T7" fmla="*/ 92 h 245"/>
                  <a:gd name="T8" fmla="*/ 126 w 322"/>
                  <a:gd name="T9" fmla="*/ 95 h 245"/>
                  <a:gd name="T10" fmla="*/ 86 w 322"/>
                  <a:gd name="T11" fmla="*/ 87 h 245"/>
                  <a:gd name="T12" fmla="*/ 44 w 322"/>
                  <a:gd name="T13" fmla="*/ 67 h 245"/>
                  <a:gd name="T14" fmla="*/ 0 w 322"/>
                  <a:gd name="T15" fmla="*/ 13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191"/>
              <p:cNvSpPr>
                <a:spLocks/>
              </p:cNvSpPr>
              <p:nvPr userDrawn="1"/>
            </p:nvSpPr>
            <p:spPr bwMode="auto">
              <a:xfrm>
                <a:off x="3130" y="236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43 w 321"/>
                  <a:gd name="T3" fmla="*/ 55 h 223"/>
                  <a:gd name="T4" fmla="*/ 85 w 321"/>
                  <a:gd name="T5" fmla="*/ 77 h 223"/>
                  <a:gd name="T6" fmla="*/ 125 w 321"/>
                  <a:gd name="T7" fmla="*/ 83 h 223"/>
                  <a:gd name="T8" fmla="*/ 125 w 321"/>
                  <a:gd name="T9" fmla="*/ 86 h 223"/>
                  <a:gd name="T10" fmla="*/ 85 w 321"/>
                  <a:gd name="T11" fmla="*/ 78 h 223"/>
                  <a:gd name="T12" fmla="*/ 43 w 321"/>
                  <a:gd name="T13" fmla="*/ 60 h 223"/>
                  <a:gd name="T14" fmla="*/ 0 w 321"/>
                  <a:gd name="T15" fmla="*/ 12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192"/>
              <p:cNvSpPr>
                <a:spLocks/>
              </p:cNvSpPr>
              <p:nvPr userDrawn="1"/>
            </p:nvSpPr>
            <p:spPr bwMode="auto">
              <a:xfrm>
                <a:off x="3130" y="271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44 w 321"/>
                  <a:gd name="T3" fmla="*/ 49 h 204"/>
                  <a:gd name="T4" fmla="*/ 85 w 321"/>
                  <a:gd name="T5" fmla="*/ 70 h 204"/>
                  <a:gd name="T6" fmla="*/ 125 w 321"/>
                  <a:gd name="T7" fmla="*/ 78 h 204"/>
                  <a:gd name="T8" fmla="*/ 125 w 321"/>
                  <a:gd name="T9" fmla="*/ 78 h 204"/>
                  <a:gd name="T10" fmla="*/ 85 w 321"/>
                  <a:gd name="T11" fmla="*/ 72 h 204"/>
                  <a:gd name="T12" fmla="*/ 43 w 321"/>
                  <a:gd name="T13" fmla="*/ 55 h 204"/>
                  <a:gd name="T14" fmla="*/ 0 w 321"/>
                  <a:gd name="T15" fmla="*/ 11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193"/>
              <p:cNvSpPr>
                <a:spLocks/>
              </p:cNvSpPr>
              <p:nvPr userDrawn="1"/>
            </p:nvSpPr>
            <p:spPr bwMode="auto">
              <a:xfrm>
                <a:off x="3130" y="308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44 w 321"/>
                  <a:gd name="T3" fmla="*/ 45 h 181"/>
                  <a:gd name="T4" fmla="*/ 85 w 321"/>
                  <a:gd name="T5" fmla="*/ 63 h 181"/>
                  <a:gd name="T6" fmla="*/ 125 w 321"/>
                  <a:gd name="T7" fmla="*/ 69 h 181"/>
                  <a:gd name="T8" fmla="*/ 125 w 321"/>
                  <a:gd name="T9" fmla="*/ 72 h 181"/>
                  <a:gd name="T10" fmla="*/ 85 w 321"/>
                  <a:gd name="T11" fmla="*/ 65 h 181"/>
                  <a:gd name="T12" fmla="*/ 43 w 321"/>
                  <a:gd name="T13" fmla="*/ 51 h 181"/>
                  <a:gd name="T14" fmla="*/ 0 w 321"/>
                  <a:gd name="T15" fmla="*/ 10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194"/>
              <p:cNvSpPr>
                <a:spLocks/>
              </p:cNvSpPr>
              <p:nvPr userDrawn="1"/>
            </p:nvSpPr>
            <p:spPr bwMode="auto">
              <a:xfrm>
                <a:off x="3130" y="342"/>
                <a:ext cx="274" cy="141"/>
              </a:xfrm>
              <a:custGeom>
                <a:avLst/>
                <a:gdLst>
                  <a:gd name="T0" fmla="*/ 0 w 321"/>
                  <a:gd name="T1" fmla="*/ 0 h 163"/>
                  <a:gd name="T2" fmla="*/ 44 w 321"/>
                  <a:gd name="T3" fmla="*/ 40 h 163"/>
                  <a:gd name="T4" fmla="*/ 85 w 321"/>
                  <a:gd name="T5" fmla="*/ 56 h 163"/>
                  <a:gd name="T6" fmla="*/ 125 w 321"/>
                  <a:gd name="T7" fmla="*/ 64 h 163"/>
                  <a:gd name="T8" fmla="*/ 125 w 321"/>
                  <a:gd name="T9" fmla="*/ 65 h 163"/>
                  <a:gd name="T10" fmla="*/ 85 w 321"/>
                  <a:gd name="T11" fmla="*/ 59 h 163"/>
                  <a:gd name="T12" fmla="*/ 44 w 321"/>
                  <a:gd name="T13" fmla="*/ 46 h 163"/>
                  <a:gd name="T14" fmla="*/ 0 w 321"/>
                  <a:gd name="T15" fmla="*/ 9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195"/>
              <p:cNvSpPr>
                <a:spLocks/>
              </p:cNvSpPr>
              <p:nvPr userDrawn="1"/>
            </p:nvSpPr>
            <p:spPr bwMode="auto">
              <a:xfrm>
                <a:off x="3130" y="379"/>
                <a:ext cx="274" cy="123"/>
              </a:xfrm>
              <a:custGeom>
                <a:avLst/>
                <a:gdLst>
                  <a:gd name="T0" fmla="*/ 0 w 321"/>
                  <a:gd name="T1" fmla="*/ 0 h 143"/>
                  <a:gd name="T2" fmla="*/ 43 w 321"/>
                  <a:gd name="T3" fmla="*/ 32 h 143"/>
                  <a:gd name="T4" fmla="*/ 85 w 321"/>
                  <a:gd name="T5" fmla="*/ 48 h 143"/>
                  <a:gd name="T6" fmla="*/ 125 w 321"/>
                  <a:gd name="T7" fmla="*/ 53 h 143"/>
                  <a:gd name="T8" fmla="*/ 125 w 321"/>
                  <a:gd name="T9" fmla="*/ 55 h 143"/>
                  <a:gd name="T10" fmla="*/ 85 w 321"/>
                  <a:gd name="T11" fmla="*/ 49 h 143"/>
                  <a:gd name="T12" fmla="*/ 44 w 321"/>
                  <a:gd name="T13" fmla="*/ 38 h 143"/>
                  <a:gd name="T14" fmla="*/ 0 w 321"/>
                  <a:gd name="T15" fmla="*/ 9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" name="Freeform 196"/>
              <p:cNvSpPr>
                <a:spLocks/>
              </p:cNvSpPr>
              <p:nvPr userDrawn="1"/>
            </p:nvSpPr>
            <p:spPr bwMode="auto">
              <a:xfrm>
                <a:off x="3130" y="414"/>
                <a:ext cx="274" cy="106"/>
              </a:xfrm>
              <a:custGeom>
                <a:avLst/>
                <a:gdLst>
                  <a:gd name="T0" fmla="*/ 0 w 321"/>
                  <a:gd name="T1" fmla="*/ 0 h 123"/>
                  <a:gd name="T2" fmla="*/ 44 w 321"/>
                  <a:gd name="T3" fmla="*/ 27 h 123"/>
                  <a:gd name="T4" fmla="*/ 85 w 321"/>
                  <a:gd name="T5" fmla="*/ 41 h 123"/>
                  <a:gd name="T6" fmla="*/ 125 w 321"/>
                  <a:gd name="T7" fmla="*/ 45 h 123"/>
                  <a:gd name="T8" fmla="*/ 125 w 321"/>
                  <a:gd name="T9" fmla="*/ 48 h 123"/>
                  <a:gd name="T10" fmla="*/ 85 w 321"/>
                  <a:gd name="T11" fmla="*/ 44 h 123"/>
                  <a:gd name="T12" fmla="*/ 43 w 321"/>
                  <a:gd name="T13" fmla="*/ 32 h 123"/>
                  <a:gd name="T14" fmla="*/ 0 w 321"/>
                  <a:gd name="T15" fmla="*/ 8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2" name="Freeform 197"/>
              <p:cNvSpPr>
                <a:spLocks/>
              </p:cNvSpPr>
              <p:nvPr userDrawn="1"/>
            </p:nvSpPr>
            <p:spPr bwMode="auto">
              <a:xfrm>
                <a:off x="3130" y="449"/>
                <a:ext cx="274" cy="89"/>
              </a:xfrm>
              <a:custGeom>
                <a:avLst/>
                <a:gdLst>
                  <a:gd name="T0" fmla="*/ 0 w 321"/>
                  <a:gd name="T1" fmla="*/ 0 h 103"/>
                  <a:gd name="T2" fmla="*/ 44 w 321"/>
                  <a:gd name="T3" fmla="*/ 23 h 103"/>
                  <a:gd name="T4" fmla="*/ 85 w 321"/>
                  <a:gd name="T5" fmla="*/ 33 h 103"/>
                  <a:gd name="T6" fmla="*/ 125 w 321"/>
                  <a:gd name="T7" fmla="*/ 38 h 103"/>
                  <a:gd name="T8" fmla="*/ 125 w 321"/>
                  <a:gd name="T9" fmla="*/ 40 h 103"/>
                  <a:gd name="T10" fmla="*/ 85 w 321"/>
                  <a:gd name="T11" fmla="*/ 36 h 103"/>
                  <a:gd name="T12" fmla="*/ 44 w 321"/>
                  <a:gd name="T13" fmla="*/ 27 h 103"/>
                  <a:gd name="T14" fmla="*/ 0 w 321"/>
                  <a:gd name="T15" fmla="*/ 8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3" name="Freeform 198"/>
              <p:cNvSpPr>
                <a:spLocks/>
              </p:cNvSpPr>
              <p:nvPr userDrawn="1"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44 w 321"/>
                  <a:gd name="T3" fmla="*/ 18 h 84"/>
                  <a:gd name="T4" fmla="*/ 85 w 321"/>
                  <a:gd name="T5" fmla="*/ 27 h 84"/>
                  <a:gd name="T6" fmla="*/ 125 w 321"/>
                  <a:gd name="T7" fmla="*/ 32 h 84"/>
                  <a:gd name="T8" fmla="*/ 125 w 321"/>
                  <a:gd name="T9" fmla="*/ 33 h 84"/>
                  <a:gd name="T10" fmla="*/ 85 w 321"/>
                  <a:gd name="T11" fmla="*/ 29 h 84"/>
                  <a:gd name="T12" fmla="*/ 44 w 321"/>
                  <a:gd name="T13" fmla="*/ 23 h 84"/>
                  <a:gd name="T14" fmla="*/ 0 w 321"/>
                  <a:gd name="T15" fmla="*/ 8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4" name="Freeform 199"/>
              <p:cNvSpPr>
                <a:spLocks/>
              </p:cNvSpPr>
              <p:nvPr userDrawn="1"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44 w 321"/>
                  <a:gd name="T3" fmla="*/ 13 h 62"/>
                  <a:gd name="T4" fmla="*/ 85 w 321"/>
                  <a:gd name="T5" fmla="*/ 20 h 62"/>
                  <a:gd name="T6" fmla="*/ 125 w 321"/>
                  <a:gd name="T7" fmla="*/ 23 h 62"/>
                  <a:gd name="T8" fmla="*/ 125 w 321"/>
                  <a:gd name="T9" fmla="*/ 23 h 62"/>
                  <a:gd name="T10" fmla="*/ 85 w 321"/>
                  <a:gd name="T11" fmla="*/ 21 h 62"/>
                  <a:gd name="T12" fmla="*/ 44 w 321"/>
                  <a:gd name="T13" fmla="*/ 17 h 62"/>
                  <a:gd name="T14" fmla="*/ 0 w 321"/>
                  <a:gd name="T15" fmla="*/ 7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5" name="Freeform 200"/>
              <p:cNvSpPr>
                <a:spLocks/>
              </p:cNvSpPr>
              <p:nvPr userDrawn="1"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44 w 321"/>
                  <a:gd name="T3" fmla="*/ 8 h 42"/>
                  <a:gd name="T4" fmla="*/ 85 w 321"/>
                  <a:gd name="T5" fmla="*/ 13 h 42"/>
                  <a:gd name="T6" fmla="*/ 125 w 321"/>
                  <a:gd name="T7" fmla="*/ 15 h 42"/>
                  <a:gd name="T8" fmla="*/ 125 w 321"/>
                  <a:gd name="T9" fmla="*/ 17 h 42"/>
                  <a:gd name="T10" fmla="*/ 85 w 321"/>
                  <a:gd name="T11" fmla="*/ 15 h 42"/>
                  <a:gd name="T12" fmla="*/ 44 w 321"/>
                  <a:gd name="T13" fmla="*/ 12 h 42"/>
                  <a:gd name="T14" fmla="*/ 0 w 321"/>
                  <a:gd name="T15" fmla="*/ 7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6" name="Freeform 201"/>
              <p:cNvSpPr>
                <a:spLocks/>
              </p:cNvSpPr>
              <p:nvPr userDrawn="1"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44 w 321"/>
                  <a:gd name="T3" fmla="*/ 2 h 16"/>
                  <a:gd name="T4" fmla="*/ 125 w 321"/>
                  <a:gd name="T5" fmla="*/ 3 h 16"/>
                  <a:gd name="T6" fmla="*/ 125 w 321"/>
                  <a:gd name="T7" fmla="*/ 5 h 16"/>
                  <a:gd name="T8" fmla="*/ 0 w 321"/>
                  <a:gd name="T9" fmla="*/ 5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7" name="Freeform 202"/>
              <p:cNvSpPr>
                <a:spLocks/>
              </p:cNvSpPr>
              <p:nvPr userDrawn="1"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9 w 30"/>
                  <a:gd name="T5" fmla="*/ 0 h 48"/>
                  <a:gd name="T6" fmla="*/ 10 w 30"/>
                  <a:gd name="T7" fmla="*/ 1 h 48"/>
                  <a:gd name="T8" fmla="*/ 10 w 30"/>
                  <a:gd name="T9" fmla="*/ 3 h 48"/>
                  <a:gd name="T10" fmla="*/ 9 w 30"/>
                  <a:gd name="T11" fmla="*/ 3 h 48"/>
                  <a:gd name="T12" fmla="*/ 3 w 30"/>
                  <a:gd name="T13" fmla="*/ 3 h 48"/>
                  <a:gd name="T14" fmla="*/ 3 w 30"/>
                  <a:gd name="T15" fmla="*/ 8 h 48"/>
                  <a:gd name="T16" fmla="*/ 9 w 30"/>
                  <a:gd name="T17" fmla="*/ 8 h 48"/>
                  <a:gd name="T18" fmla="*/ 9 w 30"/>
                  <a:gd name="T19" fmla="*/ 8 h 48"/>
                  <a:gd name="T20" fmla="*/ 9 w 30"/>
                  <a:gd name="T21" fmla="*/ 9 h 48"/>
                  <a:gd name="T22" fmla="*/ 9 w 30"/>
                  <a:gd name="T23" fmla="*/ 10 h 48"/>
                  <a:gd name="T24" fmla="*/ 3 w 30"/>
                  <a:gd name="T25" fmla="*/ 10 h 48"/>
                  <a:gd name="T26" fmla="*/ 3 w 30"/>
                  <a:gd name="T27" fmla="*/ 16 h 48"/>
                  <a:gd name="T28" fmla="*/ 9 w 30"/>
                  <a:gd name="T29" fmla="*/ 16 h 48"/>
                  <a:gd name="T30" fmla="*/ 11 w 30"/>
                  <a:gd name="T31" fmla="*/ 16 h 48"/>
                  <a:gd name="T32" fmla="*/ 11 w 30"/>
                  <a:gd name="T33" fmla="*/ 18 h 48"/>
                  <a:gd name="T34" fmla="*/ 9 w 30"/>
                  <a:gd name="T35" fmla="*/ 19 h 48"/>
                  <a:gd name="T36" fmla="*/ 2 w 30"/>
                  <a:gd name="T37" fmla="*/ 19 h 48"/>
                  <a:gd name="T38" fmla="*/ 0 w 30"/>
                  <a:gd name="T39" fmla="*/ 18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8" name="Freeform 203"/>
              <p:cNvSpPr>
                <a:spLocks/>
              </p:cNvSpPr>
              <p:nvPr userDrawn="1"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10 w 31"/>
                  <a:gd name="T1" fmla="*/ 15 h 36"/>
                  <a:gd name="T2" fmla="*/ 8 w 31"/>
                  <a:gd name="T3" fmla="*/ 15 h 36"/>
                  <a:gd name="T4" fmla="*/ 8 w 31"/>
                  <a:gd name="T5" fmla="*/ 14 h 36"/>
                  <a:gd name="T6" fmla="*/ 8 w 31"/>
                  <a:gd name="T7" fmla="*/ 14 h 36"/>
                  <a:gd name="T8" fmla="*/ 8 w 31"/>
                  <a:gd name="T9" fmla="*/ 14 h 36"/>
                  <a:gd name="T10" fmla="*/ 3 w 31"/>
                  <a:gd name="T11" fmla="*/ 15 h 36"/>
                  <a:gd name="T12" fmla="*/ 0 w 31"/>
                  <a:gd name="T13" fmla="*/ 9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9 h 36"/>
                  <a:gd name="T24" fmla="*/ 5 w 31"/>
                  <a:gd name="T25" fmla="*/ 12 h 36"/>
                  <a:gd name="T26" fmla="*/ 8 w 31"/>
                  <a:gd name="T27" fmla="*/ 10 h 36"/>
                  <a:gd name="T28" fmla="*/ 8 w 31"/>
                  <a:gd name="T29" fmla="*/ 2 h 36"/>
                  <a:gd name="T30" fmla="*/ 8 w 31"/>
                  <a:gd name="T31" fmla="*/ 0 h 36"/>
                  <a:gd name="T32" fmla="*/ 10 w 31"/>
                  <a:gd name="T33" fmla="*/ 0 h 36"/>
                  <a:gd name="T34" fmla="*/ 11 w 31"/>
                  <a:gd name="T35" fmla="*/ 2 h 36"/>
                  <a:gd name="T36" fmla="*/ 11 w 31"/>
                  <a:gd name="T37" fmla="*/ 14 h 36"/>
                  <a:gd name="T38" fmla="*/ 10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9" name="Freeform 204"/>
              <p:cNvSpPr>
                <a:spLocks/>
              </p:cNvSpPr>
              <p:nvPr userDrawn="1"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4 h 36"/>
                  <a:gd name="T2" fmla="*/ 3 w 21"/>
                  <a:gd name="T3" fmla="*/ 15 h 36"/>
                  <a:gd name="T4" fmla="*/ 1 w 21"/>
                  <a:gd name="T5" fmla="*/ 15 h 36"/>
                  <a:gd name="T6" fmla="*/ 0 w 21"/>
                  <a:gd name="T7" fmla="*/ 14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7 w 21"/>
                  <a:gd name="T21" fmla="*/ 0 h 36"/>
                  <a:gd name="T22" fmla="*/ 8 w 21"/>
                  <a:gd name="T23" fmla="*/ 1 h 36"/>
                  <a:gd name="T24" fmla="*/ 8 w 21"/>
                  <a:gd name="T25" fmla="*/ 3 h 36"/>
                  <a:gd name="T26" fmla="*/ 8 w 21"/>
                  <a:gd name="T27" fmla="*/ 3 h 36"/>
                  <a:gd name="T28" fmla="*/ 3 w 21"/>
                  <a:gd name="T29" fmla="*/ 4 h 36"/>
                  <a:gd name="T30" fmla="*/ 3 w 21"/>
                  <a:gd name="T31" fmla="*/ 14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0" name="Freeform 205"/>
              <p:cNvSpPr>
                <a:spLocks noEditPoints="1"/>
              </p:cNvSpPr>
              <p:nvPr userDrawn="1"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" name="Freeform 206"/>
              <p:cNvSpPr>
                <a:spLocks noEditPoints="1"/>
              </p:cNvSpPr>
              <p:nvPr userDrawn="1"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6 w 31"/>
                  <a:gd name="T1" fmla="*/ 15 h 49"/>
                  <a:gd name="T2" fmla="*/ 3 w 31"/>
                  <a:gd name="T3" fmla="*/ 14 h 49"/>
                  <a:gd name="T4" fmla="*/ 3 w 31"/>
                  <a:gd name="T5" fmla="*/ 14 h 49"/>
                  <a:gd name="T6" fmla="*/ 3 w 31"/>
                  <a:gd name="T7" fmla="*/ 18 h 49"/>
                  <a:gd name="T8" fmla="*/ 3 w 31"/>
                  <a:gd name="T9" fmla="*/ 20 h 49"/>
                  <a:gd name="T10" fmla="*/ 1 w 31"/>
                  <a:gd name="T11" fmla="*/ 20 h 49"/>
                  <a:gd name="T12" fmla="*/ 0 w 31"/>
                  <a:gd name="T13" fmla="*/ 18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7 w 31"/>
                  <a:gd name="T27" fmla="*/ 0 h 49"/>
                  <a:gd name="T28" fmla="*/ 11 w 31"/>
                  <a:gd name="T29" fmla="*/ 7 h 49"/>
                  <a:gd name="T30" fmla="*/ 6 w 31"/>
                  <a:gd name="T31" fmla="*/ 15 h 49"/>
                  <a:gd name="T32" fmla="*/ 6 w 31"/>
                  <a:gd name="T33" fmla="*/ 3 h 49"/>
                  <a:gd name="T34" fmla="*/ 3 w 31"/>
                  <a:gd name="T35" fmla="*/ 4 h 49"/>
                  <a:gd name="T36" fmla="*/ 3 w 31"/>
                  <a:gd name="T37" fmla="*/ 11 h 49"/>
                  <a:gd name="T38" fmla="*/ 6 w 31"/>
                  <a:gd name="T39" fmla="*/ 11 h 49"/>
                  <a:gd name="T40" fmla="*/ 8 w 31"/>
                  <a:gd name="T41" fmla="*/ 7 h 49"/>
                  <a:gd name="T42" fmla="*/ 6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2" name="Freeform 207"/>
              <p:cNvSpPr>
                <a:spLocks noEditPoints="1"/>
              </p:cNvSpPr>
              <p:nvPr userDrawn="1"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8 h 36"/>
                  <a:gd name="T2" fmla="*/ 6 w 31"/>
                  <a:gd name="T3" fmla="*/ 12 h 36"/>
                  <a:gd name="T4" fmla="*/ 9 w 31"/>
                  <a:gd name="T5" fmla="*/ 12 h 36"/>
                  <a:gd name="T6" fmla="*/ 9 w 31"/>
                  <a:gd name="T7" fmla="*/ 12 h 36"/>
                  <a:gd name="T8" fmla="*/ 10 w 31"/>
                  <a:gd name="T9" fmla="*/ 14 h 36"/>
                  <a:gd name="T10" fmla="*/ 9 w 31"/>
                  <a:gd name="T11" fmla="*/ 14 h 36"/>
                  <a:gd name="T12" fmla="*/ 6 w 31"/>
                  <a:gd name="T13" fmla="*/ 15 h 36"/>
                  <a:gd name="T14" fmla="*/ 0 w 31"/>
                  <a:gd name="T15" fmla="*/ 8 h 36"/>
                  <a:gd name="T16" fmla="*/ 6 w 31"/>
                  <a:gd name="T17" fmla="*/ 0 h 36"/>
                  <a:gd name="T18" fmla="*/ 11 w 31"/>
                  <a:gd name="T19" fmla="*/ 7 h 36"/>
                  <a:gd name="T20" fmla="*/ 9 w 31"/>
                  <a:gd name="T21" fmla="*/ 8 h 36"/>
                  <a:gd name="T22" fmla="*/ 3 w 31"/>
                  <a:gd name="T23" fmla="*/ 8 h 36"/>
                  <a:gd name="T24" fmla="*/ 3 w 31"/>
                  <a:gd name="T25" fmla="*/ 6 h 36"/>
                  <a:gd name="T26" fmla="*/ 8 w 31"/>
                  <a:gd name="T27" fmla="*/ 6 h 36"/>
                  <a:gd name="T28" fmla="*/ 6 w 31"/>
                  <a:gd name="T29" fmla="*/ 3 h 36"/>
                  <a:gd name="T30" fmla="*/ 3 w 3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3" name="Freeform 208"/>
              <p:cNvSpPr>
                <a:spLocks noEditPoints="1"/>
              </p:cNvSpPr>
              <p:nvPr userDrawn="1"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9 w 34"/>
                  <a:gd name="T1" fmla="*/ 14 h 36"/>
                  <a:gd name="T2" fmla="*/ 4 w 34"/>
                  <a:gd name="T3" fmla="*/ 15 h 36"/>
                  <a:gd name="T4" fmla="*/ 0 w 34"/>
                  <a:gd name="T5" fmla="*/ 10 h 36"/>
                  <a:gd name="T6" fmla="*/ 5 w 34"/>
                  <a:gd name="T7" fmla="*/ 6 h 36"/>
                  <a:gd name="T8" fmla="*/ 9 w 34"/>
                  <a:gd name="T9" fmla="*/ 6 h 36"/>
                  <a:gd name="T10" fmla="*/ 9 w 34"/>
                  <a:gd name="T11" fmla="*/ 5 h 36"/>
                  <a:gd name="T12" fmla="*/ 6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7 w 34"/>
                  <a:gd name="T23" fmla="*/ 0 h 36"/>
                  <a:gd name="T24" fmla="*/ 12 w 34"/>
                  <a:gd name="T25" fmla="*/ 5 h 36"/>
                  <a:gd name="T26" fmla="*/ 12 w 34"/>
                  <a:gd name="T27" fmla="*/ 11 h 36"/>
                  <a:gd name="T28" fmla="*/ 13 w 34"/>
                  <a:gd name="T29" fmla="*/ 12 h 36"/>
                  <a:gd name="T30" fmla="*/ 13 w 34"/>
                  <a:gd name="T31" fmla="*/ 13 h 36"/>
                  <a:gd name="T32" fmla="*/ 13 w 34"/>
                  <a:gd name="T33" fmla="*/ 14 h 36"/>
                  <a:gd name="T34" fmla="*/ 13 w 34"/>
                  <a:gd name="T35" fmla="*/ 15 h 36"/>
                  <a:gd name="T36" fmla="*/ 11 w 34"/>
                  <a:gd name="T37" fmla="*/ 15 h 36"/>
                  <a:gd name="T38" fmla="*/ 9 w 34"/>
                  <a:gd name="T39" fmla="*/ 14 h 36"/>
                  <a:gd name="T40" fmla="*/ 9 w 34"/>
                  <a:gd name="T41" fmla="*/ 8 h 36"/>
                  <a:gd name="T42" fmla="*/ 6 w 34"/>
                  <a:gd name="T43" fmla="*/ 8 h 36"/>
                  <a:gd name="T44" fmla="*/ 3 w 34"/>
                  <a:gd name="T45" fmla="*/ 10 h 36"/>
                  <a:gd name="T46" fmla="*/ 5 w 34"/>
                  <a:gd name="T47" fmla="*/ 12 h 36"/>
                  <a:gd name="T48" fmla="*/ 9 w 34"/>
                  <a:gd name="T49" fmla="*/ 10 h 36"/>
                  <a:gd name="T50" fmla="*/ 9 w 34"/>
                  <a:gd name="T51" fmla="*/ 8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4" name="Freeform 209"/>
              <p:cNvSpPr>
                <a:spLocks/>
              </p:cNvSpPr>
              <p:nvPr userDrawn="1"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5" name="Freeform 210"/>
              <p:cNvSpPr>
                <a:spLocks/>
              </p:cNvSpPr>
              <p:nvPr userDrawn="1"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8 w 35"/>
                  <a:gd name="T1" fmla="*/ 0 h 49"/>
                  <a:gd name="T2" fmla="*/ 13 w 35"/>
                  <a:gd name="T3" fmla="*/ 2 h 49"/>
                  <a:gd name="T4" fmla="*/ 13 w 35"/>
                  <a:gd name="T5" fmla="*/ 3 h 49"/>
                  <a:gd name="T6" fmla="*/ 13 w 35"/>
                  <a:gd name="T7" fmla="*/ 3 h 49"/>
                  <a:gd name="T8" fmla="*/ 13 w 35"/>
                  <a:gd name="T9" fmla="*/ 3 h 49"/>
                  <a:gd name="T10" fmla="*/ 8 w 35"/>
                  <a:gd name="T11" fmla="*/ 3 h 49"/>
                  <a:gd name="T12" fmla="*/ 3 w 35"/>
                  <a:gd name="T13" fmla="*/ 9 h 49"/>
                  <a:gd name="T14" fmla="*/ 8 w 35"/>
                  <a:gd name="T15" fmla="*/ 17 h 49"/>
                  <a:gd name="T16" fmla="*/ 13 w 35"/>
                  <a:gd name="T17" fmla="*/ 16 h 49"/>
                  <a:gd name="T18" fmla="*/ 13 w 35"/>
                  <a:gd name="T19" fmla="*/ 17 h 49"/>
                  <a:gd name="T20" fmla="*/ 13 w 35"/>
                  <a:gd name="T21" fmla="*/ 18 h 49"/>
                  <a:gd name="T22" fmla="*/ 13 w 35"/>
                  <a:gd name="T23" fmla="*/ 18 h 49"/>
                  <a:gd name="T24" fmla="*/ 8 w 35"/>
                  <a:gd name="T25" fmla="*/ 20 h 49"/>
                  <a:gd name="T26" fmla="*/ 0 w 35"/>
                  <a:gd name="T27" fmla="*/ 9 h 49"/>
                  <a:gd name="T28" fmla="*/ 8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6" name="Freeform 211"/>
              <p:cNvSpPr>
                <a:spLocks noEditPoints="1"/>
              </p:cNvSpPr>
              <p:nvPr userDrawn="1"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7" name="Freeform 212"/>
              <p:cNvSpPr>
                <a:spLocks/>
              </p:cNvSpPr>
              <p:nvPr userDrawn="1"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21 w 51"/>
                  <a:gd name="T1" fmla="*/ 15 h 36"/>
                  <a:gd name="T2" fmla="*/ 19 w 51"/>
                  <a:gd name="T3" fmla="*/ 15 h 36"/>
                  <a:gd name="T4" fmla="*/ 18 w 51"/>
                  <a:gd name="T5" fmla="*/ 14 h 36"/>
                  <a:gd name="T6" fmla="*/ 18 w 51"/>
                  <a:gd name="T7" fmla="*/ 6 h 36"/>
                  <a:gd name="T8" fmla="*/ 16 w 51"/>
                  <a:gd name="T9" fmla="*/ 3 h 36"/>
                  <a:gd name="T10" fmla="*/ 12 w 51"/>
                  <a:gd name="T11" fmla="*/ 4 h 36"/>
                  <a:gd name="T12" fmla="*/ 12 w 51"/>
                  <a:gd name="T13" fmla="*/ 6 h 36"/>
                  <a:gd name="T14" fmla="*/ 12 w 51"/>
                  <a:gd name="T15" fmla="*/ 14 h 36"/>
                  <a:gd name="T16" fmla="*/ 12 w 51"/>
                  <a:gd name="T17" fmla="*/ 15 h 36"/>
                  <a:gd name="T18" fmla="*/ 9 w 51"/>
                  <a:gd name="T19" fmla="*/ 15 h 36"/>
                  <a:gd name="T20" fmla="*/ 9 w 51"/>
                  <a:gd name="T21" fmla="*/ 14 h 36"/>
                  <a:gd name="T22" fmla="*/ 9 w 51"/>
                  <a:gd name="T23" fmla="*/ 5 h 36"/>
                  <a:gd name="T24" fmla="*/ 7 w 51"/>
                  <a:gd name="T25" fmla="*/ 3 h 36"/>
                  <a:gd name="T26" fmla="*/ 3 w 51"/>
                  <a:gd name="T27" fmla="*/ 4 h 36"/>
                  <a:gd name="T28" fmla="*/ 3 w 51"/>
                  <a:gd name="T29" fmla="*/ 14 h 36"/>
                  <a:gd name="T30" fmla="*/ 3 w 51"/>
                  <a:gd name="T31" fmla="*/ 15 h 36"/>
                  <a:gd name="T32" fmla="*/ 1 w 51"/>
                  <a:gd name="T33" fmla="*/ 15 h 36"/>
                  <a:gd name="T34" fmla="*/ 0 w 51"/>
                  <a:gd name="T35" fmla="*/ 14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8 w 51"/>
                  <a:gd name="T49" fmla="*/ 0 h 36"/>
                  <a:gd name="T50" fmla="*/ 12 w 51"/>
                  <a:gd name="T51" fmla="*/ 3 h 36"/>
                  <a:gd name="T52" fmla="*/ 16 w 51"/>
                  <a:gd name="T53" fmla="*/ 0 h 36"/>
                  <a:gd name="T54" fmla="*/ 21 w 51"/>
                  <a:gd name="T55" fmla="*/ 5 h 36"/>
                  <a:gd name="T56" fmla="*/ 21 w 51"/>
                  <a:gd name="T57" fmla="*/ 14 h 36"/>
                  <a:gd name="T58" fmla="*/ 21 w 51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8" name="Freeform 213"/>
              <p:cNvSpPr>
                <a:spLocks/>
              </p:cNvSpPr>
              <p:nvPr userDrawn="1"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22 w 52"/>
                  <a:gd name="T1" fmla="*/ 15 h 36"/>
                  <a:gd name="T2" fmla="*/ 19 w 52"/>
                  <a:gd name="T3" fmla="*/ 15 h 36"/>
                  <a:gd name="T4" fmla="*/ 19 w 52"/>
                  <a:gd name="T5" fmla="*/ 14 h 36"/>
                  <a:gd name="T6" fmla="*/ 19 w 52"/>
                  <a:gd name="T7" fmla="*/ 6 h 36"/>
                  <a:gd name="T8" fmla="*/ 16 w 52"/>
                  <a:gd name="T9" fmla="*/ 3 h 36"/>
                  <a:gd name="T10" fmla="*/ 13 w 52"/>
                  <a:gd name="T11" fmla="*/ 4 h 36"/>
                  <a:gd name="T12" fmla="*/ 13 w 52"/>
                  <a:gd name="T13" fmla="*/ 6 h 36"/>
                  <a:gd name="T14" fmla="*/ 13 w 52"/>
                  <a:gd name="T15" fmla="*/ 14 h 36"/>
                  <a:gd name="T16" fmla="*/ 12 w 52"/>
                  <a:gd name="T17" fmla="*/ 15 h 36"/>
                  <a:gd name="T18" fmla="*/ 10 w 52"/>
                  <a:gd name="T19" fmla="*/ 15 h 36"/>
                  <a:gd name="T20" fmla="*/ 9 w 52"/>
                  <a:gd name="T21" fmla="*/ 14 h 36"/>
                  <a:gd name="T22" fmla="*/ 9 w 52"/>
                  <a:gd name="T23" fmla="*/ 5 h 36"/>
                  <a:gd name="T24" fmla="*/ 8 w 52"/>
                  <a:gd name="T25" fmla="*/ 3 h 36"/>
                  <a:gd name="T26" fmla="*/ 3 w 52"/>
                  <a:gd name="T27" fmla="*/ 4 h 36"/>
                  <a:gd name="T28" fmla="*/ 3 w 52"/>
                  <a:gd name="T29" fmla="*/ 14 h 36"/>
                  <a:gd name="T30" fmla="*/ 3 w 52"/>
                  <a:gd name="T31" fmla="*/ 15 h 36"/>
                  <a:gd name="T32" fmla="*/ 1 w 52"/>
                  <a:gd name="T33" fmla="*/ 15 h 36"/>
                  <a:gd name="T34" fmla="*/ 0 w 52"/>
                  <a:gd name="T35" fmla="*/ 14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8 w 52"/>
                  <a:gd name="T49" fmla="*/ 0 h 36"/>
                  <a:gd name="T50" fmla="*/ 12 w 52"/>
                  <a:gd name="T51" fmla="*/ 3 h 36"/>
                  <a:gd name="T52" fmla="*/ 17 w 52"/>
                  <a:gd name="T53" fmla="*/ 0 h 36"/>
                  <a:gd name="T54" fmla="*/ 22 w 52"/>
                  <a:gd name="T55" fmla="*/ 5 h 36"/>
                  <a:gd name="T56" fmla="*/ 22 w 52"/>
                  <a:gd name="T57" fmla="*/ 14 h 36"/>
                  <a:gd name="T58" fmla="*/ 22 w 52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9" name="Freeform 214"/>
              <p:cNvSpPr>
                <a:spLocks noEditPoints="1"/>
              </p:cNvSpPr>
              <p:nvPr userDrawn="1"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8 h 49"/>
                  <a:gd name="T12" fmla="*/ 4 w 9"/>
                  <a:gd name="T13" fmla="*/ 20 h 49"/>
                  <a:gd name="T14" fmla="*/ 2 w 9"/>
                  <a:gd name="T15" fmla="*/ 20 h 49"/>
                  <a:gd name="T16" fmla="*/ 1 w 9"/>
                  <a:gd name="T17" fmla="*/ 18 h 49"/>
                  <a:gd name="T18" fmla="*/ 1 w 9"/>
                  <a:gd name="T19" fmla="*/ 6 h 49"/>
                  <a:gd name="T20" fmla="*/ 2 w 9"/>
                  <a:gd name="T21" fmla="*/ 5 h 49"/>
                  <a:gd name="T22" fmla="*/ 4 w 9"/>
                  <a:gd name="T23" fmla="*/ 5 h 49"/>
                  <a:gd name="T24" fmla="*/ 4 w 9"/>
                  <a:gd name="T25" fmla="*/ 6 h 49"/>
                  <a:gd name="T26" fmla="*/ 4 w 9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0" name="Freeform 215"/>
              <p:cNvSpPr>
                <a:spLocks/>
              </p:cNvSpPr>
              <p:nvPr userDrawn="1"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5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" name="Freeform 216"/>
              <p:cNvSpPr>
                <a:spLocks/>
              </p:cNvSpPr>
              <p:nvPr userDrawn="1"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6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2" name="Freeform 217"/>
              <p:cNvSpPr>
                <a:spLocks noEditPoints="1"/>
              </p:cNvSpPr>
              <p:nvPr userDrawn="1"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8 h 49"/>
                  <a:gd name="T12" fmla="*/ 4 w 8"/>
                  <a:gd name="T13" fmla="*/ 20 h 49"/>
                  <a:gd name="T14" fmla="*/ 1 w 8"/>
                  <a:gd name="T15" fmla="*/ 20 h 49"/>
                  <a:gd name="T16" fmla="*/ 0 w 8"/>
                  <a:gd name="T17" fmla="*/ 18 h 49"/>
                  <a:gd name="T18" fmla="*/ 0 w 8"/>
                  <a:gd name="T19" fmla="*/ 6 h 49"/>
                  <a:gd name="T20" fmla="*/ 1 w 8"/>
                  <a:gd name="T21" fmla="*/ 5 h 49"/>
                  <a:gd name="T22" fmla="*/ 4 w 8"/>
                  <a:gd name="T23" fmla="*/ 5 h 49"/>
                  <a:gd name="T24" fmla="*/ 4 w 8"/>
                  <a:gd name="T25" fmla="*/ 6 h 49"/>
                  <a:gd name="T26" fmla="*/ 4 w 8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3" name="Freeform 218"/>
              <p:cNvSpPr>
                <a:spLocks noEditPoints="1"/>
              </p:cNvSpPr>
              <p:nvPr userDrawn="1"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7 w 31"/>
                  <a:gd name="T1" fmla="*/ 15 h 36"/>
                  <a:gd name="T2" fmla="*/ 0 w 31"/>
                  <a:gd name="T3" fmla="*/ 7 h 36"/>
                  <a:gd name="T4" fmla="*/ 7 w 31"/>
                  <a:gd name="T5" fmla="*/ 0 h 36"/>
                  <a:gd name="T6" fmla="*/ 14 w 31"/>
                  <a:gd name="T7" fmla="*/ 7 h 36"/>
                  <a:gd name="T8" fmla="*/ 7 w 31"/>
                  <a:gd name="T9" fmla="*/ 15 h 36"/>
                  <a:gd name="T10" fmla="*/ 7 w 31"/>
                  <a:gd name="T11" fmla="*/ 3 h 36"/>
                  <a:gd name="T12" fmla="*/ 3 w 31"/>
                  <a:gd name="T13" fmla="*/ 8 h 36"/>
                  <a:gd name="T14" fmla="*/ 7 w 31"/>
                  <a:gd name="T15" fmla="*/ 12 h 36"/>
                  <a:gd name="T16" fmla="*/ 10 w 31"/>
                  <a:gd name="T17" fmla="*/ 8 h 36"/>
                  <a:gd name="T18" fmla="*/ 7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4" name="Freeform 219"/>
              <p:cNvSpPr>
                <a:spLocks/>
              </p:cNvSpPr>
              <p:nvPr userDrawn="1"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5" name="Rectangle 192"/>
          <p:cNvSpPr>
            <a:spLocks noChangeArrowheads="1"/>
          </p:cNvSpPr>
          <p:nvPr userDrawn="1"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/>
          <a:p>
            <a:pPr algn="ctr" defTabSz="457200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  <a:defRPr/>
            </a:pPr>
            <a:r>
              <a:rPr lang="fr-BE" sz="800">
                <a:solidFill>
                  <a:schemeClr val="bg1"/>
                </a:solidFill>
              </a:rPr>
              <a:t>Energy</a:t>
            </a:r>
            <a:endParaRPr lang="en-GB" sz="800">
              <a:solidFill>
                <a:schemeClr val="bg1"/>
              </a:solidFill>
            </a:endParaRPr>
          </a:p>
          <a:p>
            <a:pPr algn="ctr" defTabSz="457200">
              <a:defRPr/>
            </a:pPr>
            <a:endParaRPr lang="en-GB" sz="900">
              <a:solidFill>
                <a:schemeClr val="bg1"/>
              </a:solidFill>
            </a:endParaRPr>
          </a:p>
        </p:txBody>
      </p:sp>
      <p:sp>
        <p:nvSpPr>
          <p:cNvPr id="6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6A26031-91E2-4BD6-BD65-8295A6B59F86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6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2DC6983-E8A9-48F8-A9EE-14B57D1AEF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A001C8A-2568-43B1-A4B3-5A7436521AC5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5CAE9F7-8616-46FB-8434-E69548FD65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558600F-0559-4DE9-8E13-D3A5E63711B0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DC2D8D-E593-435E-9659-E69E5557BF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4A71B5-5B39-45A4-B10E-6735E14272FB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A1D703-9690-4D83-A11F-FA2DF3D7FD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9D5453-889D-4E4E-AC0C-39A6ECEFF50B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87420B-BAA5-4D76-956A-87D5E407E5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CE7CCA-0F85-444F-BA36-F7C821591D4D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7FA0199-7516-41D2-809E-DA6AC270BA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29B837C-AEB5-4BE4-AF7A-8E3179E25642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36B4537-6281-487A-AD67-B5A684394E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F192C0-E1EA-417B-B21E-EBEF0BB12C21}" type="datetimeFigureOut">
              <a:rPr lang="en-GB"/>
              <a:pPr>
                <a:defRPr/>
              </a:pPr>
              <a:t>23/02/2016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09B6EFF-6BCD-49C8-91A6-9C0A89566A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0"/>
          <p:cNvGrpSpPr>
            <a:grpSpLocks/>
          </p:cNvGrpSpPr>
          <p:nvPr userDrawn="1"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72" name="Rectangle 71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029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1030" name="AutoShape 160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1" name="Freeform 161"/>
              <p:cNvSpPr>
                <a:spLocks/>
              </p:cNvSpPr>
              <p:nvPr userDrawn="1"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75 h 192"/>
                  <a:gd name="T2" fmla="*/ 126 w 521"/>
                  <a:gd name="T3" fmla="*/ 57 h 192"/>
                  <a:gd name="T4" fmla="*/ 139 w 521"/>
                  <a:gd name="T5" fmla="*/ 55 h 192"/>
                  <a:gd name="T6" fmla="*/ 167 w 521"/>
                  <a:gd name="T7" fmla="*/ 43 h 192"/>
                  <a:gd name="T8" fmla="*/ 188 w 521"/>
                  <a:gd name="T9" fmla="*/ 22 h 192"/>
                  <a:gd name="T10" fmla="*/ 202 w 521"/>
                  <a:gd name="T11" fmla="*/ 3 h 192"/>
                  <a:gd name="T12" fmla="*/ 202 w 521"/>
                  <a:gd name="T13" fmla="*/ 0 h 192"/>
                  <a:gd name="T14" fmla="*/ 186 w 521"/>
                  <a:gd name="T15" fmla="*/ 20 h 192"/>
                  <a:gd name="T16" fmla="*/ 164 w 521"/>
                  <a:gd name="T17" fmla="*/ 39 h 192"/>
                  <a:gd name="T18" fmla="*/ 138 w 521"/>
                  <a:gd name="T19" fmla="*/ 50 h 192"/>
                  <a:gd name="T20" fmla="*/ 125 w 521"/>
                  <a:gd name="T21" fmla="*/ 53 h 192"/>
                  <a:gd name="T22" fmla="*/ 114 w 521"/>
                  <a:gd name="T23" fmla="*/ 55 h 192"/>
                  <a:gd name="T24" fmla="*/ 0 w 521"/>
                  <a:gd name="T25" fmla="*/ 67 h 192"/>
                  <a:gd name="T26" fmla="*/ 0 w 521"/>
                  <a:gd name="T27" fmla="*/ 75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2" name="Freeform 162"/>
              <p:cNvSpPr>
                <a:spLocks/>
              </p:cNvSpPr>
              <p:nvPr userDrawn="1"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63 w 521"/>
                  <a:gd name="T1" fmla="*/ 38 h 177"/>
                  <a:gd name="T2" fmla="*/ 138 w 521"/>
                  <a:gd name="T3" fmla="*/ 47 h 177"/>
                  <a:gd name="T4" fmla="*/ 123 w 521"/>
                  <a:gd name="T5" fmla="*/ 49 h 177"/>
                  <a:gd name="T6" fmla="*/ 114 w 521"/>
                  <a:gd name="T7" fmla="*/ 49 h 177"/>
                  <a:gd name="T8" fmla="*/ 108 w 521"/>
                  <a:gd name="T9" fmla="*/ 51 h 177"/>
                  <a:gd name="T10" fmla="*/ 0 w 521"/>
                  <a:gd name="T11" fmla="*/ 61 h 177"/>
                  <a:gd name="T12" fmla="*/ 0 w 521"/>
                  <a:gd name="T13" fmla="*/ 68 h 177"/>
                  <a:gd name="T14" fmla="*/ 110 w 521"/>
                  <a:gd name="T15" fmla="*/ 56 h 177"/>
                  <a:gd name="T16" fmla="*/ 114 w 521"/>
                  <a:gd name="T17" fmla="*/ 55 h 177"/>
                  <a:gd name="T18" fmla="*/ 123 w 521"/>
                  <a:gd name="T19" fmla="*/ 54 h 177"/>
                  <a:gd name="T20" fmla="*/ 138 w 521"/>
                  <a:gd name="T21" fmla="*/ 52 h 177"/>
                  <a:gd name="T22" fmla="*/ 166 w 521"/>
                  <a:gd name="T23" fmla="*/ 41 h 177"/>
                  <a:gd name="T24" fmla="*/ 188 w 521"/>
                  <a:gd name="T25" fmla="*/ 22 h 177"/>
                  <a:gd name="T26" fmla="*/ 202 w 521"/>
                  <a:gd name="T27" fmla="*/ 3 h 177"/>
                  <a:gd name="T28" fmla="*/ 202 w 521"/>
                  <a:gd name="T29" fmla="*/ 0 h 177"/>
                  <a:gd name="T30" fmla="*/ 186 w 521"/>
                  <a:gd name="T31" fmla="*/ 20 h 177"/>
                  <a:gd name="T32" fmla="*/ 163 w 521"/>
                  <a:gd name="T33" fmla="*/ 38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3" name="Freeform 163"/>
              <p:cNvSpPr>
                <a:spLocks/>
              </p:cNvSpPr>
              <p:nvPr userDrawn="1"/>
            </p:nvSpPr>
            <p:spPr bwMode="auto">
              <a:xfrm>
                <a:off x="2499" y="236"/>
                <a:ext cx="445" cy="138"/>
              </a:xfrm>
              <a:custGeom>
                <a:avLst/>
                <a:gdLst>
                  <a:gd name="T0" fmla="*/ 185 w 521"/>
                  <a:gd name="T1" fmla="*/ 20 h 161"/>
                  <a:gd name="T2" fmla="*/ 161 w 521"/>
                  <a:gd name="T3" fmla="*/ 36 h 161"/>
                  <a:gd name="T4" fmla="*/ 136 w 521"/>
                  <a:gd name="T5" fmla="*/ 44 h 161"/>
                  <a:gd name="T6" fmla="*/ 122 w 521"/>
                  <a:gd name="T7" fmla="*/ 46 h 161"/>
                  <a:gd name="T8" fmla="*/ 0 w 521"/>
                  <a:gd name="T9" fmla="*/ 56 h 161"/>
                  <a:gd name="T10" fmla="*/ 0 w 521"/>
                  <a:gd name="T11" fmla="*/ 64 h 161"/>
                  <a:gd name="T12" fmla="*/ 108 w 521"/>
                  <a:gd name="T13" fmla="*/ 52 h 161"/>
                  <a:gd name="T14" fmla="*/ 122 w 521"/>
                  <a:gd name="T15" fmla="*/ 51 h 161"/>
                  <a:gd name="T16" fmla="*/ 136 w 521"/>
                  <a:gd name="T17" fmla="*/ 49 h 161"/>
                  <a:gd name="T18" fmla="*/ 163 w 521"/>
                  <a:gd name="T19" fmla="*/ 39 h 161"/>
                  <a:gd name="T20" fmla="*/ 188 w 521"/>
                  <a:gd name="T21" fmla="*/ 21 h 161"/>
                  <a:gd name="T22" fmla="*/ 202 w 521"/>
                  <a:gd name="T23" fmla="*/ 3 h 161"/>
                  <a:gd name="T24" fmla="*/ 202 w 521"/>
                  <a:gd name="T25" fmla="*/ 0 h 161"/>
                  <a:gd name="T26" fmla="*/ 185 w 521"/>
                  <a:gd name="T27" fmla="*/ 20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4" name="Freeform 164"/>
              <p:cNvSpPr>
                <a:spLocks/>
              </p:cNvSpPr>
              <p:nvPr userDrawn="1"/>
            </p:nvSpPr>
            <p:spPr bwMode="auto">
              <a:xfrm>
                <a:off x="2499" y="310"/>
                <a:ext cx="445" cy="111"/>
              </a:xfrm>
              <a:custGeom>
                <a:avLst/>
                <a:gdLst>
                  <a:gd name="T0" fmla="*/ 155 w 521"/>
                  <a:gd name="T1" fmla="*/ 27 h 130"/>
                  <a:gd name="T2" fmla="*/ 132 w 521"/>
                  <a:gd name="T3" fmla="*/ 34 h 130"/>
                  <a:gd name="T4" fmla="*/ 114 w 521"/>
                  <a:gd name="T5" fmla="*/ 36 h 130"/>
                  <a:gd name="T6" fmla="*/ 105 w 521"/>
                  <a:gd name="T7" fmla="*/ 36 h 130"/>
                  <a:gd name="T8" fmla="*/ 51 w 521"/>
                  <a:gd name="T9" fmla="*/ 38 h 130"/>
                  <a:gd name="T10" fmla="*/ 0 w 521"/>
                  <a:gd name="T11" fmla="*/ 43 h 130"/>
                  <a:gd name="T12" fmla="*/ 0 w 521"/>
                  <a:gd name="T13" fmla="*/ 50 h 130"/>
                  <a:gd name="T14" fmla="*/ 52 w 521"/>
                  <a:gd name="T15" fmla="*/ 45 h 130"/>
                  <a:gd name="T16" fmla="*/ 106 w 521"/>
                  <a:gd name="T17" fmla="*/ 42 h 130"/>
                  <a:gd name="T18" fmla="*/ 120 w 521"/>
                  <a:gd name="T19" fmla="*/ 40 h 130"/>
                  <a:gd name="T20" fmla="*/ 133 w 521"/>
                  <a:gd name="T21" fmla="*/ 38 h 130"/>
                  <a:gd name="T22" fmla="*/ 161 w 521"/>
                  <a:gd name="T23" fmla="*/ 32 h 130"/>
                  <a:gd name="T24" fmla="*/ 185 w 521"/>
                  <a:gd name="T25" fmla="*/ 18 h 130"/>
                  <a:gd name="T26" fmla="*/ 202 w 521"/>
                  <a:gd name="T27" fmla="*/ 3 h 130"/>
                  <a:gd name="T28" fmla="*/ 202 w 521"/>
                  <a:gd name="T29" fmla="*/ 0 h 130"/>
                  <a:gd name="T30" fmla="*/ 185 w 521"/>
                  <a:gd name="T31" fmla="*/ 15 h 130"/>
                  <a:gd name="T32" fmla="*/ 155 w 521"/>
                  <a:gd name="T33" fmla="*/ 27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5" name="Freeform 165"/>
              <p:cNvSpPr>
                <a:spLocks/>
              </p:cNvSpPr>
              <p:nvPr userDrawn="1"/>
            </p:nvSpPr>
            <p:spPr bwMode="auto">
              <a:xfrm>
                <a:off x="2499" y="354"/>
                <a:ext cx="445" cy="90"/>
              </a:xfrm>
              <a:custGeom>
                <a:avLst/>
                <a:gdLst>
                  <a:gd name="T0" fmla="*/ 158 w 521"/>
                  <a:gd name="T1" fmla="*/ 21 h 106"/>
                  <a:gd name="T2" fmla="*/ 132 w 521"/>
                  <a:gd name="T3" fmla="*/ 26 h 106"/>
                  <a:gd name="T4" fmla="*/ 118 w 521"/>
                  <a:gd name="T5" fmla="*/ 26 h 106"/>
                  <a:gd name="T6" fmla="*/ 104 w 521"/>
                  <a:gd name="T7" fmla="*/ 26 h 106"/>
                  <a:gd name="T8" fmla="*/ 0 w 521"/>
                  <a:gd name="T9" fmla="*/ 32 h 106"/>
                  <a:gd name="T10" fmla="*/ 0 w 521"/>
                  <a:gd name="T11" fmla="*/ 40 h 106"/>
                  <a:gd name="T12" fmla="*/ 104 w 521"/>
                  <a:gd name="T13" fmla="*/ 32 h 106"/>
                  <a:gd name="T14" fmla="*/ 118 w 521"/>
                  <a:gd name="T15" fmla="*/ 31 h 106"/>
                  <a:gd name="T16" fmla="*/ 132 w 521"/>
                  <a:gd name="T17" fmla="*/ 31 h 106"/>
                  <a:gd name="T18" fmla="*/ 159 w 521"/>
                  <a:gd name="T19" fmla="*/ 25 h 106"/>
                  <a:gd name="T20" fmla="*/ 184 w 521"/>
                  <a:gd name="T21" fmla="*/ 14 h 106"/>
                  <a:gd name="T22" fmla="*/ 202 w 521"/>
                  <a:gd name="T23" fmla="*/ 1 h 106"/>
                  <a:gd name="T24" fmla="*/ 202 w 521"/>
                  <a:gd name="T25" fmla="*/ 0 h 106"/>
                  <a:gd name="T26" fmla="*/ 183 w 521"/>
                  <a:gd name="T27" fmla="*/ 10 h 106"/>
                  <a:gd name="T28" fmla="*/ 158 w 521"/>
                  <a:gd name="T29" fmla="*/ 21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6" name="Freeform 166"/>
              <p:cNvSpPr>
                <a:spLocks/>
              </p:cNvSpPr>
              <p:nvPr userDrawn="1"/>
            </p:nvSpPr>
            <p:spPr bwMode="auto">
              <a:xfrm>
                <a:off x="2499" y="383"/>
                <a:ext cx="445" cy="85"/>
              </a:xfrm>
              <a:custGeom>
                <a:avLst/>
                <a:gdLst>
                  <a:gd name="T0" fmla="*/ 157 w 521"/>
                  <a:gd name="T1" fmla="*/ 22 h 100"/>
                  <a:gd name="T2" fmla="*/ 131 w 521"/>
                  <a:gd name="T3" fmla="*/ 26 h 100"/>
                  <a:gd name="T4" fmla="*/ 118 w 521"/>
                  <a:gd name="T5" fmla="*/ 26 h 100"/>
                  <a:gd name="T6" fmla="*/ 103 w 521"/>
                  <a:gd name="T7" fmla="*/ 26 h 100"/>
                  <a:gd name="T8" fmla="*/ 0 w 521"/>
                  <a:gd name="T9" fmla="*/ 30 h 100"/>
                  <a:gd name="T10" fmla="*/ 0 w 521"/>
                  <a:gd name="T11" fmla="*/ 37 h 100"/>
                  <a:gd name="T12" fmla="*/ 104 w 521"/>
                  <a:gd name="T13" fmla="*/ 31 h 100"/>
                  <a:gd name="T14" fmla="*/ 118 w 521"/>
                  <a:gd name="T15" fmla="*/ 31 h 100"/>
                  <a:gd name="T16" fmla="*/ 131 w 521"/>
                  <a:gd name="T17" fmla="*/ 29 h 100"/>
                  <a:gd name="T18" fmla="*/ 157 w 521"/>
                  <a:gd name="T19" fmla="*/ 26 h 100"/>
                  <a:gd name="T20" fmla="*/ 183 w 521"/>
                  <a:gd name="T21" fmla="*/ 15 h 100"/>
                  <a:gd name="T22" fmla="*/ 202 w 521"/>
                  <a:gd name="T23" fmla="*/ 3 h 100"/>
                  <a:gd name="T24" fmla="*/ 202 w 521"/>
                  <a:gd name="T25" fmla="*/ 0 h 100"/>
                  <a:gd name="T26" fmla="*/ 182 w 521"/>
                  <a:gd name="T27" fmla="*/ 12 h 100"/>
                  <a:gd name="T28" fmla="*/ 157 w 521"/>
                  <a:gd name="T29" fmla="*/ 22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7" name="Freeform 167"/>
              <p:cNvSpPr>
                <a:spLocks/>
              </p:cNvSpPr>
              <p:nvPr userDrawn="1"/>
            </p:nvSpPr>
            <p:spPr bwMode="auto">
              <a:xfrm>
                <a:off x="2499" y="420"/>
                <a:ext cx="445" cy="71"/>
              </a:xfrm>
              <a:custGeom>
                <a:avLst/>
                <a:gdLst>
                  <a:gd name="T0" fmla="*/ 156 w 521"/>
                  <a:gd name="T1" fmla="*/ 17 h 82"/>
                  <a:gd name="T2" fmla="*/ 130 w 521"/>
                  <a:gd name="T3" fmla="*/ 20 h 82"/>
                  <a:gd name="T4" fmla="*/ 116 w 521"/>
                  <a:gd name="T5" fmla="*/ 20 h 82"/>
                  <a:gd name="T6" fmla="*/ 0 w 521"/>
                  <a:gd name="T7" fmla="*/ 23 h 82"/>
                  <a:gd name="T8" fmla="*/ 0 w 521"/>
                  <a:gd name="T9" fmla="*/ 32 h 82"/>
                  <a:gd name="T10" fmla="*/ 102 w 521"/>
                  <a:gd name="T11" fmla="*/ 27 h 82"/>
                  <a:gd name="T12" fmla="*/ 116 w 521"/>
                  <a:gd name="T13" fmla="*/ 26 h 82"/>
                  <a:gd name="T14" fmla="*/ 130 w 521"/>
                  <a:gd name="T15" fmla="*/ 25 h 82"/>
                  <a:gd name="T16" fmla="*/ 156 w 521"/>
                  <a:gd name="T17" fmla="*/ 21 h 82"/>
                  <a:gd name="T18" fmla="*/ 183 w 521"/>
                  <a:gd name="T19" fmla="*/ 13 h 82"/>
                  <a:gd name="T20" fmla="*/ 202 w 521"/>
                  <a:gd name="T21" fmla="*/ 3 h 82"/>
                  <a:gd name="T22" fmla="*/ 202 w 521"/>
                  <a:gd name="T23" fmla="*/ 0 h 82"/>
                  <a:gd name="T24" fmla="*/ 181 w 521"/>
                  <a:gd name="T25" fmla="*/ 11 h 82"/>
                  <a:gd name="T26" fmla="*/ 156 w 521"/>
                  <a:gd name="T27" fmla="*/ 17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8" name="Freeform 168"/>
              <p:cNvSpPr>
                <a:spLocks/>
              </p:cNvSpPr>
              <p:nvPr userDrawn="1"/>
            </p:nvSpPr>
            <p:spPr bwMode="auto">
              <a:xfrm>
                <a:off x="2499" y="456"/>
                <a:ext cx="445" cy="59"/>
              </a:xfrm>
              <a:custGeom>
                <a:avLst/>
                <a:gdLst>
                  <a:gd name="T0" fmla="*/ 155 w 521"/>
                  <a:gd name="T1" fmla="*/ 14 h 68"/>
                  <a:gd name="T2" fmla="*/ 112 w 521"/>
                  <a:gd name="T3" fmla="*/ 16 h 68"/>
                  <a:gd name="T4" fmla="*/ 102 w 521"/>
                  <a:gd name="T5" fmla="*/ 17 h 68"/>
                  <a:gd name="T6" fmla="*/ 0 w 521"/>
                  <a:gd name="T7" fmla="*/ 19 h 68"/>
                  <a:gd name="T8" fmla="*/ 0 w 521"/>
                  <a:gd name="T9" fmla="*/ 26 h 68"/>
                  <a:gd name="T10" fmla="*/ 102 w 521"/>
                  <a:gd name="T11" fmla="*/ 22 h 68"/>
                  <a:gd name="T12" fmla="*/ 112 w 521"/>
                  <a:gd name="T13" fmla="*/ 21 h 68"/>
                  <a:gd name="T14" fmla="*/ 155 w 521"/>
                  <a:gd name="T15" fmla="*/ 17 h 68"/>
                  <a:gd name="T16" fmla="*/ 182 w 521"/>
                  <a:gd name="T17" fmla="*/ 12 h 68"/>
                  <a:gd name="T18" fmla="*/ 202 w 521"/>
                  <a:gd name="T19" fmla="*/ 3 h 68"/>
                  <a:gd name="T20" fmla="*/ 202 w 521"/>
                  <a:gd name="T21" fmla="*/ 0 h 68"/>
                  <a:gd name="T22" fmla="*/ 180 w 521"/>
                  <a:gd name="T23" fmla="*/ 9 h 68"/>
                  <a:gd name="T24" fmla="*/ 155 w 521"/>
                  <a:gd name="T25" fmla="*/ 14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9" name="Freeform 169"/>
              <p:cNvSpPr>
                <a:spLocks/>
              </p:cNvSpPr>
              <p:nvPr userDrawn="1"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54 w 521"/>
                  <a:gd name="T1" fmla="*/ 10 h 52"/>
                  <a:gd name="T2" fmla="*/ 114 w 521"/>
                  <a:gd name="T3" fmla="*/ 11 h 52"/>
                  <a:gd name="T4" fmla="*/ 101 w 521"/>
                  <a:gd name="T5" fmla="*/ 11 h 52"/>
                  <a:gd name="T6" fmla="*/ 0 w 521"/>
                  <a:gd name="T7" fmla="*/ 12 h 52"/>
                  <a:gd name="T8" fmla="*/ 0 w 521"/>
                  <a:gd name="T9" fmla="*/ 19 h 52"/>
                  <a:gd name="T10" fmla="*/ 101 w 521"/>
                  <a:gd name="T11" fmla="*/ 15 h 52"/>
                  <a:gd name="T12" fmla="*/ 114 w 521"/>
                  <a:gd name="T13" fmla="*/ 15 h 52"/>
                  <a:gd name="T14" fmla="*/ 155 w 521"/>
                  <a:gd name="T15" fmla="*/ 14 h 52"/>
                  <a:gd name="T16" fmla="*/ 181 w 521"/>
                  <a:gd name="T17" fmla="*/ 9 h 52"/>
                  <a:gd name="T18" fmla="*/ 202 w 521"/>
                  <a:gd name="T19" fmla="*/ 3 h 52"/>
                  <a:gd name="T20" fmla="*/ 202 w 521"/>
                  <a:gd name="T21" fmla="*/ 0 h 52"/>
                  <a:gd name="T22" fmla="*/ 179 w 521"/>
                  <a:gd name="T23" fmla="*/ 6 h 52"/>
                  <a:gd name="T24" fmla="*/ 154 w 521"/>
                  <a:gd name="T25" fmla="*/ 10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0" name="Freeform 170"/>
              <p:cNvSpPr>
                <a:spLocks/>
              </p:cNvSpPr>
              <p:nvPr userDrawn="1"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53 w 521"/>
                  <a:gd name="T1" fmla="*/ 6 h 36"/>
                  <a:gd name="T2" fmla="*/ 134 w 521"/>
                  <a:gd name="T3" fmla="*/ 6 h 36"/>
                  <a:gd name="T4" fmla="*/ 127 w 521"/>
                  <a:gd name="T5" fmla="*/ 6 h 36"/>
                  <a:gd name="T6" fmla="*/ 101 w 521"/>
                  <a:gd name="T7" fmla="*/ 6 h 36"/>
                  <a:gd name="T8" fmla="*/ 49 w 521"/>
                  <a:gd name="T9" fmla="*/ 6 h 36"/>
                  <a:gd name="T10" fmla="*/ 0 w 521"/>
                  <a:gd name="T11" fmla="*/ 6 h 36"/>
                  <a:gd name="T12" fmla="*/ 0 w 521"/>
                  <a:gd name="T13" fmla="*/ 13 h 36"/>
                  <a:gd name="T14" fmla="*/ 49 w 521"/>
                  <a:gd name="T15" fmla="*/ 11 h 36"/>
                  <a:gd name="T16" fmla="*/ 101 w 521"/>
                  <a:gd name="T17" fmla="*/ 11 h 36"/>
                  <a:gd name="T18" fmla="*/ 127 w 521"/>
                  <a:gd name="T19" fmla="*/ 10 h 36"/>
                  <a:gd name="T20" fmla="*/ 153 w 521"/>
                  <a:gd name="T21" fmla="*/ 9 h 36"/>
                  <a:gd name="T22" fmla="*/ 179 w 521"/>
                  <a:gd name="T23" fmla="*/ 7 h 36"/>
                  <a:gd name="T24" fmla="*/ 202 w 521"/>
                  <a:gd name="T25" fmla="*/ 3 h 36"/>
                  <a:gd name="T26" fmla="*/ 202 w 521"/>
                  <a:gd name="T27" fmla="*/ 0 h 36"/>
                  <a:gd name="T28" fmla="*/ 179 w 521"/>
                  <a:gd name="T29" fmla="*/ 4 h 36"/>
                  <a:gd name="T30" fmla="*/ 153 w 52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1" name="Freeform 171"/>
              <p:cNvSpPr>
                <a:spLocks/>
              </p:cNvSpPr>
              <p:nvPr userDrawn="1"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26 w 521"/>
                  <a:gd name="T1" fmla="*/ 3 h 21"/>
                  <a:gd name="T2" fmla="*/ 101 w 521"/>
                  <a:gd name="T3" fmla="*/ 3 h 21"/>
                  <a:gd name="T4" fmla="*/ 0 w 521"/>
                  <a:gd name="T5" fmla="*/ 1 h 21"/>
                  <a:gd name="T6" fmla="*/ 0 w 521"/>
                  <a:gd name="T7" fmla="*/ 8 h 21"/>
                  <a:gd name="T8" fmla="*/ 101 w 521"/>
                  <a:gd name="T9" fmla="*/ 8 h 21"/>
                  <a:gd name="T10" fmla="*/ 126 w 521"/>
                  <a:gd name="T11" fmla="*/ 7 h 21"/>
                  <a:gd name="T12" fmla="*/ 153 w 521"/>
                  <a:gd name="T13" fmla="*/ 7 h 21"/>
                  <a:gd name="T14" fmla="*/ 202 w 521"/>
                  <a:gd name="T15" fmla="*/ 3 h 21"/>
                  <a:gd name="T16" fmla="*/ 202 w 521"/>
                  <a:gd name="T17" fmla="*/ 0 h 21"/>
                  <a:gd name="T18" fmla="*/ 153 w 521"/>
                  <a:gd name="T19" fmla="*/ 3 h 21"/>
                  <a:gd name="T20" fmla="*/ 126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2" name="Freeform 172"/>
              <p:cNvSpPr>
                <a:spLocks/>
              </p:cNvSpPr>
              <p:nvPr userDrawn="1"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3" name="Freeform 173"/>
              <p:cNvSpPr>
                <a:spLocks/>
              </p:cNvSpPr>
              <p:nvPr userDrawn="1"/>
            </p:nvSpPr>
            <p:spPr bwMode="auto">
              <a:xfrm>
                <a:off x="2499" y="273"/>
                <a:ext cx="445" cy="124"/>
              </a:xfrm>
              <a:custGeom>
                <a:avLst/>
                <a:gdLst>
                  <a:gd name="T0" fmla="*/ 184 w 521"/>
                  <a:gd name="T1" fmla="*/ 17 h 145"/>
                  <a:gd name="T2" fmla="*/ 161 w 521"/>
                  <a:gd name="T3" fmla="*/ 32 h 145"/>
                  <a:gd name="T4" fmla="*/ 134 w 521"/>
                  <a:gd name="T5" fmla="*/ 38 h 145"/>
                  <a:gd name="T6" fmla="*/ 114 w 521"/>
                  <a:gd name="T7" fmla="*/ 41 h 145"/>
                  <a:gd name="T8" fmla="*/ 107 w 521"/>
                  <a:gd name="T9" fmla="*/ 41 h 145"/>
                  <a:gd name="T10" fmla="*/ 0 w 521"/>
                  <a:gd name="T11" fmla="*/ 50 h 145"/>
                  <a:gd name="T12" fmla="*/ 0 w 521"/>
                  <a:gd name="T13" fmla="*/ 57 h 145"/>
                  <a:gd name="T14" fmla="*/ 108 w 521"/>
                  <a:gd name="T15" fmla="*/ 46 h 145"/>
                  <a:gd name="T16" fmla="*/ 121 w 521"/>
                  <a:gd name="T17" fmla="*/ 45 h 145"/>
                  <a:gd name="T18" fmla="*/ 134 w 521"/>
                  <a:gd name="T19" fmla="*/ 43 h 145"/>
                  <a:gd name="T20" fmla="*/ 162 w 521"/>
                  <a:gd name="T21" fmla="*/ 36 h 145"/>
                  <a:gd name="T22" fmla="*/ 186 w 521"/>
                  <a:gd name="T23" fmla="*/ 20 h 145"/>
                  <a:gd name="T24" fmla="*/ 202 w 521"/>
                  <a:gd name="T25" fmla="*/ 3 h 145"/>
                  <a:gd name="T26" fmla="*/ 202 w 521"/>
                  <a:gd name="T27" fmla="*/ 0 h 145"/>
                  <a:gd name="T28" fmla="*/ 184 w 521"/>
                  <a:gd name="T29" fmla="*/ 17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4" name="Freeform 174"/>
              <p:cNvSpPr>
                <a:spLocks/>
              </p:cNvSpPr>
              <p:nvPr userDrawn="1"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5" name="Freeform 175"/>
              <p:cNvSpPr>
                <a:spLocks/>
              </p:cNvSpPr>
              <p:nvPr userDrawn="1"/>
            </p:nvSpPr>
            <p:spPr bwMode="auto">
              <a:xfrm>
                <a:off x="2684" y="347"/>
                <a:ext cx="390" cy="261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6" name="Freeform 176"/>
              <p:cNvSpPr>
                <a:spLocks/>
              </p:cNvSpPr>
              <p:nvPr userDrawn="1"/>
            </p:nvSpPr>
            <p:spPr bwMode="auto">
              <a:xfrm>
                <a:off x="2861" y="371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7" name="Freeform 177"/>
              <p:cNvSpPr>
                <a:spLocks/>
              </p:cNvSpPr>
              <p:nvPr userDrawn="1"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8" name="Freeform 178"/>
              <p:cNvSpPr>
                <a:spLocks/>
              </p:cNvSpPr>
              <p:nvPr userDrawn="1"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9" name="Freeform 179"/>
              <p:cNvSpPr>
                <a:spLocks/>
              </p:cNvSpPr>
              <p:nvPr userDrawn="1"/>
            </p:nvSpPr>
            <p:spPr bwMode="auto">
              <a:xfrm>
                <a:off x="2905" y="383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0" name="Freeform 180"/>
              <p:cNvSpPr>
                <a:spLocks/>
              </p:cNvSpPr>
              <p:nvPr userDrawn="1"/>
            </p:nvSpPr>
            <p:spPr bwMode="auto">
              <a:xfrm>
                <a:off x="2937" y="414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1" name="Freeform 181"/>
              <p:cNvSpPr>
                <a:spLocks/>
              </p:cNvSpPr>
              <p:nvPr userDrawn="1"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2" name="Freeform 182"/>
              <p:cNvSpPr>
                <a:spLocks/>
              </p:cNvSpPr>
              <p:nvPr userDrawn="1"/>
            </p:nvSpPr>
            <p:spPr bwMode="auto">
              <a:xfrm>
                <a:off x="2949" y="458"/>
                <a:ext cx="35" cy="34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3" name="Freeform 183"/>
              <p:cNvSpPr>
                <a:spLocks/>
              </p:cNvSpPr>
              <p:nvPr userDrawn="1"/>
            </p:nvSpPr>
            <p:spPr bwMode="auto">
              <a:xfrm>
                <a:off x="2818" y="383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4" name="Freeform 184"/>
              <p:cNvSpPr>
                <a:spLocks/>
              </p:cNvSpPr>
              <p:nvPr userDrawn="1"/>
            </p:nvSpPr>
            <p:spPr bwMode="auto">
              <a:xfrm>
                <a:off x="2787" y="414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5" name="Freeform 185"/>
              <p:cNvSpPr>
                <a:spLocks/>
              </p:cNvSpPr>
              <p:nvPr userDrawn="1"/>
            </p:nvSpPr>
            <p:spPr bwMode="auto">
              <a:xfrm>
                <a:off x="2775" y="458"/>
                <a:ext cx="35" cy="34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6" name="Freeform 186"/>
              <p:cNvSpPr>
                <a:spLocks/>
              </p:cNvSpPr>
              <p:nvPr userDrawn="1"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7" name="Freeform 187"/>
              <p:cNvSpPr>
                <a:spLocks/>
              </p:cNvSpPr>
              <p:nvPr userDrawn="1"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8" name="Freeform 188"/>
              <p:cNvSpPr>
                <a:spLocks/>
              </p:cNvSpPr>
              <p:nvPr userDrawn="1"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9" name="Freeform 189"/>
              <p:cNvSpPr>
                <a:spLocks/>
              </p:cNvSpPr>
              <p:nvPr userDrawn="1"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44 w 321"/>
                  <a:gd name="T3" fmla="*/ 67 h 266"/>
                  <a:gd name="T4" fmla="*/ 85 w 321"/>
                  <a:gd name="T5" fmla="*/ 92 h 266"/>
                  <a:gd name="T6" fmla="*/ 125 w 321"/>
                  <a:gd name="T7" fmla="*/ 101 h 266"/>
                  <a:gd name="T8" fmla="*/ 125 w 321"/>
                  <a:gd name="T9" fmla="*/ 103 h 266"/>
                  <a:gd name="T10" fmla="*/ 85 w 321"/>
                  <a:gd name="T11" fmla="*/ 95 h 266"/>
                  <a:gd name="T12" fmla="*/ 44 w 321"/>
                  <a:gd name="T13" fmla="*/ 74 h 266"/>
                  <a:gd name="T14" fmla="*/ 0 w 321"/>
                  <a:gd name="T15" fmla="*/ 14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0" name="Freeform 190"/>
              <p:cNvSpPr>
                <a:spLocks/>
              </p:cNvSpPr>
              <p:nvPr userDrawn="1"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43 w 322"/>
                  <a:gd name="T3" fmla="*/ 61 h 245"/>
                  <a:gd name="T4" fmla="*/ 86 w 322"/>
                  <a:gd name="T5" fmla="*/ 84 h 245"/>
                  <a:gd name="T6" fmla="*/ 126 w 322"/>
                  <a:gd name="T7" fmla="*/ 92 h 245"/>
                  <a:gd name="T8" fmla="*/ 126 w 322"/>
                  <a:gd name="T9" fmla="*/ 95 h 245"/>
                  <a:gd name="T10" fmla="*/ 86 w 322"/>
                  <a:gd name="T11" fmla="*/ 87 h 245"/>
                  <a:gd name="T12" fmla="*/ 44 w 322"/>
                  <a:gd name="T13" fmla="*/ 67 h 245"/>
                  <a:gd name="T14" fmla="*/ 0 w 322"/>
                  <a:gd name="T15" fmla="*/ 13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1" name="Freeform 191"/>
              <p:cNvSpPr>
                <a:spLocks/>
              </p:cNvSpPr>
              <p:nvPr userDrawn="1"/>
            </p:nvSpPr>
            <p:spPr bwMode="auto">
              <a:xfrm>
                <a:off x="3130" y="236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43 w 321"/>
                  <a:gd name="T3" fmla="*/ 55 h 223"/>
                  <a:gd name="T4" fmla="*/ 85 w 321"/>
                  <a:gd name="T5" fmla="*/ 77 h 223"/>
                  <a:gd name="T6" fmla="*/ 125 w 321"/>
                  <a:gd name="T7" fmla="*/ 83 h 223"/>
                  <a:gd name="T8" fmla="*/ 125 w 321"/>
                  <a:gd name="T9" fmla="*/ 86 h 223"/>
                  <a:gd name="T10" fmla="*/ 85 w 321"/>
                  <a:gd name="T11" fmla="*/ 78 h 223"/>
                  <a:gd name="T12" fmla="*/ 43 w 321"/>
                  <a:gd name="T13" fmla="*/ 60 h 223"/>
                  <a:gd name="T14" fmla="*/ 0 w 321"/>
                  <a:gd name="T15" fmla="*/ 12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2" name="Freeform 192"/>
              <p:cNvSpPr>
                <a:spLocks/>
              </p:cNvSpPr>
              <p:nvPr userDrawn="1"/>
            </p:nvSpPr>
            <p:spPr bwMode="auto">
              <a:xfrm>
                <a:off x="3130" y="271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44 w 321"/>
                  <a:gd name="T3" fmla="*/ 49 h 204"/>
                  <a:gd name="T4" fmla="*/ 85 w 321"/>
                  <a:gd name="T5" fmla="*/ 70 h 204"/>
                  <a:gd name="T6" fmla="*/ 125 w 321"/>
                  <a:gd name="T7" fmla="*/ 78 h 204"/>
                  <a:gd name="T8" fmla="*/ 125 w 321"/>
                  <a:gd name="T9" fmla="*/ 78 h 204"/>
                  <a:gd name="T10" fmla="*/ 85 w 321"/>
                  <a:gd name="T11" fmla="*/ 72 h 204"/>
                  <a:gd name="T12" fmla="*/ 43 w 321"/>
                  <a:gd name="T13" fmla="*/ 55 h 204"/>
                  <a:gd name="T14" fmla="*/ 0 w 321"/>
                  <a:gd name="T15" fmla="*/ 11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3" name="Freeform 193"/>
              <p:cNvSpPr>
                <a:spLocks/>
              </p:cNvSpPr>
              <p:nvPr userDrawn="1"/>
            </p:nvSpPr>
            <p:spPr bwMode="auto">
              <a:xfrm>
                <a:off x="3130" y="308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44 w 321"/>
                  <a:gd name="T3" fmla="*/ 45 h 181"/>
                  <a:gd name="T4" fmla="*/ 85 w 321"/>
                  <a:gd name="T5" fmla="*/ 63 h 181"/>
                  <a:gd name="T6" fmla="*/ 125 w 321"/>
                  <a:gd name="T7" fmla="*/ 69 h 181"/>
                  <a:gd name="T8" fmla="*/ 125 w 321"/>
                  <a:gd name="T9" fmla="*/ 72 h 181"/>
                  <a:gd name="T10" fmla="*/ 85 w 321"/>
                  <a:gd name="T11" fmla="*/ 65 h 181"/>
                  <a:gd name="T12" fmla="*/ 43 w 321"/>
                  <a:gd name="T13" fmla="*/ 51 h 181"/>
                  <a:gd name="T14" fmla="*/ 0 w 321"/>
                  <a:gd name="T15" fmla="*/ 10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4" name="Freeform 194"/>
              <p:cNvSpPr>
                <a:spLocks/>
              </p:cNvSpPr>
              <p:nvPr userDrawn="1"/>
            </p:nvSpPr>
            <p:spPr bwMode="auto">
              <a:xfrm>
                <a:off x="3130" y="342"/>
                <a:ext cx="274" cy="141"/>
              </a:xfrm>
              <a:custGeom>
                <a:avLst/>
                <a:gdLst>
                  <a:gd name="T0" fmla="*/ 0 w 321"/>
                  <a:gd name="T1" fmla="*/ 0 h 163"/>
                  <a:gd name="T2" fmla="*/ 44 w 321"/>
                  <a:gd name="T3" fmla="*/ 40 h 163"/>
                  <a:gd name="T4" fmla="*/ 85 w 321"/>
                  <a:gd name="T5" fmla="*/ 56 h 163"/>
                  <a:gd name="T6" fmla="*/ 125 w 321"/>
                  <a:gd name="T7" fmla="*/ 64 h 163"/>
                  <a:gd name="T8" fmla="*/ 125 w 321"/>
                  <a:gd name="T9" fmla="*/ 65 h 163"/>
                  <a:gd name="T10" fmla="*/ 85 w 321"/>
                  <a:gd name="T11" fmla="*/ 59 h 163"/>
                  <a:gd name="T12" fmla="*/ 44 w 321"/>
                  <a:gd name="T13" fmla="*/ 46 h 163"/>
                  <a:gd name="T14" fmla="*/ 0 w 321"/>
                  <a:gd name="T15" fmla="*/ 9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5" name="Freeform 195"/>
              <p:cNvSpPr>
                <a:spLocks/>
              </p:cNvSpPr>
              <p:nvPr userDrawn="1"/>
            </p:nvSpPr>
            <p:spPr bwMode="auto">
              <a:xfrm>
                <a:off x="3130" y="379"/>
                <a:ext cx="274" cy="123"/>
              </a:xfrm>
              <a:custGeom>
                <a:avLst/>
                <a:gdLst>
                  <a:gd name="T0" fmla="*/ 0 w 321"/>
                  <a:gd name="T1" fmla="*/ 0 h 143"/>
                  <a:gd name="T2" fmla="*/ 43 w 321"/>
                  <a:gd name="T3" fmla="*/ 32 h 143"/>
                  <a:gd name="T4" fmla="*/ 85 w 321"/>
                  <a:gd name="T5" fmla="*/ 48 h 143"/>
                  <a:gd name="T6" fmla="*/ 125 w 321"/>
                  <a:gd name="T7" fmla="*/ 53 h 143"/>
                  <a:gd name="T8" fmla="*/ 125 w 321"/>
                  <a:gd name="T9" fmla="*/ 55 h 143"/>
                  <a:gd name="T10" fmla="*/ 85 w 321"/>
                  <a:gd name="T11" fmla="*/ 49 h 143"/>
                  <a:gd name="T12" fmla="*/ 44 w 321"/>
                  <a:gd name="T13" fmla="*/ 38 h 143"/>
                  <a:gd name="T14" fmla="*/ 0 w 321"/>
                  <a:gd name="T15" fmla="*/ 9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6" name="Freeform 196"/>
              <p:cNvSpPr>
                <a:spLocks/>
              </p:cNvSpPr>
              <p:nvPr userDrawn="1"/>
            </p:nvSpPr>
            <p:spPr bwMode="auto">
              <a:xfrm>
                <a:off x="3130" y="414"/>
                <a:ext cx="274" cy="106"/>
              </a:xfrm>
              <a:custGeom>
                <a:avLst/>
                <a:gdLst>
                  <a:gd name="T0" fmla="*/ 0 w 321"/>
                  <a:gd name="T1" fmla="*/ 0 h 123"/>
                  <a:gd name="T2" fmla="*/ 44 w 321"/>
                  <a:gd name="T3" fmla="*/ 27 h 123"/>
                  <a:gd name="T4" fmla="*/ 85 w 321"/>
                  <a:gd name="T5" fmla="*/ 41 h 123"/>
                  <a:gd name="T6" fmla="*/ 125 w 321"/>
                  <a:gd name="T7" fmla="*/ 45 h 123"/>
                  <a:gd name="T8" fmla="*/ 125 w 321"/>
                  <a:gd name="T9" fmla="*/ 48 h 123"/>
                  <a:gd name="T10" fmla="*/ 85 w 321"/>
                  <a:gd name="T11" fmla="*/ 44 h 123"/>
                  <a:gd name="T12" fmla="*/ 43 w 321"/>
                  <a:gd name="T13" fmla="*/ 32 h 123"/>
                  <a:gd name="T14" fmla="*/ 0 w 321"/>
                  <a:gd name="T15" fmla="*/ 8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7" name="Freeform 197"/>
              <p:cNvSpPr>
                <a:spLocks/>
              </p:cNvSpPr>
              <p:nvPr userDrawn="1"/>
            </p:nvSpPr>
            <p:spPr bwMode="auto">
              <a:xfrm>
                <a:off x="3130" y="449"/>
                <a:ext cx="274" cy="89"/>
              </a:xfrm>
              <a:custGeom>
                <a:avLst/>
                <a:gdLst>
                  <a:gd name="T0" fmla="*/ 0 w 321"/>
                  <a:gd name="T1" fmla="*/ 0 h 103"/>
                  <a:gd name="T2" fmla="*/ 44 w 321"/>
                  <a:gd name="T3" fmla="*/ 23 h 103"/>
                  <a:gd name="T4" fmla="*/ 85 w 321"/>
                  <a:gd name="T5" fmla="*/ 33 h 103"/>
                  <a:gd name="T6" fmla="*/ 125 w 321"/>
                  <a:gd name="T7" fmla="*/ 38 h 103"/>
                  <a:gd name="T8" fmla="*/ 125 w 321"/>
                  <a:gd name="T9" fmla="*/ 40 h 103"/>
                  <a:gd name="T10" fmla="*/ 85 w 321"/>
                  <a:gd name="T11" fmla="*/ 36 h 103"/>
                  <a:gd name="T12" fmla="*/ 44 w 321"/>
                  <a:gd name="T13" fmla="*/ 27 h 103"/>
                  <a:gd name="T14" fmla="*/ 0 w 321"/>
                  <a:gd name="T15" fmla="*/ 8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8" name="Freeform 198"/>
              <p:cNvSpPr>
                <a:spLocks/>
              </p:cNvSpPr>
              <p:nvPr userDrawn="1"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44 w 321"/>
                  <a:gd name="T3" fmla="*/ 18 h 84"/>
                  <a:gd name="T4" fmla="*/ 85 w 321"/>
                  <a:gd name="T5" fmla="*/ 27 h 84"/>
                  <a:gd name="T6" fmla="*/ 125 w 321"/>
                  <a:gd name="T7" fmla="*/ 32 h 84"/>
                  <a:gd name="T8" fmla="*/ 125 w 321"/>
                  <a:gd name="T9" fmla="*/ 33 h 84"/>
                  <a:gd name="T10" fmla="*/ 85 w 321"/>
                  <a:gd name="T11" fmla="*/ 29 h 84"/>
                  <a:gd name="T12" fmla="*/ 44 w 321"/>
                  <a:gd name="T13" fmla="*/ 23 h 84"/>
                  <a:gd name="T14" fmla="*/ 0 w 321"/>
                  <a:gd name="T15" fmla="*/ 8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9" name="Freeform 199"/>
              <p:cNvSpPr>
                <a:spLocks/>
              </p:cNvSpPr>
              <p:nvPr userDrawn="1"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44 w 321"/>
                  <a:gd name="T3" fmla="*/ 13 h 62"/>
                  <a:gd name="T4" fmla="*/ 85 w 321"/>
                  <a:gd name="T5" fmla="*/ 20 h 62"/>
                  <a:gd name="T6" fmla="*/ 125 w 321"/>
                  <a:gd name="T7" fmla="*/ 23 h 62"/>
                  <a:gd name="T8" fmla="*/ 125 w 321"/>
                  <a:gd name="T9" fmla="*/ 23 h 62"/>
                  <a:gd name="T10" fmla="*/ 85 w 321"/>
                  <a:gd name="T11" fmla="*/ 21 h 62"/>
                  <a:gd name="T12" fmla="*/ 44 w 321"/>
                  <a:gd name="T13" fmla="*/ 17 h 62"/>
                  <a:gd name="T14" fmla="*/ 0 w 321"/>
                  <a:gd name="T15" fmla="*/ 7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0" name="Freeform 200"/>
              <p:cNvSpPr>
                <a:spLocks/>
              </p:cNvSpPr>
              <p:nvPr userDrawn="1"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44 w 321"/>
                  <a:gd name="T3" fmla="*/ 8 h 42"/>
                  <a:gd name="T4" fmla="*/ 85 w 321"/>
                  <a:gd name="T5" fmla="*/ 13 h 42"/>
                  <a:gd name="T6" fmla="*/ 125 w 321"/>
                  <a:gd name="T7" fmla="*/ 15 h 42"/>
                  <a:gd name="T8" fmla="*/ 125 w 321"/>
                  <a:gd name="T9" fmla="*/ 17 h 42"/>
                  <a:gd name="T10" fmla="*/ 85 w 321"/>
                  <a:gd name="T11" fmla="*/ 15 h 42"/>
                  <a:gd name="T12" fmla="*/ 44 w 321"/>
                  <a:gd name="T13" fmla="*/ 12 h 42"/>
                  <a:gd name="T14" fmla="*/ 0 w 321"/>
                  <a:gd name="T15" fmla="*/ 7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1" name="Freeform 201"/>
              <p:cNvSpPr>
                <a:spLocks/>
              </p:cNvSpPr>
              <p:nvPr userDrawn="1"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44 w 321"/>
                  <a:gd name="T3" fmla="*/ 2 h 16"/>
                  <a:gd name="T4" fmla="*/ 125 w 321"/>
                  <a:gd name="T5" fmla="*/ 3 h 16"/>
                  <a:gd name="T6" fmla="*/ 125 w 321"/>
                  <a:gd name="T7" fmla="*/ 5 h 16"/>
                  <a:gd name="T8" fmla="*/ 0 w 321"/>
                  <a:gd name="T9" fmla="*/ 5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2" name="Freeform 202"/>
              <p:cNvSpPr>
                <a:spLocks/>
              </p:cNvSpPr>
              <p:nvPr userDrawn="1"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9 w 30"/>
                  <a:gd name="T5" fmla="*/ 0 h 48"/>
                  <a:gd name="T6" fmla="*/ 10 w 30"/>
                  <a:gd name="T7" fmla="*/ 1 h 48"/>
                  <a:gd name="T8" fmla="*/ 10 w 30"/>
                  <a:gd name="T9" fmla="*/ 3 h 48"/>
                  <a:gd name="T10" fmla="*/ 9 w 30"/>
                  <a:gd name="T11" fmla="*/ 3 h 48"/>
                  <a:gd name="T12" fmla="*/ 3 w 30"/>
                  <a:gd name="T13" fmla="*/ 3 h 48"/>
                  <a:gd name="T14" fmla="*/ 3 w 30"/>
                  <a:gd name="T15" fmla="*/ 8 h 48"/>
                  <a:gd name="T16" fmla="*/ 9 w 30"/>
                  <a:gd name="T17" fmla="*/ 8 h 48"/>
                  <a:gd name="T18" fmla="*/ 9 w 30"/>
                  <a:gd name="T19" fmla="*/ 8 h 48"/>
                  <a:gd name="T20" fmla="*/ 9 w 30"/>
                  <a:gd name="T21" fmla="*/ 9 h 48"/>
                  <a:gd name="T22" fmla="*/ 9 w 30"/>
                  <a:gd name="T23" fmla="*/ 10 h 48"/>
                  <a:gd name="T24" fmla="*/ 3 w 30"/>
                  <a:gd name="T25" fmla="*/ 10 h 48"/>
                  <a:gd name="T26" fmla="*/ 3 w 30"/>
                  <a:gd name="T27" fmla="*/ 16 h 48"/>
                  <a:gd name="T28" fmla="*/ 9 w 30"/>
                  <a:gd name="T29" fmla="*/ 16 h 48"/>
                  <a:gd name="T30" fmla="*/ 11 w 30"/>
                  <a:gd name="T31" fmla="*/ 16 h 48"/>
                  <a:gd name="T32" fmla="*/ 11 w 30"/>
                  <a:gd name="T33" fmla="*/ 18 h 48"/>
                  <a:gd name="T34" fmla="*/ 9 w 30"/>
                  <a:gd name="T35" fmla="*/ 19 h 48"/>
                  <a:gd name="T36" fmla="*/ 2 w 30"/>
                  <a:gd name="T37" fmla="*/ 19 h 48"/>
                  <a:gd name="T38" fmla="*/ 0 w 30"/>
                  <a:gd name="T39" fmla="*/ 18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3" name="Freeform 203"/>
              <p:cNvSpPr>
                <a:spLocks/>
              </p:cNvSpPr>
              <p:nvPr userDrawn="1"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10 w 31"/>
                  <a:gd name="T1" fmla="*/ 15 h 36"/>
                  <a:gd name="T2" fmla="*/ 8 w 31"/>
                  <a:gd name="T3" fmla="*/ 15 h 36"/>
                  <a:gd name="T4" fmla="*/ 8 w 31"/>
                  <a:gd name="T5" fmla="*/ 14 h 36"/>
                  <a:gd name="T6" fmla="*/ 8 w 31"/>
                  <a:gd name="T7" fmla="*/ 14 h 36"/>
                  <a:gd name="T8" fmla="*/ 8 w 31"/>
                  <a:gd name="T9" fmla="*/ 14 h 36"/>
                  <a:gd name="T10" fmla="*/ 3 w 31"/>
                  <a:gd name="T11" fmla="*/ 15 h 36"/>
                  <a:gd name="T12" fmla="*/ 0 w 31"/>
                  <a:gd name="T13" fmla="*/ 9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9 h 36"/>
                  <a:gd name="T24" fmla="*/ 5 w 31"/>
                  <a:gd name="T25" fmla="*/ 12 h 36"/>
                  <a:gd name="T26" fmla="*/ 8 w 31"/>
                  <a:gd name="T27" fmla="*/ 10 h 36"/>
                  <a:gd name="T28" fmla="*/ 8 w 31"/>
                  <a:gd name="T29" fmla="*/ 2 h 36"/>
                  <a:gd name="T30" fmla="*/ 8 w 31"/>
                  <a:gd name="T31" fmla="*/ 0 h 36"/>
                  <a:gd name="T32" fmla="*/ 10 w 31"/>
                  <a:gd name="T33" fmla="*/ 0 h 36"/>
                  <a:gd name="T34" fmla="*/ 11 w 31"/>
                  <a:gd name="T35" fmla="*/ 2 h 36"/>
                  <a:gd name="T36" fmla="*/ 11 w 31"/>
                  <a:gd name="T37" fmla="*/ 14 h 36"/>
                  <a:gd name="T38" fmla="*/ 10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4" name="Freeform 204"/>
              <p:cNvSpPr>
                <a:spLocks/>
              </p:cNvSpPr>
              <p:nvPr userDrawn="1"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4 h 36"/>
                  <a:gd name="T2" fmla="*/ 3 w 21"/>
                  <a:gd name="T3" fmla="*/ 15 h 36"/>
                  <a:gd name="T4" fmla="*/ 1 w 21"/>
                  <a:gd name="T5" fmla="*/ 15 h 36"/>
                  <a:gd name="T6" fmla="*/ 0 w 21"/>
                  <a:gd name="T7" fmla="*/ 14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7 w 21"/>
                  <a:gd name="T21" fmla="*/ 0 h 36"/>
                  <a:gd name="T22" fmla="*/ 8 w 21"/>
                  <a:gd name="T23" fmla="*/ 1 h 36"/>
                  <a:gd name="T24" fmla="*/ 8 w 21"/>
                  <a:gd name="T25" fmla="*/ 3 h 36"/>
                  <a:gd name="T26" fmla="*/ 8 w 21"/>
                  <a:gd name="T27" fmla="*/ 3 h 36"/>
                  <a:gd name="T28" fmla="*/ 3 w 21"/>
                  <a:gd name="T29" fmla="*/ 4 h 36"/>
                  <a:gd name="T30" fmla="*/ 3 w 21"/>
                  <a:gd name="T31" fmla="*/ 14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5" name="Freeform 205"/>
              <p:cNvSpPr>
                <a:spLocks noEditPoints="1"/>
              </p:cNvSpPr>
              <p:nvPr userDrawn="1"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6" name="Freeform 206"/>
              <p:cNvSpPr>
                <a:spLocks noEditPoints="1"/>
              </p:cNvSpPr>
              <p:nvPr userDrawn="1"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6 w 31"/>
                  <a:gd name="T1" fmla="*/ 15 h 49"/>
                  <a:gd name="T2" fmla="*/ 3 w 31"/>
                  <a:gd name="T3" fmla="*/ 14 h 49"/>
                  <a:gd name="T4" fmla="*/ 3 w 31"/>
                  <a:gd name="T5" fmla="*/ 14 h 49"/>
                  <a:gd name="T6" fmla="*/ 3 w 31"/>
                  <a:gd name="T7" fmla="*/ 18 h 49"/>
                  <a:gd name="T8" fmla="*/ 3 w 31"/>
                  <a:gd name="T9" fmla="*/ 20 h 49"/>
                  <a:gd name="T10" fmla="*/ 1 w 31"/>
                  <a:gd name="T11" fmla="*/ 20 h 49"/>
                  <a:gd name="T12" fmla="*/ 0 w 31"/>
                  <a:gd name="T13" fmla="*/ 18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7 w 31"/>
                  <a:gd name="T27" fmla="*/ 0 h 49"/>
                  <a:gd name="T28" fmla="*/ 11 w 31"/>
                  <a:gd name="T29" fmla="*/ 7 h 49"/>
                  <a:gd name="T30" fmla="*/ 6 w 31"/>
                  <a:gd name="T31" fmla="*/ 15 h 49"/>
                  <a:gd name="T32" fmla="*/ 6 w 31"/>
                  <a:gd name="T33" fmla="*/ 3 h 49"/>
                  <a:gd name="T34" fmla="*/ 3 w 31"/>
                  <a:gd name="T35" fmla="*/ 4 h 49"/>
                  <a:gd name="T36" fmla="*/ 3 w 31"/>
                  <a:gd name="T37" fmla="*/ 11 h 49"/>
                  <a:gd name="T38" fmla="*/ 6 w 31"/>
                  <a:gd name="T39" fmla="*/ 11 h 49"/>
                  <a:gd name="T40" fmla="*/ 8 w 31"/>
                  <a:gd name="T41" fmla="*/ 7 h 49"/>
                  <a:gd name="T42" fmla="*/ 6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7" name="Freeform 207"/>
              <p:cNvSpPr>
                <a:spLocks noEditPoints="1"/>
              </p:cNvSpPr>
              <p:nvPr userDrawn="1"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8 h 36"/>
                  <a:gd name="T2" fmla="*/ 6 w 31"/>
                  <a:gd name="T3" fmla="*/ 12 h 36"/>
                  <a:gd name="T4" fmla="*/ 9 w 31"/>
                  <a:gd name="T5" fmla="*/ 12 h 36"/>
                  <a:gd name="T6" fmla="*/ 9 w 31"/>
                  <a:gd name="T7" fmla="*/ 12 h 36"/>
                  <a:gd name="T8" fmla="*/ 10 w 31"/>
                  <a:gd name="T9" fmla="*/ 14 h 36"/>
                  <a:gd name="T10" fmla="*/ 9 w 31"/>
                  <a:gd name="T11" fmla="*/ 14 h 36"/>
                  <a:gd name="T12" fmla="*/ 6 w 31"/>
                  <a:gd name="T13" fmla="*/ 15 h 36"/>
                  <a:gd name="T14" fmla="*/ 0 w 31"/>
                  <a:gd name="T15" fmla="*/ 8 h 36"/>
                  <a:gd name="T16" fmla="*/ 6 w 31"/>
                  <a:gd name="T17" fmla="*/ 0 h 36"/>
                  <a:gd name="T18" fmla="*/ 11 w 31"/>
                  <a:gd name="T19" fmla="*/ 7 h 36"/>
                  <a:gd name="T20" fmla="*/ 9 w 31"/>
                  <a:gd name="T21" fmla="*/ 8 h 36"/>
                  <a:gd name="T22" fmla="*/ 3 w 31"/>
                  <a:gd name="T23" fmla="*/ 8 h 36"/>
                  <a:gd name="T24" fmla="*/ 3 w 31"/>
                  <a:gd name="T25" fmla="*/ 6 h 36"/>
                  <a:gd name="T26" fmla="*/ 8 w 31"/>
                  <a:gd name="T27" fmla="*/ 6 h 36"/>
                  <a:gd name="T28" fmla="*/ 6 w 31"/>
                  <a:gd name="T29" fmla="*/ 3 h 36"/>
                  <a:gd name="T30" fmla="*/ 3 w 3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8" name="Freeform 208"/>
              <p:cNvSpPr>
                <a:spLocks noEditPoints="1"/>
              </p:cNvSpPr>
              <p:nvPr userDrawn="1"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9 w 34"/>
                  <a:gd name="T1" fmla="*/ 14 h 36"/>
                  <a:gd name="T2" fmla="*/ 4 w 34"/>
                  <a:gd name="T3" fmla="*/ 15 h 36"/>
                  <a:gd name="T4" fmla="*/ 0 w 34"/>
                  <a:gd name="T5" fmla="*/ 10 h 36"/>
                  <a:gd name="T6" fmla="*/ 5 w 34"/>
                  <a:gd name="T7" fmla="*/ 6 h 36"/>
                  <a:gd name="T8" fmla="*/ 9 w 34"/>
                  <a:gd name="T9" fmla="*/ 6 h 36"/>
                  <a:gd name="T10" fmla="*/ 9 w 34"/>
                  <a:gd name="T11" fmla="*/ 5 h 36"/>
                  <a:gd name="T12" fmla="*/ 6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7 w 34"/>
                  <a:gd name="T23" fmla="*/ 0 h 36"/>
                  <a:gd name="T24" fmla="*/ 12 w 34"/>
                  <a:gd name="T25" fmla="*/ 5 h 36"/>
                  <a:gd name="T26" fmla="*/ 12 w 34"/>
                  <a:gd name="T27" fmla="*/ 11 h 36"/>
                  <a:gd name="T28" fmla="*/ 13 w 34"/>
                  <a:gd name="T29" fmla="*/ 12 h 36"/>
                  <a:gd name="T30" fmla="*/ 13 w 34"/>
                  <a:gd name="T31" fmla="*/ 13 h 36"/>
                  <a:gd name="T32" fmla="*/ 13 w 34"/>
                  <a:gd name="T33" fmla="*/ 14 h 36"/>
                  <a:gd name="T34" fmla="*/ 13 w 34"/>
                  <a:gd name="T35" fmla="*/ 15 h 36"/>
                  <a:gd name="T36" fmla="*/ 11 w 34"/>
                  <a:gd name="T37" fmla="*/ 15 h 36"/>
                  <a:gd name="T38" fmla="*/ 9 w 34"/>
                  <a:gd name="T39" fmla="*/ 14 h 36"/>
                  <a:gd name="T40" fmla="*/ 9 w 34"/>
                  <a:gd name="T41" fmla="*/ 8 h 36"/>
                  <a:gd name="T42" fmla="*/ 6 w 34"/>
                  <a:gd name="T43" fmla="*/ 8 h 36"/>
                  <a:gd name="T44" fmla="*/ 3 w 34"/>
                  <a:gd name="T45" fmla="*/ 10 h 36"/>
                  <a:gd name="T46" fmla="*/ 5 w 34"/>
                  <a:gd name="T47" fmla="*/ 12 h 36"/>
                  <a:gd name="T48" fmla="*/ 9 w 34"/>
                  <a:gd name="T49" fmla="*/ 10 h 36"/>
                  <a:gd name="T50" fmla="*/ 9 w 34"/>
                  <a:gd name="T51" fmla="*/ 8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9" name="Freeform 209"/>
              <p:cNvSpPr>
                <a:spLocks/>
              </p:cNvSpPr>
              <p:nvPr userDrawn="1"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0" name="Freeform 210"/>
              <p:cNvSpPr>
                <a:spLocks/>
              </p:cNvSpPr>
              <p:nvPr userDrawn="1"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8 w 35"/>
                  <a:gd name="T1" fmla="*/ 0 h 49"/>
                  <a:gd name="T2" fmla="*/ 13 w 35"/>
                  <a:gd name="T3" fmla="*/ 2 h 49"/>
                  <a:gd name="T4" fmla="*/ 13 w 35"/>
                  <a:gd name="T5" fmla="*/ 3 h 49"/>
                  <a:gd name="T6" fmla="*/ 13 w 35"/>
                  <a:gd name="T7" fmla="*/ 3 h 49"/>
                  <a:gd name="T8" fmla="*/ 13 w 35"/>
                  <a:gd name="T9" fmla="*/ 3 h 49"/>
                  <a:gd name="T10" fmla="*/ 8 w 35"/>
                  <a:gd name="T11" fmla="*/ 3 h 49"/>
                  <a:gd name="T12" fmla="*/ 3 w 35"/>
                  <a:gd name="T13" fmla="*/ 9 h 49"/>
                  <a:gd name="T14" fmla="*/ 8 w 35"/>
                  <a:gd name="T15" fmla="*/ 17 h 49"/>
                  <a:gd name="T16" fmla="*/ 13 w 35"/>
                  <a:gd name="T17" fmla="*/ 16 h 49"/>
                  <a:gd name="T18" fmla="*/ 13 w 35"/>
                  <a:gd name="T19" fmla="*/ 17 h 49"/>
                  <a:gd name="T20" fmla="*/ 13 w 35"/>
                  <a:gd name="T21" fmla="*/ 18 h 49"/>
                  <a:gd name="T22" fmla="*/ 13 w 35"/>
                  <a:gd name="T23" fmla="*/ 18 h 49"/>
                  <a:gd name="T24" fmla="*/ 8 w 35"/>
                  <a:gd name="T25" fmla="*/ 20 h 49"/>
                  <a:gd name="T26" fmla="*/ 0 w 35"/>
                  <a:gd name="T27" fmla="*/ 9 h 49"/>
                  <a:gd name="T28" fmla="*/ 8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1" name="Freeform 211"/>
              <p:cNvSpPr>
                <a:spLocks noEditPoints="1"/>
              </p:cNvSpPr>
              <p:nvPr userDrawn="1"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2" name="Freeform 212"/>
              <p:cNvSpPr>
                <a:spLocks/>
              </p:cNvSpPr>
              <p:nvPr userDrawn="1"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21 w 51"/>
                  <a:gd name="T1" fmla="*/ 15 h 36"/>
                  <a:gd name="T2" fmla="*/ 19 w 51"/>
                  <a:gd name="T3" fmla="*/ 15 h 36"/>
                  <a:gd name="T4" fmla="*/ 18 w 51"/>
                  <a:gd name="T5" fmla="*/ 14 h 36"/>
                  <a:gd name="T6" fmla="*/ 18 w 51"/>
                  <a:gd name="T7" fmla="*/ 6 h 36"/>
                  <a:gd name="T8" fmla="*/ 16 w 51"/>
                  <a:gd name="T9" fmla="*/ 3 h 36"/>
                  <a:gd name="T10" fmla="*/ 12 w 51"/>
                  <a:gd name="T11" fmla="*/ 4 h 36"/>
                  <a:gd name="T12" fmla="*/ 12 w 51"/>
                  <a:gd name="T13" fmla="*/ 6 h 36"/>
                  <a:gd name="T14" fmla="*/ 12 w 51"/>
                  <a:gd name="T15" fmla="*/ 14 h 36"/>
                  <a:gd name="T16" fmla="*/ 12 w 51"/>
                  <a:gd name="T17" fmla="*/ 15 h 36"/>
                  <a:gd name="T18" fmla="*/ 9 w 51"/>
                  <a:gd name="T19" fmla="*/ 15 h 36"/>
                  <a:gd name="T20" fmla="*/ 9 w 51"/>
                  <a:gd name="T21" fmla="*/ 14 h 36"/>
                  <a:gd name="T22" fmla="*/ 9 w 51"/>
                  <a:gd name="T23" fmla="*/ 5 h 36"/>
                  <a:gd name="T24" fmla="*/ 7 w 51"/>
                  <a:gd name="T25" fmla="*/ 3 h 36"/>
                  <a:gd name="T26" fmla="*/ 3 w 51"/>
                  <a:gd name="T27" fmla="*/ 4 h 36"/>
                  <a:gd name="T28" fmla="*/ 3 w 51"/>
                  <a:gd name="T29" fmla="*/ 14 h 36"/>
                  <a:gd name="T30" fmla="*/ 3 w 51"/>
                  <a:gd name="T31" fmla="*/ 15 h 36"/>
                  <a:gd name="T32" fmla="*/ 1 w 51"/>
                  <a:gd name="T33" fmla="*/ 15 h 36"/>
                  <a:gd name="T34" fmla="*/ 0 w 51"/>
                  <a:gd name="T35" fmla="*/ 14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8 w 51"/>
                  <a:gd name="T49" fmla="*/ 0 h 36"/>
                  <a:gd name="T50" fmla="*/ 12 w 51"/>
                  <a:gd name="T51" fmla="*/ 3 h 36"/>
                  <a:gd name="T52" fmla="*/ 16 w 51"/>
                  <a:gd name="T53" fmla="*/ 0 h 36"/>
                  <a:gd name="T54" fmla="*/ 21 w 51"/>
                  <a:gd name="T55" fmla="*/ 5 h 36"/>
                  <a:gd name="T56" fmla="*/ 21 w 51"/>
                  <a:gd name="T57" fmla="*/ 14 h 36"/>
                  <a:gd name="T58" fmla="*/ 21 w 51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3" name="Freeform 213"/>
              <p:cNvSpPr>
                <a:spLocks/>
              </p:cNvSpPr>
              <p:nvPr userDrawn="1"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22 w 52"/>
                  <a:gd name="T1" fmla="*/ 15 h 36"/>
                  <a:gd name="T2" fmla="*/ 19 w 52"/>
                  <a:gd name="T3" fmla="*/ 15 h 36"/>
                  <a:gd name="T4" fmla="*/ 19 w 52"/>
                  <a:gd name="T5" fmla="*/ 14 h 36"/>
                  <a:gd name="T6" fmla="*/ 19 w 52"/>
                  <a:gd name="T7" fmla="*/ 6 h 36"/>
                  <a:gd name="T8" fmla="*/ 16 w 52"/>
                  <a:gd name="T9" fmla="*/ 3 h 36"/>
                  <a:gd name="T10" fmla="*/ 13 w 52"/>
                  <a:gd name="T11" fmla="*/ 4 h 36"/>
                  <a:gd name="T12" fmla="*/ 13 w 52"/>
                  <a:gd name="T13" fmla="*/ 6 h 36"/>
                  <a:gd name="T14" fmla="*/ 13 w 52"/>
                  <a:gd name="T15" fmla="*/ 14 h 36"/>
                  <a:gd name="T16" fmla="*/ 12 w 52"/>
                  <a:gd name="T17" fmla="*/ 15 h 36"/>
                  <a:gd name="T18" fmla="*/ 10 w 52"/>
                  <a:gd name="T19" fmla="*/ 15 h 36"/>
                  <a:gd name="T20" fmla="*/ 9 w 52"/>
                  <a:gd name="T21" fmla="*/ 14 h 36"/>
                  <a:gd name="T22" fmla="*/ 9 w 52"/>
                  <a:gd name="T23" fmla="*/ 5 h 36"/>
                  <a:gd name="T24" fmla="*/ 8 w 52"/>
                  <a:gd name="T25" fmla="*/ 3 h 36"/>
                  <a:gd name="T26" fmla="*/ 3 w 52"/>
                  <a:gd name="T27" fmla="*/ 4 h 36"/>
                  <a:gd name="T28" fmla="*/ 3 w 52"/>
                  <a:gd name="T29" fmla="*/ 14 h 36"/>
                  <a:gd name="T30" fmla="*/ 3 w 52"/>
                  <a:gd name="T31" fmla="*/ 15 h 36"/>
                  <a:gd name="T32" fmla="*/ 1 w 52"/>
                  <a:gd name="T33" fmla="*/ 15 h 36"/>
                  <a:gd name="T34" fmla="*/ 0 w 52"/>
                  <a:gd name="T35" fmla="*/ 14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8 w 52"/>
                  <a:gd name="T49" fmla="*/ 0 h 36"/>
                  <a:gd name="T50" fmla="*/ 12 w 52"/>
                  <a:gd name="T51" fmla="*/ 3 h 36"/>
                  <a:gd name="T52" fmla="*/ 17 w 52"/>
                  <a:gd name="T53" fmla="*/ 0 h 36"/>
                  <a:gd name="T54" fmla="*/ 22 w 52"/>
                  <a:gd name="T55" fmla="*/ 5 h 36"/>
                  <a:gd name="T56" fmla="*/ 22 w 52"/>
                  <a:gd name="T57" fmla="*/ 14 h 36"/>
                  <a:gd name="T58" fmla="*/ 22 w 52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4" name="Freeform 214"/>
              <p:cNvSpPr>
                <a:spLocks noEditPoints="1"/>
              </p:cNvSpPr>
              <p:nvPr userDrawn="1"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8 h 49"/>
                  <a:gd name="T12" fmla="*/ 4 w 9"/>
                  <a:gd name="T13" fmla="*/ 20 h 49"/>
                  <a:gd name="T14" fmla="*/ 2 w 9"/>
                  <a:gd name="T15" fmla="*/ 20 h 49"/>
                  <a:gd name="T16" fmla="*/ 1 w 9"/>
                  <a:gd name="T17" fmla="*/ 18 h 49"/>
                  <a:gd name="T18" fmla="*/ 1 w 9"/>
                  <a:gd name="T19" fmla="*/ 6 h 49"/>
                  <a:gd name="T20" fmla="*/ 2 w 9"/>
                  <a:gd name="T21" fmla="*/ 5 h 49"/>
                  <a:gd name="T22" fmla="*/ 4 w 9"/>
                  <a:gd name="T23" fmla="*/ 5 h 49"/>
                  <a:gd name="T24" fmla="*/ 4 w 9"/>
                  <a:gd name="T25" fmla="*/ 6 h 49"/>
                  <a:gd name="T26" fmla="*/ 4 w 9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5" name="Freeform 215"/>
              <p:cNvSpPr>
                <a:spLocks/>
              </p:cNvSpPr>
              <p:nvPr userDrawn="1"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5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6" name="Freeform 216"/>
              <p:cNvSpPr>
                <a:spLocks/>
              </p:cNvSpPr>
              <p:nvPr userDrawn="1"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6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7" name="Freeform 217"/>
              <p:cNvSpPr>
                <a:spLocks noEditPoints="1"/>
              </p:cNvSpPr>
              <p:nvPr userDrawn="1"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8 h 49"/>
                  <a:gd name="T12" fmla="*/ 4 w 8"/>
                  <a:gd name="T13" fmla="*/ 20 h 49"/>
                  <a:gd name="T14" fmla="*/ 1 w 8"/>
                  <a:gd name="T15" fmla="*/ 20 h 49"/>
                  <a:gd name="T16" fmla="*/ 0 w 8"/>
                  <a:gd name="T17" fmla="*/ 18 h 49"/>
                  <a:gd name="T18" fmla="*/ 0 w 8"/>
                  <a:gd name="T19" fmla="*/ 6 h 49"/>
                  <a:gd name="T20" fmla="*/ 1 w 8"/>
                  <a:gd name="T21" fmla="*/ 5 h 49"/>
                  <a:gd name="T22" fmla="*/ 4 w 8"/>
                  <a:gd name="T23" fmla="*/ 5 h 49"/>
                  <a:gd name="T24" fmla="*/ 4 w 8"/>
                  <a:gd name="T25" fmla="*/ 6 h 49"/>
                  <a:gd name="T26" fmla="*/ 4 w 8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8" name="Freeform 218"/>
              <p:cNvSpPr>
                <a:spLocks noEditPoints="1"/>
              </p:cNvSpPr>
              <p:nvPr userDrawn="1"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7 w 31"/>
                  <a:gd name="T1" fmla="*/ 15 h 36"/>
                  <a:gd name="T2" fmla="*/ 0 w 31"/>
                  <a:gd name="T3" fmla="*/ 7 h 36"/>
                  <a:gd name="T4" fmla="*/ 7 w 31"/>
                  <a:gd name="T5" fmla="*/ 0 h 36"/>
                  <a:gd name="T6" fmla="*/ 14 w 31"/>
                  <a:gd name="T7" fmla="*/ 7 h 36"/>
                  <a:gd name="T8" fmla="*/ 7 w 31"/>
                  <a:gd name="T9" fmla="*/ 15 h 36"/>
                  <a:gd name="T10" fmla="*/ 7 w 31"/>
                  <a:gd name="T11" fmla="*/ 3 h 36"/>
                  <a:gd name="T12" fmla="*/ 3 w 31"/>
                  <a:gd name="T13" fmla="*/ 8 h 36"/>
                  <a:gd name="T14" fmla="*/ 7 w 31"/>
                  <a:gd name="T15" fmla="*/ 12 h 36"/>
                  <a:gd name="T16" fmla="*/ 10 w 31"/>
                  <a:gd name="T17" fmla="*/ 8 h 36"/>
                  <a:gd name="T18" fmla="*/ 7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9" name="Freeform 219"/>
              <p:cNvSpPr>
                <a:spLocks/>
              </p:cNvSpPr>
              <p:nvPr userDrawn="1"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33"/>
          <p:cNvSpPr>
            <a:spLocks noChangeArrowheads="1"/>
          </p:cNvSpPr>
          <p:nvPr userDrawn="1"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/>
          <a:p>
            <a:pPr algn="ctr" defTabSz="457200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  <a:defRPr/>
            </a:pPr>
            <a:r>
              <a:rPr lang="fr-BE" sz="800">
                <a:solidFill>
                  <a:schemeClr val="bg1"/>
                </a:solidFill>
              </a:rPr>
              <a:t>Energy</a:t>
            </a:r>
            <a:endParaRPr lang="en-GB" sz="800">
              <a:solidFill>
                <a:schemeClr val="bg1"/>
              </a:solidFill>
            </a:endParaRPr>
          </a:p>
          <a:p>
            <a:pPr algn="ctr" defTabSz="457200">
              <a:defRPr/>
            </a:pPr>
            <a:endParaRPr lang="en-GB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" y="-100013"/>
            <a:ext cx="9144000" cy="622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4997450"/>
            <a:ext cx="9180513" cy="1860550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fr-FR" altLang="fr-FR">
              <a:solidFill>
                <a:srgbClr val="FFFFFF"/>
              </a:solidFill>
            </a:endParaRPr>
          </a:p>
        </p:txBody>
      </p:sp>
      <p:sp>
        <p:nvSpPr>
          <p:cNvPr id="14340" name="Rectangle 68"/>
          <p:cNvSpPr>
            <a:spLocks noChangeArrowheads="1"/>
          </p:cNvSpPr>
          <p:nvPr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</a:pPr>
            <a:r>
              <a:rPr lang="fr-BE" altLang="fr-FR" sz="800">
                <a:solidFill>
                  <a:schemeClr val="bg1"/>
                </a:solidFill>
              </a:rPr>
              <a:t>Energy</a:t>
            </a:r>
            <a:endParaRPr lang="en-GB" altLang="fr-FR" sz="800">
              <a:solidFill>
                <a:schemeClr val="bg1"/>
              </a:solidFill>
            </a:endParaRPr>
          </a:p>
          <a:p>
            <a:pPr algn="ctr" eaLnBrk="1" hangingPunct="1"/>
            <a:endParaRPr lang="en-GB" altLang="fr-FR" sz="900">
              <a:solidFill>
                <a:schemeClr val="bg1"/>
              </a:solidFill>
            </a:endParaRPr>
          </a:p>
        </p:txBody>
      </p:sp>
      <p:grpSp>
        <p:nvGrpSpPr>
          <p:cNvPr id="14341" name="Group 13"/>
          <p:cNvGrpSpPr>
            <a:grpSpLocks/>
          </p:cNvGrpSpPr>
          <p:nvPr/>
        </p:nvGrpSpPr>
        <p:grpSpPr bwMode="auto">
          <a:xfrm>
            <a:off x="1314450" y="4810544"/>
            <a:ext cx="6832600" cy="2031568"/>
            <a:chOff x="872" y="2944"/>
            <a:chExt cx="4181" cy="1215"/>
          </a:xfrm>
        </p:grpSpPr>
        <p:sp>
          <p:nvSpPr>
            <p:cNvPr id="14405" name="Title Placeholder 1"/>
            <p:cNvSpPr>
              <a:spLocks/>
            </p:cNvSpPr>
            <p:nvPr/>
          </p:nvSpPr>
          <p:spPr bwMode="gray">
            <a:xfrm>
              <a:off x="1699" y="2944"/>
              <a:ext cx="3354" cy="1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en-US" altLang="fr-FR" sz="3600" b="1" dirty="0" smtClean="0">
                  <a:solidFill>
                    <a:schemeClr val="bg1"/>
                  </a:solidFill>
                  <a:sym typeface="Wingdings" panose="05000000000000000000" pitchFamily="2" charset="2"/>
                </a:rPr>
                <a:t>Selecting indicators to measure energy poverty</a:t>
              </a:r>
              <a:endParaRPr lang="en-US" altLang="fr-FR" sz="36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  <a:p>
              <a:pPr algn="r" eaLnBrk="1" hangingPunct="1"/>
              <a:r>
                <a:rPr lang="en-US" altLang="fr-FR" sz="3000" b="1" dirty="0" smtClean="0">
                  <a:solidFill>
                    <a:schemeClr val="bg1"/>
                  </a:solidFill>
                  <a:sym typeface="Wingdings" panose="05000000000000000000" pitchFamily="2" charset="2"/>
                </a:rPr>
                <a:t>Citizens Energy Forum 24.2. 2016</a:t>
              </a:r>
              <a:endParaRPr lang="en-US" altLang="fr-FR" sz="30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  <a:p>
              <a:pPr algn="ctr" eaLnBrk="1" hangingPunct="1"/>
              <a:endParaRPr lang="en-GB" altLang="fr-FR" sz="30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</p:txBody>
        </p:sp>
        <p:sp>
          <p:nvSpPr>
            <p:cNvPr id="14406" name="Date Placeholder 3"/>
            <p:cNvSpPr>
              <a:spLocks/>
            </p:cNvSpPr>
            <p:nvPr/>
          </p:nvSpPr>
          <p:spPr bwMode="gray">
            <a:xfrm>
              <a:off x="872" y="3827"/>
              <a:ext cx="412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10000"/>
                </a:lnSpc>
              </a:pPr>
              <a:r>
                <a:rPr lang="de-DE" altLang="fr-FR" b="1" dirty="0">
                  <a:solidFill>
                    <a:schemeClr val="bg1"/>
                  </a:solidFill>
                </a:rPr>
                <a:t>Eero </a:t>
              </a:r>
              <a:r>
                <a:rPr lang="de-DE" altLang="fr-FR" b="1" dirty="0" err="1">
                  <a:solidFill>
                    <a:schemeClr val="bg1"/>
                  </a:solidFill>
                </a:rPr>
                <a:t>Ailio</a:t>
              </a:r>
              <a:r>
                <a:rPr lang="de-DE" altLang="fr-FR" b="1" dirty="0">
                  <a:solidFill>
                    <a:schemeClr val="bg1"/>
                  </a:solidFill>
                </a:rPr>
                <a:t>, </a:t>
              </a:r>
              <a:r>
                <a:rPr lang="de-DE" altLang="fr-FR" b="1" dirty="0" err="1">
                  <a:solidFill>
                    <a:schemeClr val="bg1"/>
                  </a:solidFill>
                </a:rPr>
                <a:t>DHoU</a:t>
              </a:r>
              <a:r>
                <a:rPr lang="de-DE" altLang="fr-FR" b="1" dirty="0">
                  <a:solidFill>
                    <a:schemeClr val="bg1"/>
                  </a:solidFill>
                </a:rPr>
                <a:t>, DG ENER B3</a:t>
              </a:r>
            </a:p>
          </p:txBody>
        </p:sp>
      </p:grpSp>
      <p:grpSp>
        <p:nvGrpSpPr>
          <p:cNvPr id="14342" name="Group 5"/>
          <p:cNvGrpSpPr>
            <a:grpSpLocks/>
          </p:cNvGrpSpPr>
          <p:nvPr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7" name="Rectangle 6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4344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14345" name="AutoShape 160"/>
              <p:cNvSpPr>
                <a:spLocks noChangeAspect="1" noChangeArrowheads="1" noTextEdit="1"/>
              </p:cNvSpPr>
              <p:nvPr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6" name="Freeform 161"/>
              <p:cNvSpPr>
                <a:spLocks/>
              </p:cNvSpPr>
              <p:nvPr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64 h 192"/>
                  <a:gd name="T2" fmla="*/ 108 w 521"/>
                  <a:gd name="T3" fmla="*/ 49 h 192"/>
                  <a:gd name="T4" fmla="*/ 119 w 521"/>
                  <a:gd name="T5" fmla="*/ 47 h 192"/>
                  <a:gd name="T6" fmla="*/ 143 w 521"/>
                  <a:gd name="T7" fmla="*/ 37 h 192"/>
                  <a:gd name="T8" fmla="*/ 161 w 521"/>
                  <a:gd name="T9" fmla="*/ 19 h 192"/>
                  <a:gd name="T10" fmla="*/ 173 w 521"/>
                  <a:gd name="T11" fmla="*/ 3 h 192"/>
                  <a:gd name="T12" fmla="*/ 173 w 521"/>
                  <a:gd name="T13" fmla="*/ 0 h 192"/>
                  <a:gd name="T14" fmla="*/ 159 w 521"/>
                  <a:gd name="T15" fmla="*/ 17 h 192"/>
                  <a:gd name="T16" fmla="*/ 140 w 521"/>
                  <a:gd name="T17" fmla="*/ 33 h 192"/>
                  <a:gd name="T18" fmla="*/ 118 w 521"/>
                  <a:gd name="T19" fmla="*/ 43 h 192"/>
                  <a:gd name="T20" fmla="*/ 107 w 521"/>
                  <a:gd name="T21" fmla="*/ 45 h 192"/>
                  <a:gd name="T22" fmla="*/ 97 w 521"/>
                  <a:gd name="T23" fmla="*/ 47 h 192"/>
                  <a:gd name="T24" fmla="*/ 0 w 521"/>
                  <a:gd name="T25" fmla="*/ 57 h 192"/>
                  <a:gd name="T26" fmla="*/ 0 w 521"/>
                  <a:gd name="T27" fmla="*/ 64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7" name="Freeform 162"/>
              <p:cNvSpPr>
                <a:spLocks/>
              </p:cNvSpPr>
              <p:nvPr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39 w 521"/>
                  <a:gd name="T1" fmla="*/ 32 h 177"/>
                  <a:gd name="T2" fmla="*/ 118 w 521"/>
                  <a:gd name="T3" fmla="*/ 40 h 177"/>
                  <a:gd name="T4" fmla="*/ 105 w 521"/>
                  <a:gd name="T5" fmla="*/ 42 h 177"/>
                  <a:gd name="T6" fmla="*/ 97 w 521"/>
                  <a:gd name="T7" fmla="*/ 42 h 177"/>
                  <a:gd name="T8" fmla="*/ 92 w 521"/>
                  <a:gd name="T9" fmla="*/ 44 h 177"/>
                  <a:gd name="T10" fmla="*/ 0 w 521"/>
                  <a:gd name="T11" fmla="*/ 52 h 177"/>
                  <a:gd name="T12" fmla="*/ 0 w 521"/>
                  <a:gd name="T13" fmla="*/ 58 h 177"/>
                  <a:gd name="T14" fmla="*/ 94 w 521"/>
                  <a:gd name="T15" fmla="*/ 48 h 177"/>
                  <a:gd name="T16" fmla="*/ 97 w 521"/>
                  <a:gd name="T17" fmla="*/ 47 h 177"/>
                  <a:gd name="T18" fmla="*/ 105 w 521"/>
                  <a:gd name="T19" fmla="*/ 46 h 177"/>
                  <a:gd name="T20" fmla="*/ 118 w 521"/>
                  <a:gd name="T21" fmla="*/ 44 h 177"/>
                  <a:gd name="T22" fmla="*/ 142 w 521"/>
                  <a:gd name="T23" fmla="*/ 35 h 177"/>
                  <a:gd name="T24" fmla="*/ 161 w 521"/>
                  <a:gd name="T25" fmla="*/ 19 h 177"/>
                  <a:gd name="T26" fmla="*/ 173 w 521"/>
                  <a:gd name="T27" fmla="*/ 3 h 177"/>
                  <a:gd name="T28" fmla="*/ 173 w 521"/>
                  <a:gd name="T29" fmla="*/ 0 h 177"/>
                  <a:gd name="T30" fmla="*/ 159 w 521"/>
                  <a:gd name="T31" fmla="*/ 17 h 177"/>
                  <a:gd name="T32" fmla="*/ 139 w 521"/>
                  <a:gd name="T33" fmla="*/ 32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8" name="Freeform 163"/>
              <p:cNvSpPr>
                <a:spLocks/>
              </p:cNvSpPr>
              <p:nvPr/>
            </p:nvSpPr>
            <p:spPr bwMode="auto">
              <a:xfrm>
                <a:off x="2499" y="237"/>
                <a:ext cx="445" cy="138"/>
              </a:xfrm>
              <a:custGeom>
                <a:avLst/>
                <a:gdLst>
                  <a:gd name="T0" fmla="*/ 158 w 521"/>
                  <a:gd name="T1" fmla="*/ 17 h 161"/>
                  <a:gd name="T2" fmla="*/ 138 w 521"/>
                  <a:gd name="T3" fmla="*/ 31 h 161"/>
                  <a:gd name="T4" fmla="*/ 116 w 521"/>
                  <a:gd name="T5" fmla="*/ 38 h 161"/>
                  <a:gd name="T6" fmla="*/ 104 w 521"/>
                  <a:gd name="T7" fmla="*/ 39 h 161"/>
                  <a:gd name="T8" fmla="*/ 0 w 521"/>
                  <a:gd name="T9" fmla="*/ 48 h 161"/>
                  <a:gd name="T10" fmla="*/ 0 w 521"/>
                  <a:gd name="T11" fmla="*/ 55 h 161"/>
                  <a:gd name="T12" fmla="*/ 92 w 521"/>
                  <a:gd name="T13" fmla="*/ 45 h 161"/>
                  <a:gd name="T14" fmla="*/ 104 w 521"/>
                  <a:gd name="T15" fmla="*/ 44 h 161"/>
                  <a:gd name="T16" fmla="*/ 116 w 521"/>
                  <a:gd name="T17" fmla="*/ 42 h 161"/>
                  <a:gd name="T18" fmla="*/ 139 w 521"/>
                  <a:gd name="T19" fmla="*/ 33 h 161"/>
                  <a:gd name="T20" fmla="*/ 161 w 521"/>
                  <a:gd name="T21" fmla="*/ 18 h 161"/>
                  <a:gd name="T22" fmla="*/ 173 w 521"/>
                  <a:gd name="T23" fmla="*/ 3 h 161"/>
                  <a:gd name="T24" fmla="*/ 173 w 521"/>
                  <a:gd name="T25" fmla="*/ 0 h 161"/>
                  <a:gd name="T26" fmla="*/ 158 w 521"/>
                  <a:gd name="T27" fmla="*/ 17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9" name="Freeform 164"/>
              <p:cNvSpPr>
                <a:spLocks/>
              </p:cNvSpPr>
              <p:nvPr/>
            </p:nvSpPr>
            <p:spPr bwMode="auto">
              <a:xfrm>
                <a:off x="2499" y="311"/>
                <a:ext cx="445" cy="111"/>
              </a:xfrm>
              <a:custGeom>
                <a:avLst/>
                <a:gdLst>
                  <a:gd name="T0" fmla="*/ 132 w 521"/>
                  <a:gd name="T1" fmla="*/ 23 h 130"/>
                  <a:gd name="T2" fmla="*/ 113 w 521"/>
                  <a:gd name="T3" fmla="*/ 29 h 130"/>
                  <a:gd name="T4" fmla="*/ 97 w 521"/>
                  <a:gd name="T5" fmla="*/ 31 h 130"/>
                  <a:gd name="T6" fmla="*/ 90 w 521"/>
                  <a:gd name="T7" fmla="*/ 31 h 130"/>
                  <a:gd name="T8" fmla="*/ 44 w 521"/>
                  <a:gd name="T9" fmla="*/ 32 h 130"/>
                  <a:gd name="T10" fmla="*/ 0 w 521"/>
                  <a:gd name="T11" fmla="*/ 37 h 130"/>
                  <a:gd name="T12" fmla="*/ 0 w 521"/>
                  <a:gd name="T13" fmla="*/ 43 h 130"/>
                  <a:gd name="T14" fmla="*/ 44 w 521"/>
                  <a:gd name="T15" fmla="*/ 38 h 130"/>
                  <a:gd name="T16" fmla="*/ 91 w 521"/>
                  <a:gd name="T17" fmla="*/ 36 h 130"/>
                  <a:gd name="T18" fmla="*/ 102 w 521"/>
                  <a:gd name="T19" fmla="*/ 34 h 130"/>
                  <a:gd name="T20" fmla="*/ 114 w 521"/>
                  <a:gd name="T21" fmla="*/ 32 h 130"/>
                  <a:gd name="T22" fmla="*/ 138 w 521"/>
                  <a:gd name="T23" fmla="*/ 27 h 130"/>
                  <a:gd name="T24" fmla="*/ 158 w 521"/>
                  <a:gd name="T25" fmla="*/ 15 h 130"/>
                  <a:gd name="T26" fmla="*/ 173 w 521"/>
                  <a:gd name="T27" fmla="*/ 3 h 130"/>
                  <a:gd name="T28" fmla="*/ 173 w 521"/>
                  <a:gd name="T29" fmla="*/ 0 h 130"/>
                  <a:gd name="T30" fmla="*/ 158 w 521"/>
                  <a:gd name="T31" fmla="*/ 13 h 130"/>
                  <a:gd name="T32" fmla="*/ 132 w 521"/>
                  <a:gd name="T33" fmla="*/ 23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0" name="Freeform 165"/>
              <p:cNvSpPr>
                <a:spLocks/>
              </p:cNvSpPr>
              <p:nvPr/>
            </p:nvSpPr>
            <p:spPr bwMode="auto">
              <a:xfrm>
                <a:off x="2499" y="355"/>
                <a:ext cx="445" cy="90"/>
              </a:xfrm>
              <a:custGeom>
                <a:avLst/>
                <a:gdLst>
                  <a:gd name="T0" fmla="*/ 135 w 521"/>
                  <a:gd name="T1" fmla="*/ 18 h 106"/>
                  <a:gd name="T2" fmla="*/ 113 w 521"/>
                  <a:gd name="T3" fmla="*/ 22 h 106"/>
                  <a:gd name="T4" fmla="*/ 101 w 521"/>
                  <a:gd name="T5" fmla="*/ 22 h 106"/>
                  <a:gd name="T6" fmla="*/ 89 w 521"/>
                  <a:gd name="T7" fmla="*/ 22 h 106"/>
                  <a:gd name="T8" fmla="*/ 0 w 521"/>
                  <a:gd name="T9" fmla="*/ 27 h 106"/>
                  <a:gd name="T10" fmla="*/ 0 w 521"/>
                  <a:gd name="T11" fmla="*/ 34 h 106"/>
                  <a:gd name="T12" fmla="*/ 89 w 521"/>
                  <a:gd name="T13" fmla="*/ 27 h 106"/>
                  <a:gd name="T14" fmla="*/ 101 w 521"/>
                  <a:gd name="T15" fmla="*/ 26 h 106"/>
                  <a:gd name="T16" fmla="*/ 113 w 521"/>
                  <a:gd name="T17" fmla="*/ 26 h 106"/>
                  <a:gd name="T18" fmla="*/ 136 w 521"/>
                  <a:gd name="T19" fmla="*/ 21 h 106"/>
                  <a:gd name="T20" fmla="*/ 157 w 521"/>
                  <a:gd name="T21" fmla="*/ 12 h 106"/>
                  <a:gd name="T22" fmla="*/ 173 w 521"/>
                  <a:gd name="T23" fmla="*/ 1 h 106"/>
                  <a:gd name="T24" fmla="*/ 173 w 521"/>
                  <a:gd name="T25" fmla="*/ 0 h 106"/>
                  <a:gd name="T26" fmla="*/ 156 w 521"/>
                  <a:gd name="T27" fmla="*/ 8 h 106"/>
                  <a:gd name="T28" fmla="*/ 135 w 521"/>
                  <a:gd name="T29" fmla="*/ 18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1" name="Freeform 166"/>
              <p:cNvSpPr>
                <a:spLocks/>
              </p:cNvSpPr>
              <p:nvPr/>
            </p:nvSpPr>
            <p:spPr bwMode="auto">
              <a:xfrm>
                <a:off x="2499" y="384"/>
                <a:ext cx="445" cy="85"/>
              </a:xfrm>
              <a:custGeom>
                <a:avLst/>
                <a:gdLst>
                  <a:gd name="T0" fmla="*/ 134 w 521"/>
                  <a:gd name="T1" fmla="*/ 19 h 100"/>
                  <a:gd name="T2" fmla="*/ 112 w 521"/>
                  <a:gd name="T3" fmla="*/ 22 h 100"/>
                  <a:gd name="T4" fmla="*/ 101 w 521"/>
                  <a:gd name="T5" fmla="*/ 22 h 100"/>
                  <a:gd name="T6" fmla="*/ 88 w 521"/>
                  <a:gd name="T7" fmla="*/ 22 h 100"/>
                  <a:gd name="T8" fmla="*/ 0 w 521"/>
                  <a:gd name="T9" fmla="*/ 26 h 100"/>
                  <a:gd name="T10" fmla="*/ 0 w 521"/>
                  <a:gd name="T11" fmla="*/ 31 h 100"/>
                  <a:gd name="T12" fmla="*/ 89 w 521"/>
                  <a:gd name="T13" fmla="*/ 26 h 100"/>
                  <a:gd name="T14" fmla="*/ 101 w 521"/>
                  <a:gd name="T15" fmla="*/ 26 h 100"/>
                  <a:gd name="T16" fmla="*/ 112 w 521"/>
                  <a:gd name="T17" fmla="*/ 25 h 100"/>
                  <a:gd name="T18" fmla="*/ 134 w 521"/>
                  <a:gd name="T19" fmla="*/ 22 h 100"/>
                  <a:gd name="T20" fmla="*/ 156 w 521"/>
                  <a:gd name="T21" fmla="*/ 13 h 100"/>
                  <a:gd name="T22" fmla="*/ 173 w 521"/>
                  <a:gd name="T23" fmla="*/ 3 h 100"/>
                  <a:gd name="T24" fmla="*/ 173 w 521"/>
                  <a:gd name="T25" fmla="*/ 0 h 100"/>
                  <a:gd name="T26" fmla="*/ 155 w 521"/>
                  <a:gd name="T27" fmla="*/ 10 h 100"/>
                  <a:gd name="T28" fmla="*/ 134 w 521"/>
                  <a:gd name="T29" fmla="*/ 19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2" name="Freeform 167"/>
              <p:cNvSpPr>
                <a:spLocks/>
              </p:cNvSpPr>
              <p:nvPr/>
            </p:nvSpPr>
            <p:spPr bwMode="auto">
              <a:xfrm>
                <a:off x="2499" y="421"/>
                <a:ext cx="445" cy="70"/>
              </a:xfrm>
              <a:custGeom>
                <a:avLst/>
                <a:gdLst>
                  <a:gd name="T0" fmla="*/ 133 w 521"/>
                  <a:gd name="T1" fmla="*/ 15 h 82"/>
                  <a:gd name="T2" fmla="*/ 111 w 521"/>
                  <a:gd name="T3" fmla="*/ 17 h 82"/>
                  <a:gd name="T4" fmla="*/ 99 w 521"/>
                  <a:gd name="T5" fmla="*/ 17 h 82"/>
                  <a:gd name="T6" fmla="*/ 0 w 521"/>
                  <a:gd name="T7" fmla="*/ 20 h 82"/>
                  <a:gd name="T8" fmla="*/ 0 w 521"/>
                  <a:gd name="T9" fmla="*/ 27 h 82"/>
                  <a:gd name="T10" fmla="*/ 87 w 521"/>
                  <a:gd name="T11" fmla="*/ 23 h 82"/>
                  <a:gd name="T12" fmla="*/ 99 w 521"/>
                  <a:gd name="T13" fmla="*/ 22 h 82"/>
                  <a:gd name="T14" fmla="*/ 111 w 521"/>
                  <a:gd name="T15" fmla="*/ 21 h 82"/>
                  <a:gd name="T16" fmla="*/ 133 w 521"/>
                  <a:gd name="T17" fmla="*/ 18 h 82"/>
                  <a:gd name="T18" fmla="*/ 156 w 521"/>
                  <a:gd name="T19" fmla="*/ 11 h 82"/>
                  <a:gd name="T20" fmla="*/ 173 w 521"/>
                  <a:gd name="T21" fmla="*/ 3 h 82"/>
                  <a:gd name="T22" fmla="*/ 173 w 521"/>
                  <a:gd name="T23" fmla="*/ 0 h 82"/>
                  <a:gd name="T24" fmla="*/ 155 w 521"/>
                  <a:gd name="T25" fmla="*/ 9 h 82"/>
                  <a:gd name="T26" fmla="*/ 133 w 521"/>
                  <a:gd name="T27" fmla="*/ 15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3" name="Freeform 168"/>
              <p:cNvSpPr>
                <a:spLocks/>
              </p:cNvSpPr>
              <p:nvPr/>
            </p:nvSpPr>
            <p:spPr bwMode="auto">
              <a:xfrm>
                <a:off x="2499" y="457"/>
                <a:ext cx="445" cy="58"/>
              </a:xfrm>
              <a:custGeom>
                <a:avLst/>
                <a:gdLst>
                  <a:gd name="T0" fmla="*/ 132 w 521"/>
                  <a:gd name="T1" fmla="*/ 12 h 68"/>
                  <a:gd name="T2" fmla="*/ 96 w 521"/>
                  <a:gd name="T3" fmla="*/ 14 h 68"/>
                  <a:gd name="T4" fmla="*/ 87 w 521"/>
                  <a:gd name="T5" fmla="*/ 15 h 68"/>
                  <a:gd name="T6" fmla="*/ 0 w 521"/>
                  <a:gd name="T7" fmla="*/ 16 h 68"/>
                  <a:gd name="T8" fmla="*/ 0 w 521"/>
                  <a:gd name="T9" fmla="*/ 22 h 68"/>
                  <a:gd name="T10" fmla="*/ 87 w 521"/>
                  <a:gd name="T11" fmla="*/ 19 h 68"/>
                  <a:gd name="T12" fmla="*/ 96 w 521"/>
                  <a:gd name="T13" fmla="*/ 18 h 68"/>
                  <a:gd name="T14" fmla="*/ 132 w 521"/>
                  <a:gd name="T15" fmla="*/ 15 h 68"/>
                  <a:gd name="T16" fmla="*/ 155 w 521"/>
                  <a:gd name="T17" fmla="*/ 10 h 68"/>
                  <a:gd name="T18" fmla="*/ 173 w 521"/>
                  <a:gd name="T19" fmla="*/ 3 h 68"/>
                  <a:gd name="T20" fmla="*/ 173 w 521"/>
                  <a:gd name="T21" fmla="*/ 0 h 68"/>
                  <a:gd name="T22" fmla="*/ 154 w 521"/>
                  <a:gd name="T23" fmla="*/ 8 h 68"/>
                  <a:gd name="T24" fmla="*/ 132 w 521"/>
                  <a:gd name="T25" fmla="*/ 12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4" name="Freeform 169"/>
              <p:cNvSpPr>
                <a:spLocks/>
              </p:cNvSpPr>
              <p:nvPr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32 w 521"/>
                  <a:gd name="T1" fmla="*/ 8 h 52"/>
                  <a:gd name="T2" fmla="*/ 97 w 521"/>
                  <a:gd name="T3" fmla="*/ 9 h 52"/>
                  <a:gd name="T4" fmla="*/ 86 w 521"/>
                  <a:gd name="T5" fmla="*/ 9 h 52"/>
                  <a:gd name="T6" fmla="*/ 0 w 521"/>
                  <a:gd name="T7" fmla="*/ 10 h 52"/>
                  <a:gd name="T8" fmla="*/ 0 w 521"/>
                  <a:gd name="T9" fmla="*/ 16 h 52"/>
                  <a:gd name="T10" fmla="*/ 86 w 521"/>
                  <a:gd name="T11" fmla="*/ 13 h 52"/>
                  <a:gd name="T12" fmla="*/ 97 w 521"/>
                  <a:gd name="T13" fmla="*/ 13 h 52"/>
                  <a:gd name="T14" fmla="*/ 132 w 521"/>
                  <a:gd name="T15" fmla="*/ 12 h 52"/>
                  <a:gd name="T16" fmla="*/ 155 w 521"/>
                  <a:gd name="T17" fmla="*/ 8 h 52"/>
                  <a:gd name="T18" fmla="*/ 173 w 521"/>
                  <a:gd name="T19" fmla="*/ 3 h 52"/>
                  <a:gd name="T20" fmla="*/ 173 w 521"/>
                  <a:gd name="T21" fmla="*/ 0 h 52"/>
                  <a:gd name="T22" fmla="*/ 153 w 521"/>
                  <a:gd name="T23" fmla="*/ 5 h 52"/>
                  <a:gd name="T24" fmla="*/ 132 w 521"/>
                  <a:gd name="T25" fmla="*/ 8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5" name="Freeform 170"/>
              <p:cNvSpPr>
                <a:spLocks/>
              </p:cNvSpPr>
              <p:nvPr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31 w 521"/>
                  <a:gd name="T1" fmla="*/ 5 h 36"/>
                  <a:gd name="T2" fmla="*/ 114 w 521"/>
                  <a:gd name="T3" fmla="*/ 5 h 36"/>
                  <a:gd name="T4" fmla="*/ 108 w 521"/>
                  <a:gd name="T5" fmla="*/ 5 h 36"/>
                  <a:gd name="T6" fmla="*/ 86 w 521"/>
                  <a:gd name="T7" fmla="*/ 5 h 36"/>
                  <a:gd name="T8" fmla="*/ 42 w 521"/>
                  <a:gd name="T9" fmla="*/ 5 h 36"/>
                  <a:gd name="T10" fmla="*/ 0 w 521"/>
                  <a:gd name="T11" fmla="*/ 5 h 36"/>
                  <a:gd name="T12" fmla="*/ 0 w 521"/>
                  <a:gd name="T13" fmla="*/ 11 h 36"/>
                  <a:gd name="T14" fmla="*/ 42 w 521"/>
                  <a:gd name="T15" fmla="*/ 9 h 36"/>
                  <a:gd name="T16" fmla="*/ 86 w 521"/>
                  <a:gd name="T17" fmla="*/ 9 h 36"/>
                  <a:gd name="T18" fmla="*/ 108 w 521"/>
                  <a:gd name="T19" fmla="*/ 8 h 36"/>
                  <a:gd name="T20" fmla="*/ 131 w 521"/>
                  <a:gd name="T21" fmla="*/ 8 h 36"/>
                  <a:gd name="T22" fmla="*/ 153 w 521"/>
                  <a:gd name="T23" fmla="*/ 6 h 36"/>
                  <a:gd name="T24" fmla="*/ 173 w 521"/>
                  <a:gd name="T25" fmla="*/ 3 h 36"/>
                  <a:gd name="T26" fmla="*/ 173 w 521"/>
                  <a:gd name="T27" fmla="*/ 0 h 36"/>
                  <a:gd name="T28" fmla="*/ 153 w 521"/>
                  <a:gd name="T29" fmla="*/ 3 h 36"/>
                  <a:gd name="T30" fmla="*/ 131 w 521"/>
                  <a:gd name="T31" fmla="*/ 5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6" name="Freeform 171"/>
              <p:cNvSpPr>
                <a:spLocks/>
              </p:cNvSpPr>
              <p:nvPr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08 w 521"/>
                  <a:gd name="T1" fmla="*/ 3 h 21"/>
                  <a:gd name="T2" fmla="*/ 86 w 521"/>
                  <a:gd name="T3" fmla="*/ 3 h 21"/>
                  <a:gd name="T4" fmla="*/ 0 w 521"/>
                  <a:gd name="T5" fmla="*/ 1 h 21"/>
                  <a:gd name="T6" fmla="*/ 0 w 521"/>
                  <a:gd name="T7" fmla="*/ 7 h 21"/>
                  <a:gd name="T8" fmla="*/ 86 w 521"/>
                  <a:gd name="T9" fmla="*/ 7 h 21"/>
                  <a:gd name="T10" fmla="*/ 108 w 521"/>
                  <a:gd name="T11" fmla="*/ 6 h 21"/>
                  <a:gd name="T12" fmla="*/ 131 w 521"/>
                  <a:gd name="T13" fmla="*/ 6 h 21"/>
                  <a:gd name="T14" fmla="*/ 173 w 521"/>
                  <a:gd name="T15" fmla="*/ 3 h 21"/>
                  <a:gd name="T16" fmla="*/ 173 w 521"/>
                  <a:gd name="T17" fmla="*/ 0 h 21"/>
                  <a:gd name="T18" fmla="*/ 131 w 521"/>
                  <a:gd name="T19" fmla="*/ 3 h 21"/>
                  <a:gd name="T20" fmla="*/ 108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7" name="Freeform 172"/>
              <p:cNvSpPr>
                <a:spLocks/>
              </p:cNvSpPr>
              <p:nvPr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8" name="Freeform 173"/>
              <p:cNvSpPr>
                <a:spLocks/>
              </p:cNvSpPr>
              <p:nvPr/>
            </p:nvSpPr>
            <p:spPr bwMode="auto">
              <a:xfrm>
                <a:off x="2499" y="274"/>
                <a:ext cx="445" cy="124"/>
              </a:xfrm>
              <a:custGeom>
                <a:avLst/>
                <a:gdLst>
                  <a:gd name="T0" fmla="*/ 157 w 521"/>
                  <a:gd name="T1" fmla="*/ 15 h 145"/>
                  <a:gd name="T2" fmla="*/ 138 w 521"/>
                  <a:gd name="T3" fmla="*/ 27 h 145"/>
                  <a:gd name="T4" fmla="*/ 114 w 521"/>
                  <a:gd name="T5" fmla="*/ 32 h 145"/>
                  <a:gd name="T6" fmla="*/ 97 w 521"/>
                  <a:gd name="T7" fmla="*/ 35 h 145"/>
                  <a:gd name="T8" fmla="*/ 91 w 521"/>
                  <a:gd name="T9" fmla="*/ 35 h 145"/>
                  <a:gd name="T10" fmla="*/ 0 w 521"/>
                  <a:gd name="T11" fmla="*/ 43 h 145"/>
                  <a:gd name="T12" fmla="*/ 0 w 521"/>
                  <a:gd name="T13" fmla="*/ 49 h 145"/>
                  <a:gd name="T14" fmla="*/ 92 w 521"/>
                  <a:gd name="T15" fmla="*/ 39 h 145"/>
                  <a:gd name="T16" fmla="*/ 103 w 521"/>
                  <a:gd name="T17" fmla="*/ 38 h 145"/>
                  <a:gd name="T18" fmla="*/ 114 w 521"/>
                  <a:gd name="T19" fmla="*/ 37 h 145"/>
                  <a:gd name="T20" fmla="*/ 138 w 521"/>
                  <a:gd name="T21" fmla="*/ 31 h 145"/>
                  <a:gd name="T22" fmla="*/ 159 w 521"/>
                  <a:gd name="T23" fmla="*/ 17 h 145"/>
                  <a:gd name="T24" fmla="*/ 173 w 521"/>
                  <a:gd name="T25" fmla="*/ 3 h 145"/>
                  <a:gd name="T26" fmla="*/ 173 w 521"/>
                  <a:gd name="T27" fmla="*/ 0 h 145"/>
                  <a:gd name="T28" fmla="*/ 157 w 521"/>
                  <a:gd name="T29" fmla="*/ 15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9" name="Freeform 174"/>
              <p:cNvSpPr>
                <a:spLocks/>
              </p:cNvSpPr>
              <p:nvPr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0" name="Freeform 175"/>
              <p:cNvSpPr>
                <a:spLocks/>
              </p:cNvSpPr>
              <p:nvPr/>
            </p:nvSpPr>
            <p:spPr bwMode="auto">
              <a:xfrm>
                <a:off x="2684" y="348"/>
                <a:ext cx="390" cy="260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1" name="Freeform 176"/>
              <p:cNvSpPr>
                <a:spLocks/>
              </p:cNvSpPr>
              <p:nvPr/>
            </p:nvSpPr>
            <p:spPr bwMode="auto">
              <a:xfrm>
                <a:off x="2861" y="372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2" name="Freeform 177"/>
              <p:cNvSpPr>
                <a:spLocks/>
              </p:cNvSpPr>
              <p:nvPr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3" name="Freeform 178"/>
              <p:cNvSpPr>
                <a:spLocks/>
              </p:cNvSpPr>
              <p:nvPr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4" name="Freeform 179"/>
              <p:cNvSpPr>
                <a:spLocks/>
              </p:cNvSpPr>
              <p:nvPr/>
            </p:nvSpPr>
            <p:spPr bwMode="auto">
              <a:xfrm>
                <a:off x="2905" y="384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5" name="Freeform 180"/>
              <p:cNvSpPr>
                <a:spLocks/>
              </p:cNvSpPr>
              <p:nvPr/>
            </p:nvSpPr>
            <p:spPr bwMode="auto">
              <a:xfrm>
                <a:off x="2937" y="415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6" name="Freeform 181"/>
              <p:cNvSpPr>
                <a:spLocks/>
              </p:cNvSpPr>
              <p:nvPr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7" name="Freeform 182"/>
              <p:cNvSpPr>
                <a:spLocks/>
              </p:cNvSpPr>
              <p:nvPr/>
            </p:nvSpPr>
            <p:spPr bwMode="auto">
              <a:xfrm>
                <a:off x="2949" y="459"/>
                <a:ext cx="35" cy="33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8" name="Freeform 183"/>
              <p:cNvSpPr>
                <a:spLocks/>
              </p:cNvSpPr>
              <p:nvPr/>
            </p:nvSpPr>
            <p:spPr bwMode="auto">
              <a:xfrm>
                <a:off x="2818" y="384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9" name="Freeform 184"/>
              <p:cNvSpPr>
                <a:spLocks/>
              </p:cNvSpPr>
              <p:nvPr/>
            </p:nvSpPr>
            <p:spPr bwMode="auto">
              <a:xfrm>
                <a:off x="2787" y="415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0" name="Freeform 185"/>
              <p:cNvSpPr>
                <a:spLocks/>
              </p:cNvSpPr>
              <p:nvPr/>
            </p:nvSpPr>
            <p:spPr bwMode="auto">
              <a:xfrm>
                <a:off x="2775" y="459"/>
                <a:ext cx="35" cy="33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1" name="Freeform 186"/>
              <p:cNvSpPr>
                <a:spLocks/>
              </p:cNvSpPr>
              <p:nvPr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2" name="Freeform 187"/>
              <p:cNvSpPr>
                <a:spLocks/>
              </p:cNvSpPr>
              <p:nvPr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3" name="Freeform 188"/>
              <p:cNvSpPr>
                <a:spLocks/>
              </p:cNvSpPr>
              <p:nvPr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4" name="Freeform 189"/>
              <p:cNvSpPr>
                <a:spLocks/>
              </p:cNvSpPr>
              <p:nvPr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38 w 321"/>
                  <a:gd name="T3" fmla="*/ 57 h 266"/>
                  <a:gd name="T4" fmla="*/ 73 w 321"/>
                  <a:gd name="T5" fmla="*/ 79 h 266"/>
                  <a:gd name="T6" fmla="*/ 107 w 321"/>
                  <a:gd name="T7" fmla="*/ 86 h 266"/>
                  <a:gd name="T8" fmla="*/ 107 w 321"/>
                  <a:gd name="T9" fmla="*/ 88 h 266"/>
                  <a:gd name="T10" fmla="*/ 73 w 321"/>
                  <a:gd name="T11" fmla="*/ 81 h 266"/>
                  <a:gd name="T12" fmla="*/ 38 w 321"/>
                  <a:gd name="T13" fmla="*/ 63 h 266"/>
                  <a:gd name="T14" fmla="*/ 0 w 321"/>
                  <a:gd name="T15" fmla="*/ 12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5" name="Freeform 190"/>
              <p:cNvSpPr>
                <a:spLocks/>
              </p:cNvSpPr>
              <p:nvPr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37 w 322"/>
                  <a:gd name="T3" fmla="*/ 52 h 245"/>
                  <a:gd name="T4" fmla="*/ 73 w 322"/>
                  <a:gd name="T5" fmla="*/ 72 h 245"/>
                  <a:gd name="T6" fmla="*/ 108 w 322"/>
                  <a:gd name="T7" fmla="*/ 78 h 245"/>
                  <a:gd name="T8" fmla="*/ 108 w 322"/>
                  <a:gd name="T9" fmla="*/ 81 h 245"/>
                  <a:gd name="T10" fmla="*/ 73 w 322"/>
                  <a:gd name="T11" fmla="*/ 74 h 245"/>
                  <a:gd name="T12" fmla="*/ 38 w 322"/>
                  <a:gd name="T13" fmla="*/ 57 h 245"/>
                  <a:gd name="T14" fmla="*/ 0 w 322"/>
                  <a:gd name="T15" fmla="*/ 11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6" name="Freeform 191"/>
              <p:cNvSpPr>
                <a:spLocks/>
              </p:cNvSpPr>
              <p:nvPr/>
            </p:nvSpPr>
            <p:spPr bwMode="auto">
              <a:xfrm>
                <a:off x="3130" y="237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37 w 321"/>
                  <a:gd name="T3" fmla="*/ 47 h 223"/>
                  <a:gd name="T4" fmla="*/ 73 w 321"/>
                  <a:gd name="T5" fmla="*/ 66 h 223"/>
                  <a:gd name="T6" fmla="*/ 107 w 321"/>
                  <a:gd name="T7" fmla="*/ 71 h 223"/>
                  <a:gd name="T8" fmla="*/ 107 w 321"/>
                  <a:gd name="T9" fmla="*/ 73 h 223"/>
                  <a:gd name="T10" fmla="*/ 73 w 321"/>
                  <a:gd name="T11" fmla="*/ 66 h 223"/>
                  <a:gd name="T12" fmla="*/ 37 w 321"/>
                  <a:gd name="T13" fmla="*/ 51 h 223"/>
                  <a:gd name="T14" fmla="*/ 0 w 321"/>
                  <a:gd name="T15" fmla="*/ 10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7" name="Freeform 192"/>
              <p:cNvSpPr>
                <a:spLocks/>
              </p:cNvSpPr>
              <p:nvPr/>
            </p:nvSpPr>
            <p:spPr bwMode="auto">
              <a:xfrm>
                <a:off x="3130" y="272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38 w 321"/>
                  <a:gd name="T3" fmla="*/ 42 h 204"/>
                  <a:gd name="T4" fmla="*/ 73 w 321"/>
                  <a:gd name="T5" fmla="*/ 60 h 204"/>
                  <a:gd name="T6" fmla="*/ 107 w 321"/>
                  <a:gd name="T7" fmla="*/ 67 h 204"/>
                  <a:gd name="T8" fmla="*/ 107 w 321"/>
                  <a:gd name="T9" fmla="*/ 67 h 204"/>
                  <a:gd name="T10" fmla="*/ 73 w 321"/>
                  <a:gd name="T11" fmla="*/ 61 h 204"/>
                  <a:gd name="T12" fmla="*/ 37 w 321"/>
                  <a:gd name="T13" fmla="*/ 47 h 204"/>
                  <a:gd name="T14" fmla="*/ 0 w 321"/>
                  <a:gd name="T15" fmla="*/ 9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8" name="Freeform 193"/>
              <p:cNvSpPr>
                <a:spLocks/>
              </p:cNvSpPr>
              <p:nvPr/>
            </p:nvSpPr>
            <p:spPr bwMode="auto">
              <a:xfrm>
                <a:off x="3130" y="309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38 w 321"/>
                  <a:gd name="T3" fmla="*/ 39 h 181"/>
                  <a:gd name="T4" fmla="*/ 73 w 321"/>
                  <a:gd name="T5" fmla="*/ 54 h 181"/>
                  <a:gd name="T6" fmla="*/ 107 w 321"/>
                  <a:gd name="T7" fmla="*/ 59 h 181"/>
                  <a:gd name="T8" fmla="*/ 107 w 321"/>
                  <a:gd name="T9" fmla="*/ 62 h 181"/>
                  <a:gd name="T10" fmla="*/ 73 w 321"/>
                  <a:gd name="T11" fmla="*/ 56 h 181"/>
                  <a:gd name="T12" fmla="*/ 37 w 321"/>
                  <a:gd name="T13" fmla="*/ 44 h 181"/>
                  <a:gd name="T14" fmla="*/ 0 w 321"/>
                  <a:gd name="T15" fmla="*/ 9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9" name="Freeform 194"/>
              <p:cNvSpPr>
                <a:spLocks/>
              </p:cNvSpPr>
              <p:nvPr/>
            </p:nvSpPr>
            <p:spPr bwMode="auto">
              <a:xfrm>
                <a:off x="3130" y="343"/>
                <a:ext cx="274" cy="140"/>
              </a:xfrm>
              <a:custGeom>
                <a:avLst/>
                <a:gdLst>
                  <a:gd name="T0" fmla="*/ 0 w 321"/>
                  <a:gd name="T1" fmla="*/ 0 h 163"/>
                  <a:gd name="T2" fmla="*/ 38 w 321"/>
                  <a:gd name="T3" fmla="*/ 34 h 163"/>
                  <a:gd name="T4" fmla="*/ 73 w 321"/>
                  <a:gd name="T5" fmla="*/ 48 h 163"/>
                  <a:gd name="T6" fmla="*/ 107 w 321"/>
                  <a:gd name="T7" fmla="*/ 55 h 163"/>
                  <a:gd name="T8" fmla="*/ 107 w 321"/>
                  <a:gd name="T9" fmla="*/ 56 h 163"/>
                  <a:gd name="T10" fmla="*/ 73 w 321"/>
                  <a:gd name="T11" fmla="*/ 51 h 163"/>
                  <a:gd name="T12" fmla="*/ 38 w 321"/>
                  <a:gd name="T13" fmla="*/ 40 h 163"/>
                  <a:gd name="T14" fmla="*/ 0 w 321"/>
                  <a:gd name="T15" fmla="*/ 8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0" name="Freeform 195"/>
              <p:cNvSpPr>
                <a:spLocks/>
              </p:cNvSpPr>
              <p:nvPr/>
            </p:nvSpPr>
            <p:spPr bwMode="auto">
              <a:xfrm>
                <a:off x="3130" y="380"/>
                <a:ext cx="274" cy="122"/>
              </a:xfrm>
              <a:custGeom>
                <a:avLst/>
                <a:gdLst>
                  <a:gd name="T0" fmla="*/ 0 w 321"/>
                  <a:gd name="T1" fmla="*/ 0 h 143"/>
                  <a:gd name="T2" fmla="*/ 37 w 321"/>
                  <a:gd name="T3" fmla="*/ 27 h 143"/>
                  <a:gd name="T4" fmla="*/ 73 w 321"/>
                  <a:gd name="T5" fmla="*/ 41 h 143"/>
                  <a:gd name="T6" fmla="*/ 107 w 321"/>
                  <a:gd name="T7" fmla="*/ 45 h 143"/>
                  <a:gd name="T8" fmla="*/ 107 w 321"/>
                  <a:gd name="T9" fmla="*/ 47 h 143"/>
                  <a:gd name="T10" fmla="*/ 73 w 321"/>
                  <a:gd name="T11" fmla="*/ 42 h 143"/>
                  <a:gd name="T12" fmla="*/ 38 w 321"/>
                  <a:gd name="T13" fmla="*/ 32 h 143"/>
                  <a:gd name="T14" fmla="*/ 0 w 321"/>
                  <a:gd name="T15" fmla="*/ 8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1" name="Freeform 196"/>
              <p:cNvSpPr>
                <a:spLocks/>
              </p:cNvSpPr>
              <p:nvPr/>
            </p:nvSpPr>
            <p:spPr bwMode="auto">
              <a:xfrm>
                <a:off x="3130" y="415"/>
                <a:ext cx="274" cy="105"/>
              </a:xfrm>
              <a:custGeom>
                <a:avLst/>
                <a:gdLst>
                  <a:gd name="T0" fmla="*/ 0 w 321"/>
                  <a:gd name="T1" fmla="*/ 0 h 123"/>
                  <a:gd name="T2" fmla="*/ 38 w 321"/>
                  <a:gd name="T3" fmla="*/ 23 h 123"/>
                  <a:gd name="T4" fmla="*/ 73 w 321"/>
                  <a:gd name="T5" fmla="*/ 35 h 123"/>
                  <a:gd name="T6" fmla="*/ 107 w 321"/>
                  <a:gd name="T7" fmla="*/ 38 h 123"/>
                  <a:gd name="T8" fmla="*/ 107 w 321"/>
                  <a:gd name="T9" fmla="*/ 41 h 123"/>
                  <a:gd name="T10" fmla="*/ 73 w 321"/>
                  <a:gd name="T11" fmla="*/ 38 h 123"/>
                  <a:gd name="T12" fmla="*/ 37 w 321"/>
                  <a:gd name="T13" fmla="*/ 27 h 123"/>
                  <a:gd name="T14" fmla="*/ 0 w 321"/>
                  <a:gd name="T15" fmla="*/ 7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2" name="Freeform 197"/>
              <p:cNvSpPr>
                <a:spLocks/>
              </p:cNvSpPr>
              <p:nvPr/>
            </p:nvSpPr>
            <p:spPr bwMode="auto">
              <a:xfrm>
                <a:off x="3130" y="450"/>
                <a:ext cx="274" cy="88"/>
              </a:xfrm>
              <a:custGeom>
                <a:avLst/>
                <a:gdLst>
                  <a:gd name="T0" fmla="*/ 0 w 321"/>
                  <a:gd name="T1" fmla="*/ 0 h 103"/>
                  <a:gd name="T2" fmla="*/ 38 w 321"/>
                  <a:gd name="T3" fmla="*/ 20 h 103"/>
                  <a:gd name="T4" fmla="*/ 73 w 321"/>
                  <a:gd name="T5" fmla="*/ 28 h 103"/>
                  <a:gd name="T6" fmla="*/ 107 w 321"/>
                  <a:gd name="T7" fmla="*/ 32 h 103"/>
                  <a:gd name="T8" fmla="*/ 107 w 321"/>
                  <a:gd name="T9" fmla="*/ 34 h 103"/>
                  <a:gd name="T10" fmla="*/ 73 w 321"/>
                  <a:gd name="T11" fmla="*/ 31 h 103"/>
                  <a:gd name="T12" fmla="*/ 38 w 321"/>
                  <a:gd name="T13" fmla="*/ 23 h 103"/>
                  <a:gd name="T14" fmla="*/ 0 w 321"/>
                  <a:gd name="T15" fmla="*/ 7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3" name="Freeform 198"/>
              <p:cNvSpPr>
                <a:spLocks/>
              </p:cNvSpPr>
              <p:nvPr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38 w 321"/>
                  <a:gd name="T3" fmla="*/ 15 h 84"/>
                  <a:gd name="T4" fmla="*/ 73 w 321"/>
                  <a:gd name="T5" fmla="*/ 23 h 84"/>
                  <a:gd name="T6" fmla="*/ 107 w 321"/>
                  <a:gd name="T7" fmla="*/ 27 h 84"/>
                  <a:gd name="T8" fmla="*/ 107 w 321"/>
                  <a:gd name="T9" fmla="*/ 28 h 84"/>
                  <a:gd name="T10" fmla="*/ 73 w 321"/>
                  <a:gd name="T11" fmla="*/ 25 h 84"/>
                  <a:gd name="T12" fmla="*/ 38 w 321"/>
                  <a:gd name="T13" fmla="*/ 20 h 84"/>
                  <a:gd name="T14" fmla="*/ 0 w 321"/>
                  <a:gd name="T15" fmla="*/ 7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4" name="Freeform 199"/>
              <p:cNvSpPr>
                <a:spLocks/>
              </p:cNvSpPr>
              <p:nvPr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38 w 321"/>
                  <a:gd name="T3" fmla="*/ 11 h 62"/>
                  <a:gd name="T4" fmla="*/ 73 w 321"/>
                  <a:gd name="T5" fmla="*/ 17 h 62"/>
                  <a:gd name="T6" fmla="*/ 107 w 321"/>
                  <a:gd name="T7" fmla="*/ 20 h 62"/>
                  <a:gd name="T8" fmla="*/ 107 w 321"/>
                  <a:gd name="T9" fmla="*/ 20 h 62"/>
                  <a:gd name="T10" fmla="*/ 73 w 321"/>
                  <a:gd name="T11" fmla="*/ 18 h 62"/>
                  <a:gd name="T12" fmla="*/ 38 w 321"/>
                  <a:gd name="T13" fmla="*/ 15 h 62"/>
                  <a:gd name="T14" fmla="*/ 0 w 321"/>
                  <a:gd name="T15" fmla="*/ 6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5" name="Freeform 200"/>
              <p:cNvSpPr>
                <a:spLocks/>
              </p:cNvSpPr>
              <p:nvPr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38 w 321"/>
                  <a:gd name="T3" fmla="*/ 7 h 42"/>
                  <a:gd name="T4" fmla="*/ 73 w 321"/>
                  <a:gd name="T5" fmla="*/ 11 h 42"/>
                  <a:gd name="T6" fmla="*/ 107 w 321"/>
                  <a:gd name="T7" fmla="*/ 13 h 42"/>
                  <a:gd name="T8" fmla="*/ 107 w 321"/>
                  <a:gd name="T9" fmla="*/ 15 h 42"/>
                  <a:gd name="T10" fmla="*/ 73 w 321"/>
                  <a:gd name="T11" fmla="*/ 13 h 42"/>
                  <a:gd name="T12" fmla="*/ 38 w 321"/>
                  <a:gd name="T13" fmla="*/ 10 h 42"/>
                  <a:gd name="T14" fmla="*/ 0 w 321"/>
                  <a:gd name="T15" fmla="*/ 6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6" name="Freeform 201"/>
              <p:cNvSpPr>
                <a:spLocks/>
              </p:cNvSpPr>
              <p:nvPr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38 w 321"/>
                  <a:gd name="T3" fmla="*/ 2 h 16"/>
                  <a:gd name="T4" fmla="*/ 107 w 321"/>
                  <a:gd name="T5" fmla="*/ 2 h 16"/>
                  <a:gd name="T6" fmla="*/ 107 w 321"/>
                  <a:gd name="T7" fmla="*/ 4 h 16"/>
                  <a:gd name="T8" fmla="*/ 0 w 321"/>
                  <a:gd name="T9" fmla="*/ 4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7" name="Freeform 202"/>
              <p:cNvSpPr>
                <a:spLocks/>
              </p:cNvSpPr>
              <p:nvPr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8 w 30"/>
                  <a:gd name="T5" fmla="*/ 0 h 48"/>
                  <a:gd name="T6" fmla="*/ 8 w 30"/>
                  <a:gd name="T7" fmla="*/ 1 h 48"/>
                  <a:gd name="T8" fmla="*/ 8 w 30"/>
                  <a:gd name="T9" fmla="*/ 3 h 48"/>
                  <a:gd name="T10" fmla="*/ 8 w 30"/>
                  <a:gd name="T11" fmla="*/ 3 h 48"/>
                  <a:gd name="T12" fmla="*/ 3 w 30"/>
                  <a:gd name="T13" fmla="*/ 3 h 48"/>
                  <a:gd name="T14" fmla="*/ 3 w 30"/>
                  <a:gd name="T15" fmla="*/ 7 h 48"/>
                  <a:gd name="T16" fmla="*/ 8 w 30"/>
                  <a:gd name="T17" fmla="*/ 7 h 48"/>
                  <a:gd name="T18" fmla="*/ 8 w 30"/>
                  <a:gd name="T19" fmla="*/ 7 h 48"/>
                  <a:gd name="T20" fmla="*/ 8 w 30"/>
                  <a:gd name="T21" fmla="*/ 8 h 48"/>
                  <a:gd name="T22" fmla="*/ 8 w 30"/>
                  <a:gd name="T23" fmla="*/ 9 h 48"/>
                  <a:gd name="T24" fmla="*/ 3 w 30"/>
                  <a:gd name="T25" fmla="*/ 9 h 48"/>
                  <a:gd name="T26" fmla="*/ 3 w 30"/>
                  <a:gd name="T27" fmla="*/ 14 h 48"/>
                  <a:gd name="T28" fmla="*/ 8 w 30"/>
                  <a:gd name="T29" fmla="*/ 14 h 48"/>
                  <a:gd name="T30" fmla="*/ 9 w 30"/>
                  <a:gd name="T31" fmla="*/ 14 h 48"/>
                  <a:gd name="T32" fmla="*/ 9 w 30"/>
                  <a:gd name="T33" fmla="*/ 15 h 48"/>
                  <a:gd name="T34" fmla="*/ 8 w 30"/>
                  <a:gd name="T35" fmla="*/ 16 h 48"/>
                  <a:gd name="T36" fmla="*/ 2 w 30"/>
                  <a:gd name="T37" fmla="*/ 16 h 48"/>
                  <a:gd name="T38" fmla="*/ 0 w 30"/>
                  <a:gd name="T39" fmla="*/ 15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8" name="Freeform 203"/>
              <p:cNvSpPr>
                <a:spLocks/>
              </p:cNvSpPr>
              <p:nvPr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8 w 31"/>
                  <a:gd name="T1" fmla="*/ 13 h 36"/>
                  <a:gd name="T2" fmla="*/ 7 w 31"/>
                  <a:gd name="T3" fmla="*/ 13 h 36"/>
                  <a:gd name="T4" fmla="*/ 7 w 31"/>
                  <a:gd name="T5" fmla="*/ 12 h 36"/>
                  <a:gd name="T6" fmla="*/ 7 w 31"/>
                  <a:gd name="T7" fmla="*/ 12 h 36"/>
                  <a:gd name="T8" fmla="*/ 7 w 31"/>
                  <a:gd name="T9" fmla="*/ 12 h 36"/>
                  <a:gd name="T10" fmla="*/ 3 w 31"/>
                  <a:gd name="T11" fmla="*/ 13 h 36"/>
                  <a:gd name="T12" fmla="*/ 0 w 31"/>
                  <a:gd name="T13" fmla="*/ 8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8 h 36"/>
                  <a:gd name="T24" fmla="*/ 4 w 31"/>
                  <a:gd name="T25" fmla="*/ 10 h 36"/>
                  <a:gd name="T26" fmla="*/ 7 w 31"/>
                  <a:gd name="T27" fmla="*/ 9 h 36"/>
                  <a:gd name="T28" fmla="*/ 7 w 31"/>
                  <a:gd name="T29" fmla="*/ 2 h 36"/>
                  <a:gd name="T30" fmla="*/ 7 w 31"/>
                  <a:gd name="T31" fmla="*/ 0 h 36"/>
                  <a:gd name="T32" fmla="*/ 8 w 31"/>
                  <a:gd name="T33" fmla="*/ 0 h 36"/>
                  <a:gd name="T34" fmla="*/ 9 w 31"/>
                  <a:gd name="T35" fmla="*/ 2 h 36"/>
                  <a:gd name="T36" fmla="*/ 9 w 31"/>
                  <a:gd name="T37" fmla="*/ 12 h 36"/>
                  <a:gd name="T38" fmla="*/ 8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9" name="Freeform 204"/>
              <p:cNvSpPr>
                <a:spLocks/>
              </p:cNvSpPr>
              <p:nvPr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2 h 36"/>
                  <a:gd name="T2" fmla="*/ 3 w 21"/>
                  <a:gd name="T3" fmla="*/ 13 h 36"/>
                  <a:gd name="T4" fmla="*/ 1 w 21"/>
                  <a:gd name="T5" fmla="*/ 13 h 36"/>
                  <a:gd name="T6" fmla="*/ 0 w 21"/>
                  <a:gd name="T7" fmla="*/ 12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6 w 21"/>
                  <a:gd name="T21" fmla="*/ 0 h 36"/>
                  <a:gd name="T22" fmla="*/ 7 w 21"/>
                  <a:gd name="T23" fmla="*/ 1 h 36"/>
                  <a:gd name="T24" fmla="*/ 7 w 21"/>
                  <a:gd name="T25" fmla="*/ 3 h 36"/>
                  <a:gd name="T26" fmla="*/ 7 w 21"/>
                  <a:gd name="T27" fmla="*/ 3 h 36"/>
                  <a:gd name="T28" fmla="*/ 3 w 21"/>
                  <a:gd name="T29" fmla="*/ 3 h 36"/>
                  <a:gd name="T30" fmla="*/ 3 w 21"/>
                  <a:gd name="T31" fmla="*/ 12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0" name="Freeform 205"/>
              <p:cNvSpPr>
                <a:spLocks noEditPoints="1"/>
              </p:cNvSpPr>
              <p:nvPr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5 w 32"/>
                  <a:gd name="T1" fmla="*/ 13 h 36"/>
                  <a:gd name="T2" fmla="*/ 0 w 32"/>
                  <a:gd name="T3" fmla="*/ 6 h 36"/>
                  <a:gd name="T4" fmla="*/ 5 w 32"/>
                  <a:gd name="T5" fmla="*/ 0 h 36"/>
                  <a:gd name="T6" fmla="*/ 10 w 32"/>
                  <a:gd name="T7" fmla="*/ 6 h 36"/>
                  <a:gd name="T8" fmla="*/ 5 w 32"/>
                  <a:gd name="T9" fmla="*/ 13 h 36"/>
                  <a:gd name="T10" fmla="*/ 5 w 32"/>
                  <a:gd name="T11" fmla="*/ 3 h 36"/>
                  <a:gd name="T12" fmla="*/ 3 w 32"/>
                  <a:gd name="T13" fmla="*/ 7 h 36"/>
                  <a:gd name="T14" fmla="*/ 5 w 32"/>
                  <a:gd name="T15" fmla="*/ 10 h 36"/>
                  <a:gd name="T16" fmla="*/ 7 w 32"/>
                  <a:gd name="T17" fmla="*/ 7 h 36"/>
                  <a:gd name="T18" fmla="*/ 5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1" name="Freeform 206"/>
              <p:cNvSpPr>
                <a:spLocks noEditPoints="1"/>
              </p:cNvSpPr>
              <p:nvPr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5 w 31"/>
                  <a:gd name="T1" fmla="*/ 13 h 49"/>
                  <a:gd name="T2" fmla="*/ 3 w 31"/>
                  <a:gd name="T3" fmla="*/ 12 h 49"/>
                  <a:gd name="T4" fmla="*/ 3 w 31"/>
                  <a:gd name="T5" fmla="*/ 12 h 49"/>
                  <a:gd name="T6" fmla="*/ 3 w 31"/>
                  <a:gd name="T7" fmla="*/ 15 h 49"/>
                  <a:gd name="T8" fmla="*/ 3 w 31"/>
                  <a:gd name="T9" fmla="*/ 17 h 49"/>
                  <a:gd name="T10" fmla="*/ 1 w 31"/>
                  <a:gd name="T11" fmla="*/ 17 h 49"/>
                  <a:gd name="T12" fmla="*/ 0 w 31"/>
                  <a:gd name="T13" fmla="*/ 15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6 w 31"/>
                  <a:gd name="T27" fmla="*/ 0 h 49"/>
                  <a:gd name="T28" fmla="*/ 9 w 31"/>
                  <a:gd name="T29" fmla="*/ 6 h 49"/>
                  <a:gd name="T30" fmla="*/ 5 w 31"/>
                  <a:gd name="T31" fmla="*/ 13 h 49"/>
                  <a:gd name="T32" fmla="*/ 5 w 31"/>
                  <a:gd name="T33" fmla="*/ 3 h 49"/>
                  <a:gd name="T34" fmla="*/ 3 w 31"/>
                  <a:gd name="T35" fmla="*/ 3 h 49"/>
                  <a:gd name="T36" fmla="*/ 3 w 31"/>
                  <a:gd name="T37" fmla="*/ 9 h 49"/>
                  <a:gd name="T38" fmla="*/ 5 w 31"/>
                  <a:gd name="T39" fmla="*/ 9 h 49"/>
                  <a:gd name="T40" fmla="*/ 7 w 31"/>
                  <a:gd name="T41" fmla="*/ 6 h 49"/>
                  <a:gd name="T42" fmla="*/ 5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2" name="Freeform 207"/>
              <p:cNvSpPr>
                <a:spLocks noEditPoints="1"/>
              </p:cNvSpPr>
              <p:nvPr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7 h 36"/>
                  <a:gd name="T2" fmla="*/ 5 w 31"/>
                  <a:gd name="T3" fmla="*/ 10 h 36"/>
                  <a:gd name="T4" fmla="*/ 8 w 31"/>
                  <a:gd name="T5" fmla="*/ 10 h 36"/>
                  <a:gd name="T6" fmla="*/ 8 w 31"/>
                  <a:gd name="T7" fmla="*/ 10 h 36"/>
                  <a:gd name="T8" fmla="*/ 8 w 31"/>
                  <a:gd name="T9" fmla="*/ 12 h 36"/>
                  <a:gd name="T10" fmla="*/ 8 w 31"/>
                  <a:gd name="T11" fmla="*/ 12 h 36"/>
                  <a:gd name="T12" fmla="*/ 5 w 31"/>
                  <a:gd name="T13" fmla="*/ 13 h 36"/>
                  <a:gd name="T14" fmla="*/ 0 w 31"/>
                  <a:gd name="T15" fmla="*/ 7 h 36"/>
                  <a:gd name="T16" fmla="*/ 5 w 31"/>
                  <a:gd name="T17" fmla="*/ 0 h 36"/>
                  <a:gd name="T18" fmla="*/ 9 w 31"/>
                  <a:gd name="T19" fmla="*/ 6 h 36"/>
                  <a:gd name="T20" fmla="*/ 8 w 31"/>
                  <a:gd name="T21" fmla="*/ 7 h 36"/>
                  <a:gd name="T22" fmla="*/ 3 w 31"/>
                  <a:gd name="T23" fmla="*/ 7 h 36"/>
                  <a:gd name="T24" fmla="*/ 3 w 31"/>
                  <a:gd name="T25" fmla="*/ 5 h 36"/>
                  <a:gd name="T26" fmla="*/ 7 w 31"/>
                  <a:gd name="T27" fmla="*/ 5 h 36"/>
                  <a:gd name="T28" fmla="*/ 5 w 31"/>
                  <a:gd name="T29" fmla="*/ 3 h 36"/>
                  <a:gd name="T30" fmla="*/ 3 w 31"/>
                  <a:gd name="T31" fmla="*/ 5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3" name="Freeform 208"/>
              <p:cNvSpPr>
                <a:spLocks noEditPoints="1"/>
              </p:cNvSpPr>
              <p:nvPr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8 w 34"/>
                  <a:gd name="T1" fmla="*/ 12 h 36"/>
                  <a:gd name="T2" fmla="*/ 3 w 34"/>
                  <a:gd name="T3" fmla="*/ 13 h 36"/>
                  <a:gd name="T4" fmla="*/ 0 w 34"/>
                  <a:gd name="T5" fmla="*/ 9 h 36"/>
                  <a:gd name="T6" fmla="*/ 4 w 34"/>
                  <a:gd name="T7" fmla="*/ 5 h 36"/>
                  <a:gd name="T8" fmla="*/ 8 w 34"/>
                  <a:gd name="T9" fmla="*/ 5 h 36"/>
                  <a:gd name="T10" fmla="*/ 8 w 34"/>
                  <a:gd name="T11" fmla="*/ 4 h 36"/>
                  <a:gd name="T12" fmla="*/ 5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6 w 34"/>
                  <a:gd name="T23" fmla="*/ 0 h 36"/>
                  <a:gd name="T24" fmla="*/ 10 w 34"/>
                  <a:gd name="T25" fmla="*/ 4 h 36"/>
                  <a:gd name="T26" fmla="*/ 10 w 34"/>
                  <a:gd name="T27" fmla="*/ 9 h 36"/>
                  <a:gd name="T28" fmla="*/ 11 w 34"/>
                  <a:gd name="T29" fmla="*/ 10 h 36"/>
                  <a:gd name="T30" fmla="*/ 11 w 34"/>
                  <a:gd name="T31" fmla="*/ 11 h 36"/>
                  <a:gd name="T32" fmla="*/ 11 w 34"/>
                  <a:gd name="T33" fmla="*/ 12 h 36"/>
                  <a:gd name="T34" fmla="*/ 11 w 34"/>
                  <a:gd name="T35" fmla="*/ 13 h 36"/>
                  <a:gd name="T36" fmla="*/ 9 w 34"/>
                  <a:gd name="T37" fmla="*/ 13 h 36"/>
                  <a:gd name="T38" fmla="*/ 8 w 34"/>
                  <a:gd name="T39" fmla="*/ 12 h 36"/>
                  <a:gd name="T40" fmla="*/ 8 w 34"/>
                  <a:gd name="T41" fmla="*/ 7 h 36"/>
                  <a:gd name="T42" fmla="*/ 5 w 34"/>
                  <a:gd name="T43" fmla="*/ 7 h 36"/>
                  <a:gd name="T44" fmla="*/ 3 w 34"/>
                  <a:gd name="T45" fmla="*/ 9 h 36"/>
                  <a:gd name="T46" fmla="*/ 4 w 34"/>
                  <a:gd name="T47" fmla="*/ 10 h 36"/>
                  <a:gd name="T48" fmla="*/ 8 w 34"/>
                  <a:gd name="T49" fmla="*/ 9 h 36"/>
                  <a:gd name="T50" fmla="*/ 8 w 34"/>
                  <a:gd name="T51" fmla="*/ 7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4" name="Freeform 209"/>
              <p:cNvSpPr>
                <a:spLocks/>
              </p:cNvSpPr>
              <p:nvPr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9 w 31"/>
                  <a:gd name="T1" fmla="*/ 13 h 36"/>
                  <a:gd name="T2" fmla="*/ 8 w 31"/>
                  <a:gd name="T3" fmla="*/ 13 h 36"/>
                  <a:gd name="T4" fmla="*/ 7 w 31"/>
                  <a:gd name="T5" fmla="*/ 12 h 36"/>
                  <a:gd name="T6" fmla="*/ 7 w 31"/>
                  <a:gd name="T7" fmla="*/ 5 h 36"/>
                  <a:gd name="T8" fmla="*/ 6 w 31"/>
                  <a:gd name="T9" fmla="*/ 3 h 36"/>
                  <a:gd name="T10" fmla="*/ 3 w 31"/>
                  <a:gd name="T11" fmla="*/ 3 h 36"/>
                  <a:gd name="T12" fmla="*/ 3 w 31"/>
                  <a:gd name="T13" fmla="*/ 12 h 36"/>
                  <a:gd name="T14" fmla="*/ 3 w 31"/>
                  <a:gd name="T15" fmla="*/ 13 h 36"/>
                  <a:gd name="T16" fmla="*/ 2 w 31"/>
                  <a:gd name="T17" fmla="*/ 13 h 36"/>
                  <a:gd name="T18" fmla="*/ 0 w 31"/>
                  <a:gd name="T19" fmla="*/ 12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7 w 31"/>
                  <a:gd name="T33" fmla="*/ 0 h 36"/>
                  <a:gd name="T34" fmla="*/ 9 w 31"/>
                  <a:gd name="T35" fmla="*/ 4 h 36"/>
                  <a:gd name="T36" fmla="*/ 9 w 31"/>
                  <a:gd name="T37" fmla="*/ 12 h 36"/>
                  <a:gd name="T38" fmla="*/ 9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5" name="Freeform 210"/>
              <p:cNvSpPr>
                <a:spLocks/>
              </p:cNvSpPr>
              <p:nvPr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7 w 35"/>
                  <a:gd name="T1" fmla="*/ 0 h 49"/>
                  <a:gd name="T2" fmla="*/ 11 w 35"/>
                  <a:gd name="T3" fmla="*/ 2 h 49"/>
                  <a:gd name="T4" fmla="*/ 11 w 35"/>
                  <a:gd name="T5" fmla="*/ 3 h 49"/>
                  <a:gd name="T6" fmla="*/ 11 w 35"/>
                  <a:gd name="T7" fmla="*/ 3 h 49"/>
                  <a:gd name="T8" fmla="*/ 11 w 35"/>
                  <a:gd name="T9" fmla="*/ 3 h 49"/>
                  <a:gd name="T10" fmla="*/ 7 w 35"/>
                  <a:gd name="T11" fmla="*/ 3 h 49"/>
                  <a:gd name="T12" fmla="*/ 3 w 35"/>
                  <a:gd name="T13" fmla="*/ 8 h 49"/>
                  <a:gd name="T14" fmla="*/ 7 w 35"/>
                  <a:gd name="T15" fmla="*/ 15 h 49"/>
                  <a:gd name="T16" fmla="*/ 11 w 35"/>
                  <a:gd name="T17" fmla="*/ 14 h 49"/>
                  <a:gd name="T18" fmla="*/ 11 w 35"/>
                  <a:gd name="T19" fmla="*/ 15 h 49"/>
                  <a:gd name="T20" fmla="*/ 11 w 35"/>
                  <a:gd name="T21" fmla="*/ 15 h 49"/>
                  <a:gd name="T22" fmla="*/ 11 w 35"/>
                  <a:gd name="T23" fmla="*/ 15 h 49"/>
                  <a:gd name="T24" fmla="*/ 7 w 35"/>
                  <a:gd name="T25" fmla="*/ 17 h 49"/>
                  <a:gd name="T26" fmla="*/ 0 w 35"/>
                  <a:gd name="T27" fmla="*/ 8 h 49"/>
                  <a:gd name="T28" fmla="*/ 7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6" name="Freeform 211"/>
              <p:cNvSpPr>
                <a:spLocks noEditPoints="1"/>
              </p:cNvSpPr>
              <p:nvPr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5 w 32"/>
                  <a:gd name="T1" fmla="*/ 13 h 36"/>
                  <a:gd name="T2" fmla="*/ 0 w 32"/>
                  <a:gd name="T3" fmla="*/ 6 h 36"/>
                  <a:gd name="T4" fmla="*/ 5 w 32"/>
                  <a:gd name="T5" fmla="*/ 0 h 36"/>
                  <a:gd name="T6" fmla="*/ 10 w 32"/>
                  <a:gd name="T7" fmla="*/ 6 h 36"/>
                  <a:gd name="T8" fmla="*/ 5 w 32"/>
                  <a:gd name="T9" fmla="*/ 13 h 36"/>
                  <a:gd name="T10" fmla="*/ 5 w 32"/>
                  <a:gd name="T11" fmla="*/ 3 h 36"/>
                  <a:gd name="T12" fmla="*/ 3 w 32"/>
                  <a:gd name="T13" fmla="*/ 7 h 36"/>
                  <a:gd name="T14" fmla="*/ 5 w 32"/>
                  <a:gd name="T15" fmla="*/ 10 h 36"/>
                  <a:gd name="T16" fmla="*/ 7 w 32"/>
                  <a:gd name="T17" fmla="*/ 7 h 36"/>
                  <a:gd name="T18" fmla="*/ 5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7" name="Freeform 212"/>
              <p:cNvSpPr>
                <a:spLocks/>
              </p:cNvSpPr>
              <p:nvPr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18 w 51"/>
                  <a:gd name="T1" fmla="*/ 13 h 36"/>
                  <a:gd name="T2" fmla="*/ 16 w 51"/>
                  <a:gd name="T3" fmla="*/ 13 h 36"/>
                  <a:gd name="T4" fmla="*/ 16 w 51"/>
                  <a:gd name="T5" fmla="*/ 12 h 36"/>
                  <a:gd name="T6" fmla="*/ 16 w 51"/>
                  <a:gd name="T7" fmla="*/ 5 h 36"/>
                  <a:gd name="T8" fmla="*/ 14 w 51"/>
                  <a:gd name="T9" fmla="*/ 3 h 36"/>
                  <a:gd name="T10" fmla="*/ 10 w 51"/>
                  <a:gd name="T11" fmla="*/ 3 h 36"/>
                  <a:gd name="T12" fmla="*/ 10 w 51"/>
                  <a:gd name="T13" fmla="*/ 5 h 36"/>
                  <a:gd name="T14" fmla="*/ 10 w 51"/>
                  <a:gd name="T15" fmla="*/ 12 h 36"/>
                  <a:gd name="T16" fmla="*/ 10 w 51"/>
                  <a:gd name="T17" fmla="*/ 13 h 36"/>
                  <a:gd name="T18" fmla="*/ 8 w 51"/>
                  <a:gd name="T19" fmla="*/ 13 h 36"/>
                  <a:gd name="T20" fmla="*/ 8 w 51"/>
                  <a:gd name="T21" fmla="*/ 12 h 36"/>
                  <a:gd name="T22" fmla="*/ 8 w 51"/>
                  <a:gd name="T23" fmla="*/ 4 h 36"/>
                  <a:gd name="T24" fmla="*/ 6 w 51"/>
                  <a:gd name="T25" fmla="*/ 3 h 36"/>
                  <a:gd name="T26" fmla="*/ 3 w 51"/>
                  <a:gd name="T27" fmla="*/ 3 h 36"/>
                  <a:gd name="T28" fmla="*/ 3 w 51"/>
                  <a:gd name="T29" fmla="*/ 12 h 36"/>
                  <a:gd name="T30" fmla="*/ 3 w 51"/>
                  <a:gd name="T31" fmla="*/ 13 h 36"/>
                  <a:gd name="T32" fmla="*/ 1 w 51"/>
                  <a:gd name="T33" fmla="*/ 13 h 36"/>
                  <a:gd name="T34" fmla="*/ 0 w 51"/>
                  <a:gd name="T35" fmla="*/ 12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7 w 51"/>
                  <a:gd name="T49" fmla="*/ 0 h 36"/>
                  <a:gd name="T50" fmla="*/ 10 w 51"/>
                  <a:gd name="T51" fmla="*/ 3 h 36"/>
                  <a:gd name="T52" fmla="*/ 14 w 51"/>
                  <a:gd name="T53" fmla="*/ 0 h 36"/>
                  <a:gd name="T54" fmla="*/ 18 w 51"/>
                  <a:gd name="T55" fmla="*/ 4 h 36"/>
                  <a:gd name="T56" fmla="*/ 18 w 51"/>
                  <a:gd name="T57" fmla="*/ 12 h 36"/>
                  <a:gd name="T58" fmla="*/ 18 w 51"/>
                  <a:gd name="T59" fmla="*/ 13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8" name="Freeform 213"/>
              <p:cNvSpPr>
                <a:spLocks/>
              </p:cNvSpPr>
              <p:nvPr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19 w 52"/>
                  <a:gd name="T1" fmla="*/ 13 h 36"/>
                  <a:gd name="T2" fmla="*/ 16 w 52"/>
                  <a:gd name="T3" fmla="*/ 13 h 36"/>
                  <a:gd name="T4" fmla="*/ 16 w 52"/>
                  <a:gd name="T5" fmla="*/ 12 h 36"/>
                  <a:gd name="T6" fmla="*/ 16 w 52"/>
                  <a:gd name="T7" fmla="*/ 5 h 36"/>
                  <a:gd name="T8" fmla="*/ 14 w 52"/>
                  <a:gd name="T9" fmla="*/ 3 h 36"/>
                  <a:gd name="T10" fmla="*/ 11 w 52"/>
                  <a:gd name="T11" fmla="*/ 3 h 36"/>
                  <a:gd name="T12" fmla="*/ 11 w 52"/>
                  <a:gd name="T13" fmla="*/ 5 h 36"/>
                  <a:gd name="T14" fmla="*/ 11 w 52"/>
                  <a:gd name="T15" fmla="*/ 12 h 36"/>
                  <a:gd name="T16" fmla="*/ 10 w 52"/>
                  <a:gd name="T17" fmla="*/ 13 h 36"/>
                  <a:gd name="T18" fmla="*/ 9 w 52"/>
                  <a:gd name="T19" fmla="*/ 13 h 36"/>
                  <a:gd name="T20" fmla="*/ 8 w 52"/>
                  <a:gd name="T21" fmla="*/ 12 h 36"/>
                  <a:gd name="T22" fmla="*/ 8 w 52"/>
                  <a:gd name="T23" fmla="*/ 4 h 36"/>
                  <a:gd name="T24" fmla="*/ 7 w 52"/>
                  <a:gd name="T25" fmla="*/ 3 h 36"/>
                  <a:gd name="T26" fmla="*/ 3 w 52"/>
                  <a:gd name="T27" fmla="*/ 3 h 36"/>
                  <a:gd name="T28" fmla="*/ 3 w 52"/>
                  <a:gd name="T29" fmla="*/ 12 h 36"/>
                  <a:gd name="T30" fmla="*/ 3 w 52"/>
                  <a:gd name="T31" fmla="*/ 13 h 36"/>
                  <a:gd name="T32" fmla="*/ 1 w 52"/>
                  <a:gd name="T33" fmla="*/ 13 h 36"/>
                  <a:gd name="T34" fmla="*/ 0 w 52"/>
                  <a:gd name="T35" fmla="*/ 12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7 w 52"/>
                  <a:gd name="T49" fmla="*/ 0 h 36"/>
                  <a:gd name="T50" fmla="*/ 10 w 52"/>
                  <a:gd name="T51" fmla="*/ 3 h 36"/>
                  <a:gd name="T52" fmla="*/ 15 w 52"/>
                  <a:gd name="T53" fmla="*/ 0 h 36"/>
                  <a:gd name="T54" fmla="*/ 19 w 52"/>
                  <a:gd name="T55" fmla="*/ 4 h 36"/>
                  <a:gd name="T56" fmla="*/ 19 w 52"/>
                  <a:gd name="T57" fmla="*/ 12 h 36"/>
                  <a:gd name="T58" fmla="*/ 19 w 52"/>
                  <a:gd name="T59" fmla="*/ 13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9" name="Freeform 214"/>
              <p:cNvSpPr>
                <a:spLocks noEditPoints="1"/>
              </p:cNvSpPr>
              <p:nvPr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5 h 49"/>
                  <a:gd name="T12" fmla="*/ 4 w 9"/>
                  <a:gd name="T13" fmla="*/ 17 h 49"/>
                  <a:gd name="T14" fmla="*/ 2 w 9"/>
                  <a:gd name="T15" fmla="*/ 17 h 49"/>
                  <a:gd name="T16" fmla="*/ 1 w 9"/>
                  <a:gd name="T17" fmla="*/ 15 h 49"/>
                  <a:gd name="T18" fmla="*/ 1 w 9"/>
                  <a:gd name="T19" fmla="*/ 5 h 49"/>
                  <a:gd name="T20" fmla="*/ 2 w 9"/>
                  <a:gd name="T21" fmla="*/ 4 h 49"/>
                  <a:gd name="T22" fmla="*/ 4 w 9"/>
                  <a:gd name="T23" fmla="*/ 4 h 49"/>
                  <a:gd name="T24" fmla="*/ 4 w 9"/>
                  <a:gd name="T25" fmla="*/ 5 h 49"/>
                  <a:gd name="T26" fmla="*/ 4 w 9"/>
                  <a:gd name="T27" fmla="*/ 15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0" name="Freeform 215"/>
              <p:cNvSpPr>
                <a:spLocks/>
              </p:cNvSpPr>
              <p:nvPr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4 w 27"/>
                  <a:gd name="T1" fmla="*/ 13 h 36"/>
                  <a:gd name="T2" fmla="*/ 1 w 27"/>
                  <a:gd name="T3" fmla="*/ 12 h 36"/>
                  <a:gd name="T4" fmla="*/ 0 w 27"/>
                  <a:gd name="T5" fmla="*/ 12 h 36"/>
                  <a:gd name="T6" fmla="*/ 0 w 27"/>
                  <a:gd name="T7" fmla="*/ 10 h 36"/>
                  <a:gd name="T8" fmla="*/ 2 w 27"/>
                  <a:gd name="T9" fmla="*/ 10 h 36"/>
                  <a:gd name="T10" fmla="*/ 4 w 27"/>
                  <a:gd name="T11" fmla="*/ 10 h 36"/>
                  <a:gd name="T12" fmla="*/ 7 w 27"/>
                  <a:gd name="T13" fmla="*/ 9 h 36"/>
                  <a:gd name="T14" fmla="*/ 4 w 27"/>
                  <a:gd name="T15" fmla="*/ 8 h 36"/>
                  <a:gd name="T16" fmla="*/ 0 w 27"/>
                  <a:gd name="T17" fmla="*/ 3 h 36"/>
                  <a:gd name="T18" fmla="*/ 4 w 27"/>
                  <a:gd name="T19" fmla="*/ 0 h 36"/>
                  <a:gd name="T20" fmla="*/ 8 w 27"/>
                  <a:gd name="T21" fmla="*/ 1 h 36"/>
                  <a:gd name="T22" fmla="*/ 9 w 27"/>
                  <a:gd name="T23" fmla="*/ 3 h 36"/>
                  <a:gd name="T24" fmla="*/ 8 w 27"/>
                  <a:gd name="T25" fmla="*/ 3 h 36"/>
                  <a:gd name="T26" fmla="*/ 8 w 27"/>
                  <a:gd name="T27" fmla="*/ 3 h 36"/>
                  <a:gd name="T28" fmla="*/ 5 w 27"/>
                  <a:gd name="T29" fmla="*/ 3 h 36"/>
                  <a:gd name="T30" fmla="*/ 3 w 27"/>
                  <a:gd name="T31" fmla="*/ 3 h 36"/>
                  <a:gd name="T32" fmla="*/ 5 w 27"/>
                  <a:gd name="T33" fmla="*/ 5 h 36"/>
                  <a:gd name="T34" fmla="*/ 9 w 27"/>
                  <a:gd name="T35" fmla="*/ 9 h 36"/>
                  <a:gd name="T36" fmla="*/ 4 w 27"/>
                  <a:gd name="T37" fmla="*/ 13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1" name="Freeform 216"/>
              <p:cNvSpPr>
                <a:spLocks/>
              </p:cNvSpPr>
              <p:nvPr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4 w 27"/>
                  <a:gd name="T1" fmla="*/ 13 h 36"/>
                  <a:gd name="T2" fmla="*/ 1 w 27"/>
                  <a:gd name="T3" fmla="*/ 12 h 36"/>
                  <a:gd name="T4" fmla="*/ 0 w 27"/>
                  <a:gd name="T5" fmla="*/ 12 h 36"/>
                  <a:gd name="T6" fmla="*/ 0 w 27"/>
                  <a:gd name="T7" fmla="*/ 10 h 36"/>
                  <a:gd name="T8" fmla="*/ 2 w 27"/>
                  <a:gd name="T9" fmla="*/ 10 h 36"/>
                  <a:gd name="T10" fmla="*/ 4 w 27"/>
                  <a:gd name="T11" fmla="*/ 10 h 36"/>
                  <a:gd name="T12" fmla="*/ 7 w 27"/>
                  <a:gd name="T13" fmla="*/ 9 h 36"/>
                  <a:gd name="T14" fmla="*/ 4 w 27"/>
                  <a:gd name="T15" fmla="*/ 8 h 36"/>
                  <a:gd name="T16" fmla="*/ 0 w 27"/>
                  <a:gd name="T17" fmla="*/ 3 h 36"/>
                  <a:gd name="T18" fmla="*/ 5 w 27"/>
                  <a:gd name="T19" fmla="*/ 0 h 36"/>
                  <a:gd name="T20" fmla="*/ 8 w 27"/>
                  <a:gd name="T21" fmla="*/ 1 h 36"/>
                  <a:gd name="T22" fmla="*/ 9 w 27"/>
                  <a:gd name="T23" fmla="*/ 3 h 36"/>
                  <a:gd name="T24" fmla="*/ 8 w 27"/>
                  <a:gd name="T25" fmla="*/ 3 h 36"/>
                  <a:gd name="T26" fmla="*/ 8 w 27"/>
                  <a:gd name="T27" fmla="*/ 3 h 36"/>
                  <a:gd name="T28" fmla="*/ 5 w 27"/>
                  <a:gd name="T29" fmla="*/ 3 h 36"/>
                  <a:gd name="T30" fmla="*/ 3 w 27"/>
                  <a:gd name="T31" fmla="*/ 3 h 36"/>
                  <a:gd name="T32" fmla="*/ 5 w 27"/>
                  <a:gd name="T33" fmla="*/ 5 h 36"/>
                  <a:gd name="T34" fmla="*/ 9 w 27"/>
                  <a:gd name="T35" fmla="*/ 9 h 36"/>
                  <a:gd name="T36" fmla="*/ 4 w 27"/>
                  <a:gd name="T37" fmla="*/ 13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2" name="Freeform 217"/>
              <p:cNvSpPr>
                <a:spLocks noEditPoints="1"/>
              </p:cNvSpPr>
              <p:nvPr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5 h 49"/>
                  <a:gd name="T12" fmla="*/ 4 w 8"/>
                  <a:gd name="T13" fmla="*/ 17 h 49"/>
                  <a:gd name="T14" fmla="*/ 1 w 8"/>
                  <a:gd name="T15" fmla="*/ 17 h 49"/>
                  <a:gd name="T16" fmla="*/ 0 w 8"/>
                  <a:gd name="T17" fmla="*/ 15 h 49"/>
                  <a:gd name="T18" fmla="*/ 0 w 8"/>
                  <a:gd name="T19" fmla="*/ 5 h 49"/>
                  <a:gd name="T20" fmla="*/ 1 w 8"/>
                  <a:gd name="T21" fmla="*/ 4 h 49"/>
                  <a:gd name="T22" fmla="*/ 4 w 8"/>
                  <a:gd name="T23" fmla="*/ 4 h 49"/>
                  <a:gd name="T24" fmla="*/ 4 w 8"/>
                  <a:gd name="T25" fmla="*/ 5 h 49"/>
                  <a:gd name="T26" fmla="*/ 4 w 8"/>
                  <a:gd name="T27" fmla="*/ 15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3" name="Freeform 218"/>
              <p:cNvSpPr>
                <a:spLocks noEditPoints="1"/>
              </p:cNvSpPr>
              <p:nvPr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6 w 31"/>
                  <a:gd name="T1" fmla="*/ 13 h 36"/>
                  <a:gd name="T2" fmla="*/ 0 w 31"/>
                  <a:gd name="T3" fmla="*/ 6 h 36"/>
                  <a:gd name="T4" fmla="*/ 6 w 31"/>
                  <a:gd name="T5" fmla="*/ 0 h 36"/>
                  <a:gd name="T6" fmla="*/ 12 w 31"/>
                  <a:gd name="T7" fmla="*/ 6 h 36"/>
                  <a:gd name="T8" fmla="*/ 6 w 31"/>
                  <a:gd name="T9" fmla="*/ 13 h 36"/>
                  <a:gd name="T10" fmla="*/ 6 w 31"/>
                  <a:gd name="T11" fmla="*/ 3 h 36"/>
                  <a:gd name="T12" fmla="*/ 3 w 31"/>
                  <a:gd name="T13" fmla="*/ 7 h 36"/>
                  <a:gd name="T14" fmla="*/ 6 w 31"/>
                  <a:gd name="T15" fmla="*/ 10 h 36"/>
                  <a:gd name="T16" fmla="*/ 9 w 31"/>
                  <a:gd name="T17" fmla="*/ 7 h 36"/>
                  <a:gd name="T18" fmla="*/ 6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4" name="Freeform 219"/>
              <p:cNvSpPr>
                <a:spLocks/>
              </p:cNvSpPr>
              <p:nvPr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9 w 31"/>
                  <a:gd name="T1" fmla="*/ 13 h 36"/>
                  <a:gd name="T2" fmla="*/ 8 w 31"/>
                  <a:gd name="T3" fmla="*/ 13 h 36"/>
                  <a:gd name="T4" fmla="*/ 7 w 31"/>
                  <a:gd name="T5" fmla="*/ 12 h 36"/>
                  <a:gd name="T6" fmla="*/ 7 w 31"/>
                  <a:gd name="T7" fmla="*/ 5 h 36"/>
                  <a:gd name="T8" fmla="*/ 6 w 31"/>
                  <a:gd name="T9" fmla="*/ 3 h 36"/>
                  <a:gd name="T10" fmla="*/ 3 w 31"/>
                  <a:gd name="T11" fmla="*/ 3 h 36"/>
                  <a:gd name="T12" fmla="*/ 3 w 31"/>
                  <a:gd name="T13" fmla="*/ 12 h 36"/>
                  <a:gd name="T14" fmla="*/ 3 w 31"/>
                  <a:gd name="T15" fmla="*/ 13 h 36"/>
                  <a:gd name="T16" fmla="*/ 2 w 31"/>
                  <a:gd name="T17" fmla="*/ 13 h 36"/>
                  <a:gd name="T18" fmla="*/ 0 w 31"/>
                  <a:gd name="T19" fmla="*/ 12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7 w 31"/>
                  <a:gd name="T33" fmla="*/ 0 h 36"/>
                  <a:gd name="T34" fmla="*/ 9 w 31"/>
                  <a:gd name="T35" fmla="*/ 4 h 36"/>
                  <a:gd name="T36" fmla="*/ 9 w 31"/>
                  <a:gd name="T37" fmla="*/ 12 h 36"/>
                  <a:gd name="T38" fmla="*/ 9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603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200" b="1" dirty="0" smtClean="0">
                <a:solidFill>
                  <a:schemeClr val="bg1"/>
                </a:solidFill>
              </a:rPr>
              <a:t>Objectives 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How to address energy poverty? First </a:t>
            </a:r>
            <a:r>
              <a:rPr lang="en-GB" sz="2400" dirty="0" smtClean="0"/>
              <a:t>one </a:t>
            </a:r>
            <a:r>
              <a:rPr lang="en-GB" sz="2400" dirty="0" smtClean="0"/>
              <a:t>step back to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solidFill>
                  <a:schemeClr val="bg1">
                    <a:lumMod val="65000"/>
                  </a:schemeClr>
                </a:solidFill>
              </a:rPr>
              <a:t>Agree on a general concept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u="sng" dirty="0" smtClean="0"/>
              <a:t>Measure the level of energy poverty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solidFill>
                  <a:schemeClr val="bg1">
                    <a:lumMod val="65000"/>
                  </a:schemeClr>
                </a:solidFill>
              </a:rPr>
              <a:t>Set up targeted policies to tackle energy poverty and measure the effectiveness of these policies to improve its impact.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Objectives of the study: </a:t>
            </a:r>
          </a:p>
          <a:p>
            <a:r>
              <a:rPr lang="en-GB" sz="2400" b="1" dirty="0" smtClean="0"/>
              <a:t>Identify</a:t>
            </a:r>
            <a:r>
              <a:rPr lang="en-GB" sz="2400" dirty="0" smtClean="0"/>
              <a:t> and </a:t>
            </a:r>
            <a:r>
              <a:rPr lang="en-GB" sz="2400" b="1" dirty="0" smtClean="0"/>
              <a:t>assess</a:t>
            </a:r>
            <a:r>
              <a:rPr lang="en-GB" sz="2400" dirty="0" smtClean="0"/>
              <a:t> indicators for assessing energy poverty in </a:t>
            </a:r>
            <a:r>
              <a:rPr lang="en-GB" sz="2400" dirty="0" smtClean="0"/>
              <a:t>EU28</a:t>
            </a:r>
            <a:r>
              <a:rPr lang="en-GB" sz="2400" dirty="0" smtClean="0"/>
              <a:t>.</a:t>
            </a:r>
          </a:p>
          <a:p>
            <a:r>
              <a:rPr lang="en-GB" sz="2400" b="1" dirty="0" smtClean="0"/>
              <a:t>Test</a:t>
            </a:r>
            <a:r>
              <a:rPr lang="en-GB" sz="2400" dirty="0" smtClean="0"/>
              <a:t> and </a:t>
            </a:r>
            <a:r>
              <a:rPr lang="en-GB" sz="2400" b="1" dirty="0" smtClean="0"/>
              <a:t>recommend</a:t>
            </a:r>
            <a:r>
              <a:rPr lang="en-GB" sz="2400" dirty="0" smtClean="0"/>
              <a:t> the most suitable indicators to measure </a:t>
            </a:r>
            <a:r>
              <a:rPr lang="en-GB" sz="2400" dirty="0" smtClean="0"/>
              <a:t>it.</a:t>
            </a:r>
            <a:endParaRPr lang="en-GB" sz="2400" dirty="0" smtClean="0"/>
          </a:p>
          <a:p>
            <a:r>
              <a:rPr lang="en-GB" sz="2400" b="1" dirty="0" smtClean="0"/>
              <a:t>Review</a:t>
            </a:r>
            <a:r>
              <a:rPr lang="en-GB" sz="2400" dirty="0" smtClean="0"/>
              <a:t> tools to facilitate the </a:t>
            </a:r>
            <a:r>
              <a:rPr lang="en-GB" sz="2400" b="1" dirty="0" smtClean="0"/>
              <a:t>monitoring</a:t>
            </a:r>
            <a:r>
              <a:rPr lang="en-GB" sz="2400" dirty="0" smtClean="0"/>
              <a:t> </a:t>
            </a:r>
            <a:r>
              <a:rPr lang="en-GB" sz="2400" dirty="0" smtClean="0"/>
              <a:t>and </a:t>
            </a:r>
            <a:r>
              <a:rPr lang="en-GB" sz="2400" b="1" dirty="0" smtClean="0"/>
              <a:t>sharing</a:t>
            </a:r>
            <a:r>
              <a:rPr lang="en-GB" sz="2400" dirty="0" smtClean="0"/>
              <a:t> of information on measures to address energy poverty.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44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Team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Trinomics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University College London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err="1" smtClean="0"/>
              <a:t>SEVEn</a:t>
            </a:r>
            <a:endParaRPr lang="en-GB" dirty="0"/>
          </a:p>
        </p:txBody>
      </p:sp>
      <p:sp>
        <p:nvSpPr>
          <p:cNvPr id="4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200" b="1" dirty="0" smtClean="0">
                <a:solidFill>
                  <a:schemeClr val="bg1"/>
                </a:solidFill>
              </a:rPr>
              <a:t>Team &amp; Timeline 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1" y="2685525"/>
            <a:ext cx="2261806" cy="783805"/>
          </a:xfrm>
          <a:prstGeom prst="rect">
            <a:avLst/>
          </a:prstGeom>
        </p:spPr>
      </p:pic>
      <p:pic>
        <p:nvPicPr>
          <p:cNvPr id="11" name="Picture 10" descr="ucl-logo_1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16" b="-112"/>
          <a:stretch/>
        </p:blipFill>
        <p:spPr bwMode="auto">
          <a:xfrm>
            <a:off x="851585" y="4077072"/>
            <a:ext cx="1050475" cy="5924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obrázek 6" descr="P:\000 Corporate DESIGN\Loga SEVEn\seven_ops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01" y="5505145"/>
            <a:ext cx="1038807" cy="72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252" y="1484784"/>
            <a:ext cx="4680520" cy="5176108"/>
          </a:xfrm>
          <a:prstGeom prst="rect">
            <a:avLst/>
          </a:prstGeom>
          <a:noFill/>
        </p:spPr>
      </p:pic>
      <p:sp>
        <p:nvSpPr>
          <p:cNvPr id="14" name="Oval 13"/>
          <p:cNvSpPr/>
          <p:nvPr/>
        </p:nvSpPr>
        <p:spPr>
          <a:xfrm>
            <a:off x="7740352" y="4797152"/>
            <a:ext cx="1403648" cy="10704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9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200" b="1" dirty="0" smtClean="0">
                <a:solidFill>
                  <a:schemeClr val="bg1"/>
                </a:solidFill>
              </a:rPr>
              <a:t>Preliminary results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Conceptual </a:t>
            </a:r>
            <a:r>
              <a:rPr lang="en-GB" dirty="0" smtClean="0"/>
              <a:t>frame for </a:t>
            </a:r>
            <a:r>
              <a:rPr lang="en-GB" dirty="0" smtClean="0"/>
              <a:t>energy </a:t>
            </a:r>
            <a:r>
              <a:rPr lang="en-GB" dirty="0" smtClean="0"/>
              <a:t>poverty, its </a:t>
            </a:r>
            <a:r>
              <a:rPr lang="en-GB" dirty="0" smtClean="0"/>
              <a:t>drivers </a:t>
            </a:r>
          </a:p>
          <a:p>
            <a:r>
              <a:rPr lang="en-GB" dirty="0" smtClean="0"/>
              <a:t>182 indicators assessed</a:t>
            </a:r>
          </a:p>
          <a:p>
            <a:r>
              <a:rPr lang="en-GB" dirty="0" smtClean="0"/>
              <a:t>Around 10 </a:t>
            </a:r>
            <a:r>
              <a:rPr lang="en-GB" dirty="0" smtClean="0"/>
              <a:t>considered </a:t>
            </a:r>
            <a:r>
              <a:rPr lang="en-GB" dirty="0" smtClean="0"/>
              <a:t>in the final stage</a:t>
            </a:r>
          </a:p>
          <a:p>
            <a:r>
              <a:rPr lang="en-GB" dirty="0" smtClean="0"/>
              <a:t>Appraisal of the indicators</a:t>
            </a:r>
          </a:p>
          <a:p>
            <a:r>
              <a:rPr lang="en-GB" dirty="0" smtClean="0"/>
              <a:t>Preliminary testing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0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75" y="-99392"/>
            <a:ext cx="8100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Example of preliminary results: Metrics in </a:t>
            </a:r>
            <a:r>
              <a:rPr lang="en-GB" sz="2800" b="1" dirty="0">
                <a:solidFill>
                  <a:schemeClr val="bg1"/>
                </a:solidFill>
              </a:rPr>
              <a:t>Spain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7884495" cy="461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43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200" b="1" dirty="0" smtClean="0">
                <a:solidFill>
                  <a:schemeClr val="bg1"/>
                </a:solidFill>
              </a:rPr>
              <a:t>Next Steps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Final selection of indicators</a:t>
            </a:r>
          </a:p>
          <a:p>
            <a:r>
              <a:rPr lang="en-GB" dirty="0" smtClean="0"/>
              <a:t>Testing </a:t>
            </a:r>
            <a:r>
              <a:rPr lang="en-GB" dirty="0" smtClean="0"/>
              <a:t>in </a:t>
            </a:r>
            <a:r>
              <a:rPr lang="en-GB" dirty="0" smtClean="0"/>
              <a:t>three Member States</a:t>
            </a:r>
          </a:p>
          <a:p>
            <a:r>
              <a:rPr lang="en-GB" dirty="0" smtClean="0"/>
              <a:t>Appraisal of final set of indicators and analysis of the administrative burden of producing these indicators across the EU28</a:t>
            </a:r>
          </a:p>
          <a:p>
            <a:r>
              <a:rPr lang="en-GB" dirty="0" smtClean="0"/>
              <a:t>Recommendations </a:t>
            </a:r>
            <a:r>
              <a:rPr lang="en-GB" dirty="0" smtClean="0"/>
              <a:t>for </a:t>
            </a:r>
            <a:r>
              <a:rPr lang="en-GB" dirty="0" smtClean="0"/>
              <a:t>a tool to monitor energy poverty and </a:t>
            </a:r>
            <a:r>
              <a:rPr lang="en-GB" dirty="0" smtClean="0"/>
              <a:t>share </a:t>
            </a:r>
            <a:r>
              <a:rPr lang="en-GB" dirty="0" smtClean="0"/>
              <a:t>information on measures to </a:t>
            </a:r>
            <a:r>
              <a:rPr lang="en-GB" dirty="0" smtClean="0"/>
              <a:t>tackle it 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46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203</Words>
  <Application>Microsoft Office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Eero.Ailio@ec.europa.eu</dc:creator>
  <cp:lastModifiedBy>PSAV</cp:lastModifiedBy>
  <cp:revision>93</cp:revision>
  <cp:lastPrinted>2016-02-23T17:32:02Z</cp:lastPrinted>
  <dcterms:created xsi:type="dcterms:W3CDTF">2014-02-05T15:00:15Z</dcterms:created>
  <dcterms:modified xsi:type="dcterms:W3CDTF">2016-02-23T17:43:05Z</dcterms:modified>
</cp:coreProperties>
</file>