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4" r:id="rId3"/>
    <p:sldId id="265" r:id="rId4"/>
    <p:sldId id="266" r:id="rId5"/>
    <p:sldId id="270" r:id="rId6"/>
    <p:sldId id="274" r:id="rId7"/>
    <p:sldId id="269" r:id="rId8"/>
    <p:sldId id="268" r:id="rId9"/>
    <p:sldId id="271" r:id="rId10"/>
    <p:sldId id="272" r:id="rId11"/>
    <p:sldId id="260" r:id="rId12"/>
    <p:sldId id="262" r:id="rId13"/>
    <p:sldId id="275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7485" autoAdjust="0"/>
  </p:normalViewPr>
  <p:slideViewPr>
    <p:cSldViewPr>
      <p:cViewPr>
        <p:scale>
          <a:sx n="91" d="100"/>
          <a:sy n="91" d="100"/>
        </p:scale>
        <p:origin x="-2214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645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rnelis_marine\Google%20Drive\WG%20Data%20management%20and%20complaint%20monitoring\NEON%20complaints%20analysis%20v.%202015100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b="1" dirty="0" smtClean="0">
                <a:effectLst/>
              </a:rPr>
              <a:t>Energy-related disputes handled by NEON in 2014 </a:t>
            </a:r>
            <a:endParaRPr lang="en-GB" dirty="0">
              <a:effectLst/>
            </a:endParaRPr>
          </a:p>
        </c:rich>
      </c:tx>
      <c:layout>
        <c:manualLayout>
          <c:xMode val="edge"/>
          <c:yMode val="edge"/>
          <c:x val="0.1615879744704983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v>série 1</c:v>
          </c:tx>
          <c:explosion val="25"/>
          <c:dLbls>
            <c:dLbl>
              <c:idx val="0"/>
              <c:layout>
                <c:manualLayout>
                  <c:x val="0.40290827967705078"/>
                  <c:y val="-3.40976091412769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2063947703986456"/>
                  <c:y val="4.068780572803114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1.775942805691583E-2"/>
                  <c:y val="0.1304909923119095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0.24450983472814794"/>
                  <c:y val="0.135631968969977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Feuil1!$F$1:$P$1</c:f>
              <c:strCache>
                <c:ptCount val="11"/>
                <c:pt idx="0">
                  <c:v>Connection to the grid</c:v>
                </c:pt>
                <c:pt idx="1">
                  <c:v>Metering including smart metering</c:v>
                </c:pt>
                <c:pt idx="2">
                  <c:v>Quality of supply</c:v>
                </c:pt>
                <c:pt idx="3">
                  <c:v>Activation, Disconnection</c:v>
                </c:pt>
                <c:pt idx="4">
                  <c:v>Invoicing, e-billing problems</c:v>
                </c:pt>
                <c:pt idx="5">
                  <c:v>Price/tariff</c:v>
                </c:pt>
                <c:pt idx="6">
                  <c:v>Provider change/switching</c:v>
                </c:pt>
                <c:pt idx="7">
                  <c:v>Commercial practices</c:v>
                </c:pt>
                <c:pt idx="8">
                  <c:v>Payment problems</c:v>
                </c:pt>
                <c:pt idx="9">
                  <c:v>Customer Services, redress and privacy</c:v>
                </c:pt>
                <c:pt idx="10">
                  <c:v>Other</c:v>
                </c:pt>
              </c:strCache>
            </c:strRef>
          </c:cat>
          <c:val>
            <c:numRef>
              <c:f>Feuil1!$F$6:$P$6</c:f>
              <c:numCache>
                <c:formatCode>General</c:formatCode>
                <c:ptCount val="11"/>
                <c:pt idx="0">
                  <c:v>668</c:v>
                </c:pt>
                <c:pt idx="1">
                  <c:v>10532</c:v>
                </c:pt>
                <c:pt idx="2">
                  <c:v>609</c:v>
                </c:pt>
                <c:pt idx="3">
                  <c:v>3818</c:v>
                </c:pt>
                <c:pt idx="4">
                  <c:v>28843</c:v>
                </c:pt>
                <c:pt idx="5">
                  <c:v>2276</c:v>
                </c:pt>
                <c:pt idx="6">
                  <c:v>5919</c:v>
                </c:pt>
                <c:pt idx="7">
                  <c:v>2765</c:v>
                </c:pt>
                <c:pt idx="8">
                  <c:v>14451</c:v>
                </c:pt>
                <c:pt idx="9">
                  <c:v>5401</c:v>
                </c:pt>
                <c:pt idx="10">
                  <c:v>1190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E5B17C-FC70-46E8-8845-2F241E8B4548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GB"/>
        </a:p>
      </dgm:t>
    </dgm:pt>
    <dgm:pt modelId="{47A77A76-3FCC-4178-AD93-DF304C705469}">
      <dgm:prSet/>
      <dgm:spPr/>
      <dgm:t>
        <a:bodyPr/>
        <a:lstStyle/>
        <a:p>
          <a:pPr rtl="0"/>
          <a:r>
            <a:rPr lang="en-GB" smtClean="0"/>
            <a:t>2020 Vision for Europe’s Energy Customers (November 2012)</a:t>
          </a:r>
          <a:endParaRPr lang="en-GB"/>
        </a:p>
      </dgm:t>
    </dgm:pt>
    <dgm:pt modelId="{7999FB87-251B-4213-974F-3891DBADE8E4}" type="parTrans" cxnId="{202271A0-DFD1-4E52-AD1F-AEF9CF53D0CC}">
      <dgm:prSet/>
      <dgm:spPr/>
      <dgm:t>
        <a:bodyPr/>
        <a:lstStyle/>
        <a:p>
          <a:endParaRPr lang="en-GB"/>
        </a:p>
      </dgm:t>
    </dgm:pt>
    <dgm:pt modelId="{1BC16810-541C-4BAC-B06D-A82CA294DA8C}" type="sibTrans" cxnId="{202271A0-DFD1-4E52-AD1F-AEF9CF53D0CC}">
      <dgm:prSet/>
      <dgm:spPr/>
      <dgm:t>
        <a:bodyPr/>
        <a:lstStyle/>
        <a:p>
          <a:endParaRPr lang="en-GB"/>
        </a:p>
      </dgm:t>
    </dgm:pt>
    <dgm:pt modelId="{A82D3CC4-76A8-4E53-85EB-BE65116BA9A8}">
      <dgm:prSet/>
      <dgm:spPr/>
      <dgm:t>
        <a:bodyPr/>
        <a:lstStyle/>
        <a:p>
          <a:pPr rtl="0"/>
          <a:r>
            <a:rPr lang="en-GB" smtClean="0"/>
            <a:t>Energy Union Strategy</a:t>
          </a:r>
          <a:endParaRPr lang="en-GB"/>
        </a:p>
      </dgm:t>
    </dgm:pt>
    <dgm:pt modelId="{11596DA1-E8AB-4E8E-B835-0EE30D2B04A3}" type="parTrans" cxnId="{5EB5DA3A-D467-4E52-A247-036EFCC64A42}">
      <dgm:prSet/>
      <dgm:spPr/>
      <dgm:t>
        <a:bodyPr/>
        <a:lstStyle/>
        <a:p>
          <a:endParaRPr lang="en-GB"/>
        </a:p>
      </dgm:t>
    </dgm:pt>
    <dgm:pt modelId="{51B506CE-E86C-4E4C-B953-B63BB85A9083}" type="sibTrans" cxnId="{5EB5DA3A-D467-4E52-A247-036EFCC64A42}">
      <dgm:prSet/>
      <dgm:spPr/>
      <dgm:t>
        <a:bodyPr/>
        <a:lstStyle/>
        <a:p>
          <a:endParaRPr lang="en-GB"/>
        </a:p>
      </dgm:t>
    </dgm:pt>
    <dgm:pt modelId="{C07638C0-52E5-4D72-A975-3666AD5A250C}">
      <dgm:prSet/>
      <dgm:spPr/>
      <dgm:t>
        <a:bodyPr/>
        <a:lstStyle/>
        <a:p>
          <a:pPr rtl="0"/>
          <a:r>
            <a:rPr lang="en-GB" smtClean="0"/>
            <a:t>‘Delivering a New Deal for Energy Consumers’ (January 2015)</a:t>
          </a:r>
          <a:endParaRPr lang="en-GB"/>
        </a:p>
      </dgm:t>
    </dgm:pt>
    <dgm:pt modelId="{525F9711-A6A8-42EB-871C-8B3226B814F6}" type="parTrans" cxnId="{7C97F062-8BFA-4C5D-9261-4F01EDBA75C6}">
      <dgm:prSet/>
      <dgm:spPr/>
      <dgm:t>
        <a:bodyPr/>
        <a:lstStyle/>
        <a:p>
          <a:endParaRPr lang="en-GB"/>
        </a:p>
      </dgm:t>
    </dgm:pt>
    <dgm:pt modelId="{28302EAB-5180-4E11-A255-E43FBEB78234}" type="sibTrans" cxnId="{7C97F062-8BFA-4C5D-9261-4F01EDBA75C6}">
      <dgm:prSet/>
      <dgm:spPr/>
      <dgm:t>
        <a:bodyPr/>
        <a:lstStyle/>
        <a:p>
          <a:endParaRPr lang="en-GB"/>
        </a:p>
      </dgm:t>
    </dgm:pt>
    <dgm:pt modelId="{44A54C5E-C629-4ACF-ADC2-CE7817B342F4}" type="pres">
      <dgm:prSet presAssocID="{C2E5B17C-FC70-46E8-8845-2F241E8B454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3B9B8E2-CD1A-4722-86E2-10FBF5711C16}" type="pres">
      <dgm:prSet presAssocID="{47A77A76-3FCC-4178-AD93-DF304C70546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8F4A95-A4B8-4019-BEE5-40D86B3AB795}" type="pres">
      <dgm:prSet presAssocID="{1BC16810-541C-4BAC-B06D-A82CA294DA8C}" presName="sibTrans" presStyleCnt="0"/>
      <dgm:spPr/>
      <dgm:t>
        <a:bodyPr/>
        <a:lstStyle/>
        <a:p>
          <a:endParaRPr lang="en-GB"/>
        </a:p>
      </dgm:t>
    </dgm:pt>
    <dgm:pt modelId="{8D04D4CD-943A-409F-956A-08E849E02636}" type="pres">
      <dgm:prSet presAssocID="{A82D3CC4-76A8-4E53-85EB-BE65116BA9A8}" presName="node" presStyleLbl="node1" presStyleIdx="1" presStyleCnt="3" custLinFactNeighborX="-265" custLinFactNeighborY="-196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B6FC32-5588-4935-9CA6-3C9CCB0B8C60}" type="pres">
      <dgm:prSet presAssocID="{51B506CE-E86C-4E4C-B953-B63BB85A9083}" presName="sibTrans" presStyleCnt="0"/>
      <dgm:spPr/>
      <dgm:t>
        <a:bodyPr/>
        <a:lstStyle/>
        <a:p>
          <a:endParaRPr lang="en-GB"/>
        </a:p>
      </dgm:t>
    </dgm:pt>
    <dgm:pt modelId="{7B2FF81F-ACED-472C-B7DF-1F7143871023}" type="pres">
      <dgm:prSet presAssocID="{C07638C0-52E5-4D72-A975-3666AD5A250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293238D-8BDC-44FA-B4C4-C38E8C748B3C}" type="presOf" srcId="{A82D3CC4-76A8-4E53-85EB-BE65116BA9A8}" destId="{8D04D4CD-943A-409F-956A-08E849E02636}" srcOrd="0" destOrd="0" presId="urn:microsoft.com/office/officeart/2005/8/layout/hList6"/>
    <dgm:cxn modelId="{5EB5DA3A-D467-4E52-A247-036EFCC64A42}" srcId="{C2E5B17C-FC70-46E8-8845-2F241E8B4548}" destId="{A82D3CC4-76A8-4E53-85EB-BE65116BA9A8}" srcOrd="1" destOrd="0" parTransId="{11596DA1-E8AB-4E8E-B835-0EE30D2B04A3}" sibTransId="{51B506CE-E86C-4E4C-B953-B63BB85A9083}"/>
    <dgm:cxn modelId="{202271A0-DFD1-4E52-AD1F-AEF9CF53D0CC}" srcId="{C2E5B17C-FC70-46E8-8845-2F241E8B4548}" destId="{47A77A76-3FCC-4178-AD93-DF304C705469}" srcOrd="0" destOrd="0" parTransId="{7999FB87-251B-4213-974F-3891DBADE8E4}" sibTransId="{1BC16810-541C-4BAC-B06D-A82CA294DA8C}"/>
    <dgm:cxn modelId="{7C97F062-8BFA-4C5D-9261-4F01EDBA75C6}" srcId="{C2E5B17C-FC70-46E8-8845-2F241E8B4548}" destId="{C07638C0-52E5-4D72-A975-3666AD5A250C}" srcOrd="2" destOrd="0" parTransId="{525F9711-A6A8-42EB-871C-8B3226B814F6}" sibTransId="{28302EAB-5180-4E11-A255-E43FBEB78234}"/>
    <dgm:cxn modelId="{19EE57B9-6DB5-4162-8D02-DF9EB0C325B4}" type="presOf" srcId="{47A77A76-3FCC-4178-AD93-DF304C705469}" destId="{03B9B8E2-CD1A-4722-86E2-10FBF5711C16}" srcOrd="0" destOrd="0" presId="urn:microsoft.com/office/officeart/2005/8/layout/hList6"/>
    <dgm:cxn modelId="{952FC9D1-EE49-4587-AF9F-3B5424A2202B}" type="presOf" srcId="{C07638C0-52E5-4D72-A975-3666AD5A250C}" destId="{7B2FF81F-ACED-472C-B7DF-1F7143871023}" srcOrd="0" destOrd="0" presId="urn:microsoft.com/office/officeart/2005/8/layout/hList6"/>
    <dgm:cxn modelId="{A9447620-35C7-4F0B-8576-19297A06B1DC}" type="presOf" srcId="{C2E5B17C-FC70-46E8-8845-2F241E8B4548}" destId="{44A54C5E-C629-4ACF-ADC2-CE7817B342F4}" srcOrd="0" destOrd="0" presId="urn:microsoft.com/office/officeart/2005/8/layout/hList6"/>
    <dgm:cxn modelId="{4E6A598F-54F5-45F7-85C5-49EDBF26FB0F}" type="presParOf" srcId="{44A54C5E-C629-4ACF-ADC2-CE7817B342F4}" destId="{03B9B8E2-CD1A-4722-86E2-10FBF5711C16}" srcOrd="0" destOrd="0" presId="urn:microsoft.com/office/officeart/2005/8/layout/hList6"/>
    <dgm:cxn modelId="{1EEDB06A-1F76-4773-B6F1-B2E0AD4956FB}" type="presParOf" srcId="{44A54C5E-C629-4ACF-ADC2-CE7817B342F4}" destId="{C48F4A95-A4B8-4019-BEE5-40D86B3AB795}" srcOrd="1" destOrd="0" presId="urn:microsoft.com/office/officeart/2005/8/layout/hList6"/>
    <dgm:cxn modelId="{2BEC1C6F-5181-404A-8320-B02CEB0FC35E}" type="presParOf" srcId="{44A54C5E-C629-4ACF-ADC2-CE7817B342F4}" destId="{8D04D4CD-943A-409F-956A-08E849E02636}" srcOrd="2" destOrd="0" presId="urn:microsoft.com/office/officeart/2005/8/layout/hList6"/>
    <dgm:cxn modelId="{BAC27D5C-4B72-45C5-B9B8-C530E91783FC}" type="presParOf" srcId="{44A54C5E-C629-4ACF-ADC2-CE7817B342F4}" destId="{56B6FC32-5588-4935-9CA6-3C9CCB0B8C60}" srcOrd="3" destOrd="0" presId="urn:microsoft.com/office/officeart/2005/8/layout/hList6"/>
    <dgm:cxn modelId="{ABB6E261-F396-4C68-AD65-9BFDBE7806DA}" type="presParOf" srcId="{44A54C5E-C629-4ACF-ADC2-CE7817B342F4}" destId="{7B2FF81F-ACED-472C-B7DF-1F714387102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CCE1BA1-702D-4A87-9C64-F6DED425721F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6AD0E398-2AA4-4A72-AC1F-6438D0432147}">
      <dgm:prSet/>
      <dgm:spPr/>
      <dgm:t>
        <a:bodyPr/>
        <a:lstStyle/>
        <a:p>
          <a:pPr algn="ctr" rtl="0"/>
          <a:r>
            <a:rPr lang="en-GB" b="1" i="1" dirty="0" smtClean="0"/>
            <a:t>“Ombudsmen have the responsibility to engage stakeholders to build trust in the energy market”</a:t>
          </a:r>
          <a:r>
            <a:rPr lang="en-GB" dirty="0" smtClean="0"/>
            <a:t> </a:t>
          </a:r>
          <a:endParaRPr lang="en-GB" dirty="0"/>
        </a:p>
      </dgm:t>
    </dgm:pt>
    <dgm:pt modelId="{F6A68925-692D-4E3E-AEAB-3BDBE37BBC2A}" type="parTrans" cxnId="{9658A539-FF02-4839-A35D-49A057983808}">
      <dgm:prSet/>
      <dgm:spPr/>
      <dgm:t>
        <a:bodyPr/>
        <a:lstStyle/>
        <a:p>
          <a:endParaRPr lang="en-GB"/>
        </a:p>
      </dgm:t>
    </dgm:pt>
    <dgm:pt modelId="{89DCE0B4-23E4-4A3B-97DD-9973320A5D27}" type="sibTrans" cxnId="{9658A539-FF02-4839-A35D-49A057983808}">
      <dgm:prSet/>
      <dgm:spPr/>
      <dgm:t>
        <a:bodyPr/>
        <a:lstStyle/>
        <a:p>
          <a:endParaRPr lang="en-GB"/>
        </a:p>
      </dgm:t>
    </dgm:pt>
    <dgm:pt modelId="{A385118F-EE9D-4D99-B431-D6303FCAA67A}" type="pres">
      <dgm:prSet presAssocID="{BCCE1BA1-702D-4A87-9C64-F6DED42572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60086D6-B87E-48F4-9AA8-408D7D949218}" type="pres">
      <dgm:prSet presAssocID="{6AD0E398-2AA4-4A72-AC1F-6438D0432147}" presName="parentText" presStyleLbl="node1" presStyleIdx="0" presStyleCnt="1" custScaleY="56997" custLinFactNeighborX="126" custLinFactNeighborY="-1442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658A539-FF02-4839-A35D-49A057983808}" srcId="{BCCE1BA1-702D-4A87-9C64-F6DED425721F}" destId="{6AD0E398-2AA4-4A72-AC1F-6438D0432147}" srcOrd="0" destOrd="0" parTransId="{F6A68925-692D-4E3E-AEAB-3BDBE37BBC2A}" sibTransId="{89DCE0B4-23E4-4A3B-97DD-9973320A5D27}"/>
    <dgm:cxn modelId="{1CC58653-13F8-4820-BE41-F3F617981D21}" type="presOf" srcId="{6AD0E398-2AA4-4A72-AC1F-6438D0432147}" destId="{460086D6-B87E-48F4-9AA8-408D7D949218}" srcOrd="0" destOrd="0" presId="urn:microsoft.com/office/officeart/2005/8/layout/vList2"/>
    <dgm:cxn modelId="{982577CE-DAE8-4B87-BB64-B7A6527DF71C}" type="presOf" srcId="{BCCE1BA1-702D-4A87-9C64-F6DED425721F}" destId="{A385118F-EE9D-4D99-B431-D6303FCAA67A}" srcOrd="0" destOrd="0" presId="urn:microsoft.com/office/officeart/2005/8/layout/vList2"/>
    <dgm:cxn modelId="{890640B3-BB84-4248-851D-43F9956281EA}" type="presParOf" srcId="{A385118F-EE9D-4D99-B431-D6303FCAA67A}" destId="{460086D6-B87E-48F4-9AA8-408D7D9492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1F8B2B-2BBC-4AF0-89FC-45EBA63CBF69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DEEF6ECE-519D-4CB3-946C-F70F0ADC70DF}">
      <dgm:prSet custT="1"/>
      <dgm:spPr/>
      <dgm:t>
        <a:bodyPr/>
        <a:lstStyle/>
        <a:p>
          <a:pPr rtl="0"/>
          <a:r>
            <a:rPr lang="en-GB" sz="2400" dirty="0" smtClean="0"/>
            <a:t>Identified several obstacles and shortcomings in the current energy retail market</a:t>
          </a:r>
          <a:endParaRPr lang="en-GB" sz="2400" dirty="0"/>
        </a:p>
      </dgm:t>
    </dgm:pt>
    <dgm:pt modelId="{8E7C86AE-05D3-4CB5-8D48-F9B5B2B24470}" type="parTrans" cxnId="{B67BD78D-8515-49E4-A834-F5F5A48DF954}">
      <dgm:prSet/>
      <dgm:spPr/>
      <dgm:t>
        <a:bodyPr/>
        <a:lstStyle/>
        <a:p>
          <a:endParaRPr lang="en-GB"/>
        </a:p>
      </dgm:t>
    </dgm:pt>
    <dgm:pt modelId="{E9A73A8E-5593-4D60-8D38-F46F47F89AE8}" type="sibTrans" cxnId="{B67BD78D-8515-49E4-A834-F5F5A48DF954}">
      <dgm:prSet/>
      <dgm:spPr/>
      <dgm:t>
        <a:bodyPr/>
        <a:lstStyle/>
        <a:p>
          <a:endParaRPr lang="en-GB"/>
        </a:p>
      </dgm:t>
    </dgm:pt>
    <dgm:pt modelId="{48EDCB11-C535-43AB-8236-4F1E99F2F27E}">
      <dgm:prSet custT="1"/>
      <dgm:spPr/>
      <dgm:t>
        <a:bodyPr/>
        <a:lstStyle/>
        <a:p>
          <a:pPr rtl="0"/>
          <a:r>
            <a:rPr lang="en-GB" sz="2400" dirty="0" smtClean="0"/>
            <a:t>Examples include: </a:t>
          </a:r>
        </a:p>
        <a:p>
          <a:pPr rtl="0"/>
          <a:r>
            <a:rPr lang="en-GB" sz="1900" dirty="0" smtClean="0"/>
            <a:t>- Difficulties switching supplier</a:t>
          </a:r>
        </a:p>
        <a:p>
          <a:pPr rtl="0"/>
          <a:r>
            <a:rPr lang="en-GB" sz="1900" dirty="0" smtClean="0"/>
            <a:t>- Unclear information on energy costs and consumption</a:t>
          </a:r>
          <a:endParaRPr lang="en-GB" sz="1900" dirty="0"/>
        </a:p>
      </dgm:t>
    </dgm:pt>
    <dgm:pt modelId="{4375A734-D292-4552-B4FF-CCE1D6AC3DC0}" type="parTrans" cxnId="{33EC5A76-A8B6-4B9A-9820-44210CA71347}">
      <dgm:prSet/>
      <dgm:spPr/>
      <dgm:t>
        <a:bodyPr/>
        <a:lstStyle/>
        <a:p>
          <a:endParaRPr lang="en-GB"/>
        </a:p>
      </dgm:t>
    </dgm:pt>
    <dgm:pt modelId="{EAE90D7B-9036-4095-B041-2266AFC76766}" type="sibTrans" cxnId="{33EC5A76-A8B6-4B9A-9820-44210CA71347}">
      <dgm:prSet/>
      <dgm:spPr/>
      <dgm:t>
        <a:bodyPr/>
        <a:lstStyle/>
        <a:p>
          <a:endParaRPr lang="en-GB"/>
        </a:p>
      </dgm:t>
    </dgm:pt>
    <dgm:pt modelId="{D0B7B013-E8C8-46C4-9D54-9FE659D3EB36}">
      <dgm:prSet custT="1"/>
      <dgm:spPr/>
      <dgm:t>
        <a:bodyPr/>
        <a:lstStyle/>
        <a:p>
          <a:pPr rtl="0"/>
          <a:r>
            <a:rPr lang="en-GB" sz="2400" dirty="0" smtClean="0"/>
            <a:t>Proposed a ‘New Deal’</a:t>
          </a:r>
          <a:endParaRPr lang="en-GB" sz="2400" dirty="0"/>
        </a:p>
      </dgm:t>
    </dgm:pt>
    <dgm:pt modelId="{834D94DF-292D-499D-BBE9-D001BC1660AA}" type="parTrans" cxnId="{B31F7F0A-C516-4CFA-8184-192F3CD0759B}">
      <dgm:prSet/>
      <dgm:spPr/>
      <dgm:t>
        <a:bodyPr/>
        <a:lstStyle/>
        <a:p>
          <a:endParaRPr lang="en-GB"/>
        </a:p>
      </dgm:t>
    </dgm:pt>
    <dgm:pt modelId="{60950296-3D09-4CA8-BCE1-F0B24EC5FE5B}" type="sibTrans" cxnId="{B31F7F0A-C516-4CFA-8184-192F3CD0759B}">
      <dgm:prSet/>
      <dgm:spPr/>
      <dgm:t>
        <a:bodyPr/>
        <a:lstStyle/>
        <a:p>
          <a:endParaRPr lang="en-GB"/>
        </a:p>
      </dgm:t>
    </dgm:pt>
    <dgm:pt modelId="{95F637AD-3C19-4C1D-A486-73FA56904805}" type="pres">
      <dgm:prSet presAssocID="{4B1F8B2B-2BBC-4AF0-89FC-45EBA63CBF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9816744-B166-47DB-9E88-E0B414B8DA3E}" type="pres">
      <dgm:prSet presAssocID="{DEEF6ECE-519D-4CB3-946C-F70F0ADC70D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D52BC32-31C9-4DCE-BF74-74D3414ECE36}" type="pres">
      <dgm:prSet presAssocID="{E9A73A8E-5593-4D60-8D38-F46F47F89AE8}" presName="spacer" presStyleCnt="0"/>
      <dgm:spPr/>
    </dgm:pt>
    <dgm:pt modelId="{F6ECE15A-03D4-48A1-AF98-1FC525D78069}" type="pres">
      <dgm:prSet presAssocID="{48EDCB11-C535-43AB-8236-4F1E99F2F27E}" presName="parentText" presStyleLbl="node1" presStyleIdx="1" presStyleCnt="3" custLinFactNeighborX="-749" custLinFactNeighborY="1408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15F55C-1303-4070-80C8-64314ECE5560}" type="pres">
      <dgm:prSet presAssocID="{EAE90D7B-9036-4095-B041-2266AFC76766}" presName="spacer" presStyleCnt="0"/>
      <dgm:spPr/>
    </dgm:pt>
    <dgm:pt modelId="{F6C9CB42-95CC-4728-B9F9-74078BF3E12C}" type="pres">
      <dgm:prSet presAssocID="{D0B7B013-E8C8-46C4-9D54-9FE659D3EB3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3EC5A76-A8B6-4B9A-9820-44210CA71347}" srcId="{4B1F8B2B-2BBC-4AF0-89FC-45EBA63CBF69}" destId="{48EDCB11-C535-43AB-8236-4F1E99F2F27E}" srcOrd="1" destOrd="0" parTransId="{4375A734-D292-4552-B4FF-CCE1D6AC3DC0}" sibTransId="{EAE90D7B-9036-4095-B041-2266AFC76766}"/>
    <dgm:cxn modelId="{B67BD78D-8515-49E4-A834-F5F5A48DF954}" srcId="{4B1F8B2B-2BBC-4AF0-89FC-45EBA63CBF69}" destId="{DEEF6ECE-519D-4CB3-946C-F70F0ADC70DF}" srcOrd="0" destOrd="0" parTransId="{8E7C86AE-05D3-4CB5-8D48-F9B5B2B24470}" sibTransId="{E9A73A8E-5593-4D60-8D38-F46F47F89AE8}"/>
    <dgm:cxn modelId="{C0BC971D-4917-44DF-BA30-08E9133EB114}" type="presOf" srcId="{DEEF6ECE-519D-4CB3-946C-F70F0ADC70DF}" destId="{C9816744-B166-47DB-9E88-E0B414B8DA3E}" srcOrd="0" destOrd="0" presId="urn:microsoft.com/office/officeart/2005/8/layout/vList2"/>
    <dgm:cxn modelId="{B31F7F0A-C516-4CFA-8184-192F3CD0759B}" srcId="{4B1F8B2B-2BBC-4AF0-89FC-45EBA63CBF69}" destId="{D0B7B013-E8C8-46C4-9D54-9FE659D3EB36}" srcOrd="2" destOrd="0" parTransId="{834D94DF-292D-499D-BBE9-D001BC1660AA}" sibTransId="{60950296-3D09-4CA8-BCE1-F0B24EC5FE5B}"/>
    <dgm:cxn modelId="{2941673D-BA62-4AAF-A5CB-0CAB2EAABAE6}" type="presOf" srcId="{4B1F8B2B-2BBC-4AF0-89FC-45EBA63CBF69}" destId="{95F637AD-3C19-4C1D-A486-73FA56904805}" srcOrd="0" destOrd="0" presId="urn:microsoft.com/office/officeart/2005/8/layout/vList2"/>
    <dgm:cxn modelId="{59AB3D4A-D49E-4E18-90A1-E19C3AB8F03B}" type="presOf" srcId="{D0B7B013-E8C8-46C4-9D54-9FE659D3EB36}" destId="{F6C9CB42-95CC-4728-B9F9-74078BF3E12C}" srcOrd="0" destOrd="0" presId="urn:microsoft.com/office/officeart/2005/8/layout/vList2"/>
    <dgm:cxn modelId="{B2E615BB-7C61-4896-B2F4-7D7080530C92}" type="presOf" srcId="{48EDCB11-C535-43AB-8236-4F1E99F2F27E}" destId="{F6ECE15A-03D4-48A1-AF98-1FC525D78069}" srcOrd="0" destOrd="0" presId="urn:microsoft.com/office/officeart/2005/8/layout/vList2"/>
    <dgm:cxn modelId="{49A97B84-05C3-4682-BBA1-2602E0160DA6}" type="presParOf" srcId="{95F637AD-3C19-4C1D-A486-73FA56904805}" destId="{C9816744-B166-47DB-9E88-E0B414B8DA3E}" srcOrd="0" destOrd="0" presId="urn:microsoft.com/office/officeart/2005/8/layout/vList2"/>
    <dgm:cxn modelId="{0A3492ED-A51D-49CF-BBB6-E9EA53104455}" type="presParOf" srcId="{95F637AD-3C19-4C1D-A486-73FA56904805}" destId="{3D52BC32-31C9-4DCE-BF74-74D3414ECE36}" srcOrd="1" destOrd="0" presId="urn:microsoft.com/office/officeart/2005/8/layout/vList2"/>
    <dgm:cxn modelId="{3A784A53-7524-4E0F-856E-9CFF33AB5319}" type="presParOf" srcId="{95F637AD-3C19-4C1D-A486-73FA56904805}" destId="{F6ECE15A-03D4-48A1-AF98-1FC525D78069}" srcOrd="2" destOrd="0" presId="urn:microsoft.com/office/officeart/2005/8/layout/vList2"/>
    <dgm:cxn modelId="{2E8B6E05-02B8-4EBB-BBC4-1B0A03BF014B}" type="presParOf" srcId="{95F637AD-3C19-4C1D-A486-73FA56904805}" destId="{E415F55C-1303-4070-80C8-64314ECE5560}" srcOrd="3" destOrd="0" presId="urn:microsoft.com/office/officeart/2005/8/layout/vList2"/>
    <dgm:cxn modelId="{77B40C11-D9E7-45FA-84A7-FF92D68BE7A5}" type="presParOf" srcId="{95F637AD-3C19-4C1D-A486-73FA56904805}" destId="{F6C9CB42-95CC-4728-B9F9-74078BF3E12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3F51C0-B5B4-4F0D-AE8E-302D825BB2E0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1402A7FA-9334-45E2-95B0-D22AD6022FA7}">
      <dgm:prSet/>
      <dgm:spPr/>
      <dgm:t>
        <a:bodyPr/>
        <a:lstStyle/>
        <a:p>
          <a:pPr rtl="0"/>
          <a:r>
            <a:rPr lang="en-GB" dirty="0" smtClean="0"/>
            <a:t>Aims to define a set of standards at EU level</a:t>
          </a:r>
          <a:endParaRPr lang="en-GB" dirty="0"/>
        </a:p>
      </dgm:t>
    </dgm:pt>
    <dgm:pt modelId="{2F5C36FA-E24E-450E-BB7D-DB7DD5E38F89}" type="parTrans" cxnId="{649D96BF-DC0C-4BE3-9F26-5D517F751D4D}">
      <dgm:prSet/>
      <dgm:spPr/>
      <dgm:t>
        <a:bodyPr/>
        <a:lstStyle/>
        <a:p>
          <a:endParaRPr lang="en-GB"/>
        </a:p>
      </dgm:t>
    </dgm:pt>
    <dgm:pt modelId="{02DE90E4-31FB-4350-BC67-66EBAB7B3279}" type="sibTrans" cxnId="{649D96BF-DC0C-4BE3-9F26-5D517F751D4D}">
      <dgm:prSet/>
      <dgm:spPr/>
      <dgm:t>
        <a:bodyPr/>
        <a:lstStyle/>
        <a:p>
          <a:endParaRPr lang="en-GB"/>
        </a:p>
      </dgm:t>
    </dgm:pt>
    <dgm:pt modelId="{1E42A710-D5F7-4630-AA7B-66F85FFF2EF5}">
      <dgm:prSet/>
      <dgm:spPr/>
      <dgm:t>
        <a:bodyPr/>
        <a:lstStyle/>
        <a:p>
          <a:pPr rtl="0"/>
          <a:r>
            <a:rPr lang="en-GB" dirty="0" smtClean="0"/>
            <a:t>Shared responsibility over consumer engagement</a:t>
          </a:r>
          <a:endParaRPr lang="en-GB" dirty="0"/>
        </a:p>
      </dgm:t>
    </dgm:pt>
    <dgm:pt modelId="{38ED388D-B4EF-49B5-AC3C-E689B27CA118}" type="parTrans" cxnId="{C5BAFD3F-2C4E-4F99-9F23-C039B7642DDE}">
      <dgm:prSet/>
      <dgm:spPr/>
      <dgm:t>
        <a:bodyPr/>
        <a:lstStyle/>
        <a:p>
          <a:endParaRPr lang="en-GB"/>
        </a:p>
      </dgm:t>
    </dgm:pt>
    <dgm:pt modelId="{EFBBB08E-44AA-4976-B6F0-BBA5D6CF3F33}" type="sibTrans" cxnId="{C5BAFD3F-2C4E-4F99-9F23-C039B7642DDE}">
      <dgm:prSet/>
      <dgm:spPr/>
      <dgm:t>
        <a:bodyPr/>
        <a:lstStyle/>
        <a:p>
          <a:endParaRPr lang="en-GB"/>
        </a:p>
      </dgm:t>
    </dgm:pt>
    <dgm:pt modelId="{5700776F-5230-428E-AB03-5E9C49F8A7F4}">
      <dgm:prSet/>
      <dgm:spPr/>
      <dgm:t>
        <a:bodyPr/>
        <a:lstStyle/>
        <a:p>
          <a:r>
            <a:rPr lang="en-GB" smtClean="0"/>
            <a:t>A common framework</a:t>
          </a:r>
          <a:endParaRPr lang="en-GB"/>
        </a:p>
      </dgm:t>
    </dgm:pt>
    <dgm:pt modelId="{FB85BF0C-9D9D-4DFC-87BE-E779E1688C2F}" type="parTrans" cxnId="{DE8FAF8B-AAE4-4134-9E04-E74D83223345}">
      <dgm:prSet/>
      <dgm:spPr/>
      <dgm:t>
        <a:bodyPr/>
        <a:lstStyle/>
        <a:p>
          <a:endParaRPr lang="en-GB"/>
        </a:p>
      </dgm:t>
    </dgm:pt>
    <dgm:pt modelId="{65CCAD13-1096-4886-B3C2-134C511A2594}" type="sibTrans" cxnId="{DE8FAF8B-AAE4-4134-9E04-E74D83223345}">
      <dgm:prSet/>
      <dgm:spPr/>
      <dgm:t>
        <a:bodyPr/>
        <a:lstStyle/>
        <a:p>
          <a:endParaRPr lang="en-GB"/>
        </a:p>
      </dgm:t>
    </dgm:pt>
    <dgm:pt modelId="{BF72CAD9-A3BC-4D1E-B081-ADAF51A9239F}" type="pres">
      <dgm:prSet presAssocID="{6C3F51C0-B5B4-4F0D-AE8E-302D825BB2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859AF35-B15B-4B57-A3EB-9B677189BC3E}" type="pres">
      <dgm:prSet presAssocID="{1402A7FA-9334-45E2-95B0-D22AD6022FA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413BEB1-C426-4E3F-A483-08A8F7CF1055}" type="pres">
      <dgm:prSet presAssocID="{02DE90E4-31FB-4350-BC67-66EBAB7B3279}" presName="sibTrans" presStyleCnt="0"/>
      <dgm:spPr/>
    </dgm:pt>
    <dgm:pt modelId="{B974A2C5-104F-4431-9857-BAED908D0B7E}" type="pres">
      <dgm:prSet presAssocID="{5700776F-5230-428E-AB03-5E9C49F8A7F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EA61179-B3B3-4F9B-A49B-F6D4F2CE3306}" type="pres">
      <dgm:prSet presAssocID="{65CCAD13-1096-4886-B3C2-134C511A2594}" presName="sibTrans" presStyleCnt="0"/>
      <dgm:spPr/>
    </dgm:pt>
    <dgm:pt modelId="{E1748BEB-943F-444C-9127-201AEA6AF551}" type="pres">
      <dgm:prSet presAssocID="{1E42A710-D5F7-4630-AA7B-66F85FFF2EF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E8FAF8B-AAE4-4134-9E04-E74D83223345}" srcId="{6C3F51C0-B5B4-4F0D-AE8E-302D825BB2E0}" destId="{5700776F-5230-428E-AB03-5E9C49F8A7F4}" srcOrd="1" destOrd="0" parTransId="{FB85BF0C-9D9D-4DFC-87BE-E779E1688C2F}" sibTransId="{65CCAD13-1096-4886-B3C2-134C511A2594}"/>
    <dgm:cxn modelId="{649D96BF-DC0C-4BE3-9F26-5D517F751D4D}" srcId="{6C3F51C0-B5B4-4F0D-AE8E-302D825BB2E0}" destId="{1402A7FA-9334-45E2-95B0-D22AD6022FA7}" srcOrd="0" destOrd="0" parTransId="{2F5C36FA-E24E-450E-BB7D-DB7DD5E38F89}" sibTransId="{02DE90E4-31FB-4350-BC67-66EBAB7B3279}"/>
    <dgm:cxn modelId="{7954A6D0-D171-4681-A527-6A0AC3E87FC3}" type="presOf" srcId="{5700776F-5230-428E-AB03-5E9C49F8A7F4}" destId="{B974A2C5-104F-4431-9857-BAED908D0B7E}" srcOrd="0" destOrd="0" presId="urn:microsoft.com/office/officeart/2005/8/layout/hList6"/>
    <dgm:cxn modelId="{0672E78D-74FF-4862-A3D9-7142D93DB24A}" type="presOf" srcId="{6C3F51C0-B5B4-4F0D-AE8E-302D825BB2E0}" destId="{BF72CAD9-A3BC-4D1E-B081-ADAF51A9239F}" srcOrd="0" destOrd="0" presId="urn:microsoft.com/office/officeart/2005/8/layout/hList6"/>
    <dgm:cxn modelId="{C5BAFD3F-2C4E-4F99-9F23-C039B7642DDE}" srcId="{6C3F51C0-B5B4-4F0D-AE8E-302D825BB2E0}" destId="{1E42A710-D5F7-4630-AA7B-66F85FFF2EF5}" srcOrd="2" destOrd="0" parTransId="{38ED388D-B4EF-49B5-AC3C-E689B27CA118}" sibTransId="{EFBBB08E-44AA-4976-B6F0-BBA5D6CF3F33}"/>
    <dgm:cxn modelId="{2A58FE8C-B442-40A6-8E0D-0ED7DDECFA2D}" type="presOf" srcId="{1E42A710-D5F7-4630-AA7B-66F85FFF2EF5}" destId="{E1748BEB-943F-444C-9127-201AEA6AF551}" srcOrd="0" destOrd="0" presId="urn:microsoft.com/office/officeart/2005/8/layout/hList6"/>
    <dgm:cxn modelId="{3DEA879B-B348-4900-9D1A-AE7A4960F332}" type="presOf" srcId="{1402A7FA-9334-45E2-95B0-D22AD6022FA7}" destId="{2859AF35-B15B-4B57-A3EB-9B677189BC3E}" srcOrd="0" destOrd="0" presId="urn:microsoft.com/office/officeart/2005/8/layout/hList6"/>
    <dgm:cxn modelId="{A2F8FCC8-A29C-4641-A134-D3F030AFEC98}" type="presParOf" srcId="{BF72CAD9-A3BC-4D1E-B081-ADAF51A9239F}" destId="{2859AF35-B15B-4B57-A3EB-9B677189BC3E}" srcOrd="0" destOrd="0" presId="urn:microsoft.com/office/officeart/2005/8/layout/hList6"/>
    <dgm:cxn modelId="{D8919622-2D09-438C-8D0B-D6FE5CE3A2FE}" type="presParOf" srcId="{BF72CAD9-A3BC-4D1E-B081-ADAF51A9239F}" destId="{6413BEB1-C426-4E3F-A483-08A8F7CF1055}" srcOrd="1" destOrd="0" presId="urn:microsoft.com/office/officeart/2005/8/layout/hList6"/>
    <dgm:cxn modelId="{5A907071-FD86-41D8-8950-C8E5FB363B25}" type="presParOf" srcId="{BF72CAD9-A3BC-4D1E-B081-ADAF51A9239F}" destId="{B974A2C5-104F-4431-9857-BAED908D0B7E}" srcOrd="2" destOrd="0" presId="urn:microsoft.com/office/officeart/2005/8/layout/hList6"/>
    <dgm:cxn modelId="{38FED451-A156-47F6-A747-166123BCB1C2}" type="presParOf" srcId="{BF72CAD9-A3BC-4D1E-B081-ADAF51A9239F}" destId="{5EA61179-B3B3-4F9B-A49B-F6D4F2CE3306}" srcOrd="3" destOrd="0" presId="urn:microsoft.com/office/officeart/2005/8/layout/hList6"/>
    <dgm:cxn modelId="{605098E8-3B9F-4EAD-831F-D7E633FF4769}" type="presParOf" srcId="{BF72CAD9-A3BC-4D1E-B081-ADAF51A9239F}" destId="{E1748BEB-943F-444C-9127-201AEA6AF551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A75097-69C7-4C4E-B23C-119AA692B51A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225A33D5-F25E-4AF0-A4BD-AFBBAFC131FE}">
      <dgm:prSet/>
      <dgm:spPr/>
      <dgm:t>
        <a:bodyPr/>
        <a:lstStyle/>
        <a:p>
          <a:pPr rtl="0"/>
          <a:r>
            <a:rPr lang="en-GB" smtClean="0"/>
            <a:t>NEON complaint data shows majority of complaints are billing-related (38%)</a:t>
          </a:r>
          <a:endParaRPr lang="en-GB"/>
        </a:p>
      </dgm:t>
    </dgm:pt>
    <dgm:pt modelId="{B6FE2F92-28F7-4D39-B0FC-4CCBA45045B3}" type="parTrans" cxnId="{D5FE9D80-F651-4417-9B07-A202661AE8D5}">
      <dgm:prSet/>
      <dgm:spPr/>
      <dgm:t>
        <a:bodyPr/>
        <a:lstStyle/>
        <a:p>
          <a:endParaRPr lang="en-GB"/>
        </a:p>
      </dgm:t>
    </dgm:pt>
    <dgm:pt modelId="{950EE0A9-D639-4D3F-A49B-5B4325DF4E86}" type="sibTrans" cxnId="{D5FE9D80-F651-4417-9B07-A202661AE8D5}">
      <dgm:prSet/>
      <dgm:spPr/>
      <dgm:t>
        <a:bodyPr/>
        <a:lstStyle/>
        <a:p>
          <a:endParaRPr lang="en-GB"/>
        </a:p>
      </dgm:t>
    </dgm:pt>
    <dgm:pt modelId="{6525DED4-8A6E-40BD-A19F-9B1988454C03}">
      <dgm:prSet/>
      <dgm:spPr/>
      <dgm:t>
        <a:bodyPr/>
        <a:lstStyle/>
        <a:p>
          <a:pPr rtl="0"/>
          <a:r>
            <a:rPr lang="en-GB" smtClean="0"/>
            <a:t>Billing challenges because bill content is required by EU or national suppliers</a:t>
          </a:r>
          <a:endParaRPr lang="en-GB"/>
        </a:p>
      </dgm:t>
    </dgm:pt>
    <dgm:pt modelId="{2C36C8E2-9C3B-4C34-B2B3-37BFAD8BC53F}" type="parTrans" cxnId="{1775ADE6-5F4D-43E7-A326-217BC367A7EC}">
      <dgm:prSet/>
      <dgm:spPr/>
      <dgm:t>
        <a:bodyPr/>
        <a:lstStyle/>
        <a:p>
          <a:endParaRPr lang="en-GB"/>
        </a:p>
      </dgm:t>
    </dgm:pt>
    <dgm:pt modelId="{3B3C1C5B-EB78-4742-9DA0-1573E08341B8}" type="sibTrans" cxnId="{1775ADE6-5F4D-43E7-A326-217BC367A7EC}">
      <dgm:prSet/>
      <dgm:spPr/>
      <dgm:t>
        <a:bodyPr/>
        <a:lstStyle/>
        <a:p>
          <a:endParaRPr lang="en-GB"/>
        </a:p>
      </dgm:t>
    </dgm:pt>
    <dgm:pt modelId="{3C4D745F-5288-448F-A12A-25B9D11E44D8}">
      <dgm:prSet/>
      <dgm:spPr/>
      <dgm:t>
        <a:bodyPr/>
        <a:lstStyle/>
        <a:p>
          <a:pPr rtl="0"/>
          <a:r>
            <a:rPr lang="en-GB" dirty="0" smtClean="0"/>
            <a:t>The Consumer Code proposes:</a:t>
          </a:r>
          <a:endParaRPr lang="en-GB" dirty="0"/>
        </a:p>
      </dgm:t>
    </dgm:pt>
    <dgm:pt modelId="{12012AD3-BEC9-416C-B115-4266E1043A1A}" type="parTrans" cxnId="{D4E0FD7F-E181-4ADB-8AF3-50E933F95125}">
      <dgm:prSet/>
      <dgm:spPr/>
      <dgm:t>
        <a:bodyPr/>
        <a:lstStyle/>
        <a:p>
          <a:endParaRPr lang="en-GB"/>
        </a:p>
      </dgm:t>
    </dgm:pt>
    <dgm:pt modelId="{C76372D3-FF98-4149-B08F-6B6FB5D00A14}" type="sibTrans" cxnId="{D4E0FD7F-E181-4ADB-8AF3-50E933F95125}">
      <dgm:prSet/>
      <dgm:spPr/>
      <dgm:t>
        <a:bodyPr/>
        <a:lstStyle/>
        <a:p>
          <a:endParaRPr lang="en-GB"/>
        </a:p>
      </dgm:t>
    </dgm:pt>
    <dgm:pt modelId="{F76889DC-A291-4064-83A1-8088C4EAA593}">
      <dgm:prSet/>
      <dgm:spPr/>
      <dgm:t>
        <a:bodyPr/>
        <a:lstStyle/>
        <a:p>
          <a:pPr rtl="0"/>
          <a:r>
            <a:rPr lang="en-GB" dirty="0" smtClean="0"/>
            <a:t>- Unified framework across suppliers</a:t>
          </a:r>
          <a:endParaRPr lang="en-GB" dirty="0"/>
        </a:p>
      </dgm:t>
    </dgm:pt>
    <dgm:pt modelId="{380C7D64-6AE3-4351-A78A-31ED4FE8DEC7}" type="parTrans" cxnId="{2A2799E8-7326-4BDC-9898-6EC1DD9D87A6}">
      <dgm:prSet/>
      <dgm:spPr/>
      <dgm:t>
        <a:bodyPr/>
        <a:lstStyle/>
        <a:p>
          <a:endParaRPr lang="en-GB"/>
        </a:p>
      </dgm:t>
    </dgm:pt>
    <dgm:pt modelId="{47B86925-13E3-4F25-A137-904FB0FEB385}" type="sibTrans" cxnId="{2A2799E8-7326-4BDC-9898-6EC1DD9D87A6}">
      <dgm:prSet/>
      <dgm:spPr/>
      <dgm:t>
        <a:bodyPr/>
        <a:lstStyle/>
        <a:p>
          <a:endParaRPr lang="en-GB"/>
        </a:p>
      </dgm:t>
    </dgm:pt>
    <dgm:pt modelId="{8B1FCAF1-1DFA-4E65-8878-B260D6797922}">
      <dgm:prSet/>
      <dgm:spPr/>
      <dgm:t>
        <a:bodyPr/>
        <a:lstStyle/>
        <a:p>
          <a:pPr rtl="0"/>
          <a:r>
            <a:rPr lang="en-GB" dirty="0" smtClean="0"/>
            <a:t>- Information on channels for claims and</a:t>
          </a:r>
        </a:p>
        <a:p>
          <a:pPr rtl="0"/>
          <a:r>
            <a:rPr lang="en-GB" dirty="0" smtClean="0"/>
            <a:t> ADR</a:t>
          </a:r>
          <a:endParaRPr lang="en-GB" dirty="0"/>
        </a:p>
      </dgm:t>
    </dgm:pt>
    <dgm:pt modelId="{D3105164-FCAC-437E-BAAC-A9C8B5276285}" type="parTrans" cxnId="{6B4ED3BE-72C0-4368-8ADA-7AFC09D77A01}">
      <dgm:prSet/>
      <dgm:spPr/>
      <dgm:t>
        <a:bodyPr/>
        <a:lstStyle/>
        <a:p>
          <a:endParaRPr lang="en-GB"/>
        </a:p>
      </dgm:t>
    </dgm:pt>
    <dgm:pt modelId="{155D29CC-7097-4F97-B230-53A5582503D9}" type="sibTrans" cxnId="{6B4ED3BE-72C0-4368-8ADA-7AFC09D77A01}">
      <dgm:prSet/>
      <dgm:spPr/>
      <dgm:t>
        <a:bodyPr/>
        <a:lstStyle/>
        <a:p>
          <a:endParaRPr lang="en-GB"/>
        </a:p>
      </dgm:t>
    </dgm:pt>
    <dgm:pt modelId="{4D22D605-0AF3-417C-90C8-C11A526B7E7C}" type="pres">
      <dgm:prSet presAssocID="{2FA75097-69C7-4C4E-B23C-119AA692B5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4A85D89-D0E9-490F-9AAB-1862DC1DACA4}" type="pres">
      <dgm:prSet presAssocID="{225A33D5-F25E-4AF0-A4BD-AFBBAFC131F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8406B2-FBE5-4EF5-B21D-B9228107AD1E}" type="pres">
      <dgm:prSet presAssocID="{950EE0A9-D639-4D3F-A49B-5B4325DF4E86}" presName="spacer" presStyleCnt="0"/>
      <dgm:spPr/>
    </dgm:pt>
    <dgm:pt modelId="{C93AF2A7-2CAC-4EEC-A571-82310A85F791}" type="pres">
      <dgm:prSet presAssocID="{6525DED4-8A6E-40BD-A19F-9B1988454C0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01A63E5-3CC5-4D76-BE69-37A8818E10CD}" type="pres">
      <dgm:prSet presAssocID="{3B3C1C5B-EB78-4742-9DA0-1573E08341B8}" presName="spacer" presStyleCnt="0"/>
      <dgm:spPr/>
    </dgm:pt>
    <dgm:pt modelId="{C07E2617-0C24-44B5-A59D-81DD42D39405}" type="pres">
      <dgm:prSet presAssocID="{3C4D745F-5288-448F-A12A-25B9D11E44D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88FFC1-55F3-4323-AA9D-A931EA8B85B3}" type="pres">
      <dgm:prSet presAssocID="{C76372D3-FF98-4149-B08F-6B6FB5D00A14}" presName="spacer" presStyleCnt="0"/>
      <dgm:spPr/>
    </dgm:pt>
    <dgm:pt modelId="{D4806AFD-D3F5-416B-8DAA-8D4BEA336129}" type="pres">
      <dgm:prSet presAssocID="{F76889DC-A291-4064-83A1-8088C4EAA59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39AC96-7486-4B6C-852A-4F5B78B59D17}" type="pres">
      <dgm:prSet presAssocID="{47B86925-13E3-4F25-A137-904FB0FEB385}" presName="spacer" presStyleCnt="0"/>
      <dgm:spPr/>
    </dgm:pt>
    <dgm:pt modelId="{AF4DB624-8D0B-4FC6-9100-DDDDCCED3884}" type="pres">
      <dgm:prSet presAssocID="{8B1FCAF1-1DFA-4E65-8878-B260D679792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A2799E8-7326-4BDC-9898-6EC1DD9D87A6}" srcId="{2FA75097-69C7-4C4E-B23C-119AA692B51A}" destId="{F76889DC-A291-4064-83A1-8088C4EAA593}" srcOrd="3" destOrd="0" parTransId="{380C7D64-6AE3-4351-A78A-31ED4FE8DEC7}" sibTransId="{47B86925-13E3-4F25-A137-904FB0FEB385}"/>
    <dgm:cxn modelId="{BD4FC7B4-9241-4A3C-93B8-490ECEB52EAD}" type="presOf" srcId="{225A33D5-F25E-4AF0-A4BD-AFBBAFC131FE}" destId="{C4A85D89-D0E9-490F-9AAB-1862DC1DACA4}" srcOrd="0" destOrd="0" presId="urn:microsoft.com/office/officeart/2005/8/layout/vList2"/>
    <dgm:cxn modelId="{5F1310A2-E0F4-4C31-BB19-DCFFA37E8751}" type="presOf" srcId="{8B1FCAF1-1DFA-4E65-8878-B260D6797922}" destId="{AF4DB624-8D0B-4FC6-9100-DDDDCCED3884}" srcOrd="0" destOrd="0" presId="urn:microsoft.com/office/officeart/2005/8/layout/vList2"/>
    <dgm:cxn modelId="{78694E42-7359-4F75-A89C-9175C529C781}" type="presOf" srcId="{3C4D745F-5288-448F-A12A-25B9D11E44D8}" destId="{C07E2617-0C24-44B5-A59D-81DD42D39405}" srcOrd="0" destOrd="0" presId="urn:microsoft.com/office/officeart/2005/8/layout/vList2"/>
    <dgm:cxn modelId="{547A8B35-F2FC-4F9E-83A2-15D8ECE899CC}" type="presOf" srcId="{F76889DC-A291-4064-83A1-8088C4EAA593}" destId="{D4806AFD-D3F5-416B-8DAA-8D4BEA336129}" srcOrd="0" destOrd="0" presId="urn:microsoft.com/office/officeart/2005/8/layout/vList2"/>
    <dgm:cxn modelId="{D4E0FD7F-E181-4ADB-8AF3-50E933F95125}" srcId="{2FA75097-69C7-4C4E-B23C-119AA692B51A}" destId="{3C4D745F-5288-448F-A12A-25B9D11E44D8}" srcOrd="2" destOrd="0" parTransId="{12012AD3-BEC9-416C-B115-4266E1043A1A}" sibTransId="{C76372D3-FF98-4149-B08F-6B6FB5D00A14}"/>
    <dgm:cxn modelId="{D5FE9D80-F651-4417-9B07-A202661AE8D5}" srcId="{2FA75097-69C7-4C4E-B23C-119AA692B51A}" destId="{225A33D5-F25E-4AF0-A4BD-AFBBAFC131FE}" srcOrd="0" destOrd="0" parTransId="{B6FE2F92-28F7-4D39-B0FC-4CCBA45045B3}" sibTransId="{950EE0A9-D639-4D3F-A49B-5B4325DF4E86}"/>
    <dgm:cxn modelId="{A29A3A8B-49E5-4109-8A69-1AA8FD9D3EE7}" type="presOf" srcId="{2FA75097-69C7-4C4E-B23C-119AA692B51A}" destId="{4D22D605-0AF3-417C-90C8-C11A526B7E7C}" srcOrd="0" destOrd="0" presId="urn:microsoft.com/office/officeart/2005/8/layout/vList2"/>
    <dgm:cxn modelId="{B627A9AA-4374-4714-9E2A-80476D5A54B3}" type="presOf" srcId="{6525DED4-8A6E-40BD-A19F-9B1988454C03}" destId="{C93AF2A7-2CAC-4EEC-A571-82310A85F791}" srcOrd="0" destOrd="0" presId="urn:microsoft.com/office/officeart/2005/8/layout/vList2"/>
    <dgm:cxn modelId="{1775ADE6-5F4D-43E7-A326-217BC367A7EC}" srcId="{2FA75097-69C7-4C4E-B23C-119AA692B51A}" destId="{6525DED4-8A6E-40BD-A19F-9B1988454C03}" srcOrd="1" destOrd="0" parTransId="{2C36C8E2-9C3B-4C34-B2B3-37BFAD8BC53F}" sibTransId="{3B3C1C5B-EB78-4742-9DA0-1573E08341B8}"/>
    <dgm:cxn modelId="{6B4ED3BE-72C0-4368-8ADA-7AFC09D77A01}" srcId="{2FA75097-69C7-4C4E-B23C-119AA692B51A}" destId="{8B1FCAF1-1DFA-4E65-8878-B260D6797922}" srcOrd="4" destOrd="0" parTransId="{D3105164-FCAC-437E-BAAC-A9C8B5276285}" sibTransId="{155D29CC-7097-4F97-B230-53A5582503D9}"/>
    <dgm:cxn modelId="{0C2E7981-189A-4492-8D96-F9BACC4E6525}" type="presParOf" srcId="{4D22D605-0AF3-417C-90C8-C11A526B7E7C}" destId="{C4A85D89-D0E9-490F-9AAB-1862DC1DACA4}" srcOrd="0" destOrd="0" presId="urn:microsoft.com/office/officeart/2005/8/layout/vList2"/>
    <dgm:cxn modelId="{F0138F93-4E43-4BF1-8F08-7E3D3173EFCE}" type="presParOf" srcId="{4D22D605-0AF3-417C-90C8-C11A526B7E7C}" destId="{C28406B2-FBE5-4EF5-B21D-B9228107AD1E}" srcOrd="1" destOrd="0" presId="urn:microsoft.com/office/officeart/2005/8/layout/vList2"/>
    <dgm:cxn modelId="{42252AE5-1C58-4A01-B766-952C397C4FE7}" type="presParOf" srcId="{4D22D605-0AF3-417C-90C8-C11A526B7E7C}" destId="{C93AF2A7-2CAC-4EEC-A571-82310A85F791}" srcOrd="2" destOrd="0" presId="urn:microsoft.com/office/officeart/2005/8/layout/vList2"/>
    <dgm:cxn modelId="{17A09724-DDAC-4EFB-A06D-BB52CE70ECB6}" type="presParOf" srcId="{4D22D605-0AF3-417C-90C8-C11A526B7E7C}" destId="{701A63E5-3CC5-4D76-BE69-37A8818E10CD}" srcOrd="3" destOrd="0" presId="urn:microsoft.com/office/officeart/2005/8/layout/vList2"/>
    <dgm:cxn modelId="{9A44330A-7F90-469C-B624-57253FF549E8}" type="presParOf" srcId="{4D22D605-0AF3-417C-90C8-C11A526B7E7C}" destId="{C07E2617-0C24-44B5-A59D-81DD42D39405}" srcOrd="4" destOrd="0" presId="urn:microsoft.com/office/officeart/2005/8/layout/vList2"/>
    <dgm:cxn modelId="{F26EE68E-E1C2-4FFD-935B-7EFEC7426F04}" type="presParOf" srcId="{4D22D605-0AF3-417C-90C8-C11A526B7E7C}" destId="{1888FFC1-55F3-4323-AA9D-A931EA8B85B3}" srcOrd="5" destOrd="0" presId="urn:microsoft.com/office/officeart/2005/8/layout/vList2"/>
    <dgm:cxn modelId="{01E2B0A6-6461-4418-A093-6D4C6BCE24A7}" type="presParOf" srcId="{4D22D605-0AF3-417C-90C8-C11A526B7E7C}" destId="{D4806AFD-D3F5-416B-8DAA-8D4BEA336129}" srcOrd="6" destOrd="0" presId="urn:microsoft.com/office/officeart/2005/8/layout/vList2"/>
    <dgm:cxn modelId="{F37D66FB-6291-4ACD-9F8E-C0DB7942003C}" type="presParOf" srcId="{4D22D605-0AF3-417C-90C8-C11A526B7E7C}" destId="{DF39AC96-7486-4B6C-852A-4F5B78B59D17}" srcOrd="7" destOrd="0" presId="urn:microsoft.com/office/officeart/2005/8/layout/vList2"/>
    <dgm:cxn modelId="{A7452C48-FC6A-47AE-8815-2FCBDCC7B80A}" type="presParOf" srcId="{4D22D605-0AF3-417C-90C8-C11A526B7E7C}" destId="{AF4DB624-8D0B-4FC6-9100-DDDDCCED388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5A3069-0883-4200-8D19-1657CF6A95FA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08CF7C64-A430-4D0F-9BF4-7AEA6310CA62}">
      <dgm:prSet/>
      <dgm:spPr/>
      <dgm:t>
        <a:bodyPr/>
        <a:lstStyle/>
        <a:p>
          <a:pPr rtl="0"/>
          <a:r>
            <a:rPr lang="en-GB" dirty="0" smtClean="0"/>
            <a:t>Organisations in charge of ADR are best placed to evaluate neutral and reliable tools</a:t>
          </a:r>
          <a:endParaRPr lang="en-GB" dirty="0"/>
        </a:p>
      </dgm:t>
    </dgm:pt>
    <dgm:pt modelId="{8F376CB0-B9EA-4994-9D50-321CB93043D3}" type="parTrans" cxnId="{4F312F40-6B66-47D2-908B-AA6C137C8F60}">
      <dgm:prSet/>
      <dgm:spPr/>
      <dgm:t>
        <a:bodyPr/>
        <a:lstStyle/>
        <a:p>
          <a:endParaRPr lang="en-GB"/>
        </a:p>
      </dgm:t>
    </dgm:pt>
    <dgm:pt modelId="{4F50EF69-B819-4CA7-990D-91F5B500727A}" type="sibTrans" cxnId="{4F312F40-6B66-47D2-908B-AA6C137C8F60}">
      <dgm:prSet/>
      <dgm:spPr/>
      <dgm:t>
        <a:bodyPr/>
        <a:lstStyle/>
        <a:p>
          <a:endParaRPr lang="en-GB"/>
        </a:p>
      </dgm:t>
    </dgm:pt>
    <dgm:pt modelId="{14160E96-989E-4B02-93E1-C86CEB842C60}">
      <dgm:prSet/>
      <dgm:spPr/>
      <dgm:t>
        <a:bodyPr/>
        <a:lstStyle/>
        <a:p>
          <a:pPr rtl="0"/>
          <a:r>
            <a:rPr lang="en-GB" dirty="0" smtClean="0"/>
            <a:t>Customer rating systems for all suppliers and offers in the market to be made widely accessible</a:t>
          </a:r>
          <a:endParaRPr lang="en-GB" dirty="0"/>
        </a:p>
      </dgm:t>
    </dgm:pt>
    <dgm:pt modelId="{52491761-50C8-4CAA-A574-E97373EDCD8F}" type="parTrans" cxnId="{98EF1A38-6F9E-4E7F-961F-3BBF2B929F48}">
      <dgm:prSet/>
      <dgm:spPr/>
      <dgm:t>
        <a:bodyPr/>
        <a:lstStyle/>
        <a:p>
          <a:endParaRPr lang="en-GB"/>
        </a:p>
      </dgm:t>
    </dgm:pt>
    <dgm:pt modelId="{D88CD399-D735-4CF1-91A9-A208FEE5E945}" type="sibTrans" cxnId="{98EF1A38-6F9E-4E7F-961F-3BBF2B929F48}">
      <dgm:prSet/>
      <dgm:spPr/>
      <dgm:t>
        <a:bodyPr/>
        <a:lstStyle/>
        <a:p>
          <a:endParaRPr lang="en-GB"/>
        </a:p>
      </dgm:t>
    </dgm:pt>
    <dgm:pt modelId="{8B455E6A-1FA1-4CC5-BCEE-CB29E8B9EC85}" type="pres">
      <dgm:prSet presAssocID="{555A3069-0883-4200-8D19-1657CF6A95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FD0ABAA-CE45-42BE-BFE9-64DFE7D87CB6}" type="pres">
      <dgm:prSet presAssocID="{08CF7C64-A430-4D0F-9BF4-7AEA6310CA6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8E79C7-879D-414E-A9DA-D2B39DF5D104}" type="pres">
      <dgm:prSet presAssocID="{4F50EF69-B819-4CA7-990D-91F5B500727A}" presName="spacer" presStyleCnt="0"/>
      <dgm:spPr/>
    </dgm:pt>
    <dgm:pt modelId="{2999E628-D1D0-495C-BE2B-8630B8BFDB24}" type="pres">
      <dgm:prSet presAssocID="{14160E96-989E-4B02-93E1-C86CEB842C6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0C84CD4-616B-4770-8452-E450781D1051}" type="presOf" srcId="{08CF7C64-A430-4D0F-9BF4-7AEA6310CA62}" destId="{FFD0ABAA-CE45-42BE-BFE9-64DFE7D87CB6}" srcOrd="0" destOrd="0" presId="urn:microsoft.com/office/officeart/2005/8/layout/vList2"/>
    <dgm:cxn modelId="{4F312F40-6B66-47D2-908B-AA6C137C8F60}" srcId="{555A3069-0883-4200-8D19-1657CF6A95FA}" destId="{08CF7C64-A430-4D0F-9BF4-7AEA6310CA62}" srcOrd="0" destOrd="0" parTransId="{8F376CB0-B9EA-4994-9D50-321CB93043D3}" sibTransId="{4F50EF69-B819-4CA7-990D-91F5B500727A}"/>
    <dgm:cxn modelId="{C1D03BB3-238F-48F0-9A39-48A184E4D983}" type="presOf" srcId="{14160E96-989E-4B02-93E1-C86CEB842C60}" destId="{2999E628-D1D0-495C-BE2B-8630B8BFDB24}" srcOrd="0" destOrd="0" presId="urn:microsoft.com/office/officeart/2005/8/layout/vList2"/>
    <dgm:cxn modelId="{98EF1A38-6F9E-4E7F-961F-3BBF2B929F48}" srcId="{555A3069-0883-4200-8D19-1657CF6A95FA}" destId="{14160E96-989E-4B02-93E1-C86CEB842C60}" srcOrd="1" destOrd="0" parTransId="{52491761-50C8-4CAA-A574-E97373EDCD8F}" sibTransId="{D88CD399-D735-4CF1-91A9-A208FEE5E945}"/>
    <dgm:cxn modelId="{1B976498-5709-4384-B4E4-38D96738B903}" type="presOf" srcId="{555A3069-0883-4200-8D19-1657CF6A95FA}" destId="{8B455E6A-1FA1-4CC5-BCEE-CB29E8B9EC85}" srcOrd="0" destOrd="0" presId="urn:microsoft.com/office/officeart/2005/8/layout/vList2"/>
    <dgm:cxn modelId="{B08374C0-E122-4F0A-9453-7A6DE601A407}" type="presParOf" srcId="{8B455E6A-1FA1-4CC5-BCEE-CB29E8B9EC85}" destId="{FFD0ABAA-CE45-42BE-BFE9-64DFE7D87CB6}" srcOrd="0" destOrd="0" presId="urn:microsoft.com/office/officeart/2005/8/layout/vList2"/>
    <dgm:cxn modelId="{80827882-09E2-47A0-B947-22DC4E37B9DD}" type="presParOf" srcId="{8B455E6A-1FA1-4CC5-BCEE-CB29E8B9EC85}" destId="{718E79C7-879D-414E-A9DA-D2B39DF5D104}" srcOrd="1" destOrd="0" presId="urn:microsoft.com/office/officeart/2005/8/layout/vList2"/>
    <dgm:cxn modelId="{96A332B7-043B-40BB-99B7-9100C3A4DCF8}" type="presParOf" srcId="{8B455E6A-1FA1-4CC5-BCEE-CB29E8B9EC85}" destId="{2999E628-D1D0-495C-BE2B-8630B8BFDB2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7F6E8C-D2F8-4154-AADE-011DF77E62F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8386DA77-F4D6-44A3-8EAB-DCCDEEC86B49}">
      <dgm:prSet custT="1"/>
      <dgm:spPr/>
      <dgm:t>
        <a:bodyPr/>
        <a:lstStyle/>
        <a:p>
          <a:pPr rtl="0"/>
          <a:r>
            <a:rPr lang="en-GB" sz="2000" dirty="0" smtClean="0"/>
            <a:t>OS currently publishes quarterly complaint data for each energy company</a:t>
          </a:r>
          <a:endParaRPr lang="en-GB" sz="2000" dirty="0"/>
        </a:p>
      </dgm:t>
    </dgm:pt>
    <dgm:pt modelId="{E1125E8F-92E7-4F56-8ECB-7603CD170705}" type="parTrans" cxnId="{ECD732E4-9BE3-4154-9E86-A008CD4CBACC}">
      <dgm:prSet/>
      <dgm:spPr/>
      <dgm:t>
        <a:bodyPr/>
        <a:lstStyle/>
        <a:p>
          <a:endParaRPr lang="en-GB" sz="2000"/>
        </a:p>
      </dgm:t>
    </dgm:pt>
    <dgm:pt modelId="{10F802DD-39A7-462D-A01E-46D7D7521C3B}" type="sibTrans" cxnId="{ECD732E4-9BE3-4154-9E86-A008CD4CBACC}">
      <dgm:prSet/>
      <dgm:spPr/>
      <dgm:t>
        <a:bodyPr/>
        <a:lstStyle/>
        <a:p>
          <a:endParaRPr lang="en-GB" sz="2000"/>
        </a:p>
      </dgm:t>
    </dgm:pt>
    <dgm:pt modelId="{C0D419D7-ED58-4EFF-8285-C1363184D81C}">
      <dgm:prSet custT="1"/>
      <dgm:spPr/>
      <dgm:t>
        <a:bodyPr/>
        <a:lstStyle/>
        <a:p>
          <a:pPr rtl="0"/>
          <a:r>
            <a:rPr lang="en-GB" sz="2000" smtClean="0"/>
            <a:t>Highlights best and worst companies for complaint handling</a:t>
          </a:r>
          <a:endParaRPr lang="en-GB" sz="2000"/>
        </a:p>
      </dgm:t>
    </dgm:pt>
    <dgm:pt modelId="{C7EEB1AB-FF92-4F7F-86EA-719F8D4C120D}" type="parTrans" cxnId="{2844C825-F676-4936-81A4-C977EAA0E903}">
      <dgm:prSet/>
      <dgm:spPr/>
      <dgm:t>
        <a:bodyPr/>
        <a:lstStyle/>
        <a:p>
          <a:endParaRPr lang="en-GB" sz="2000"/>
        </a:p>
      </dgm:t>
    </dgm:pt>
    <dgm:pt modelId="{4FC92094-5B44-4623-A214-C6F5C9F59117}" type="sibTrans" cxnId="{2844C825-F676-4936-81A4-C977EAA0E903}">
      <dgm:prSet/>
      <dgm:spPr/>
      <dgm:t>
        <a:bodyPr/>
        <a:lstStyle/>
        <a:p>
          <a:endParaRPr lang="en-GB" sz="2000"/>
        </a:p>
      </dgm:t>
    </dgm:pt>
    <dgm:pt modelId="{C5E5BEC4-1B07-4D14-B9C7-0777F8187440}">
      <dgm:prSet custT="1"/>
      <dgm:spPr/>
      <dgm:t>
        <a:bodyPr/>
        <a:lstStyle/>
        <a:p>
          <a:pPr rtl="0"/>
          <a:r>
            <a:rPr lang="en-GB" sz="2000" smtClean="0"/>
            <a:t>Links to the Consumer Code:</a:t>
          </a:r>
          <a:endParaRPr lang="en-GB" sz="2000"/>
        </a:p>
      </dgm:t>
    </dgm:pt>
    <dgm:pt modelId="{953D57FB-C183-4AAD-B082-3ACB97B9AC73}" type="parTrans" cxnId="{DA2114B0-3CFA-4A88-A1CE-99C53D11ED46}">
      <dgm:prSet/>
      <dgm:spPr/>
      <dgm:t>
        <a:bodyPr/>
        <a:lstStyle/>
        <a:p>
          <a:endParaRPr lang="en-GB" sz="2000"/>
        </a:p>
      </dgm:t>
    </dgm:pt>
    <dgm:pt modelId="{4A7A4B70-244F-4D6C-A46F-656061173CA8}" type="sibTrans" cxnId="{DA2114B0-3CFA-4A88-A1CE-99C53D11ED46}">
      <dgm:prSet/>
      <dgm:spPr/>
      <dgm:t>
        <a:bodyPr/>
        <a:lstStyle/>
        <a:p>
          <a:endParaRPr lang="en-GB" sz="2000"/>
        </a:p>
      </dgm:t>
    </dgm:pt>
    <dgm:pt modelId="{5A78DED1-617E-4161-86A6-92C31E9C2420}">
      <dgm:prSet custT="1"/>
      <dgm:spPr/>
      <dgm:t>
        <a:bodyPr/>
        <a:lstStyle/>
        <a:p>
          <a:pPr rtl="0"/>
          <a:r>
            <a:rPr lang="en-GB" sz="2000" dirty="0" smtClean="0"/>
            <a:t>- Consumers can review companies </a:t>
          </a:r>
        </a:p>
        <a:p>
          <a:pPr rtl="0"/>
          <a:r>
            <a:rPr lang="en-GB" sz="2000" dirty="0" smtClean="0"/>
            <a:t>based on consumer satisfaction and </a:t>
          </a:r>
        </a:p>
        <a:p>
          <a:pPr rtl="0"/>
          <a:r>
            <a:rPr lang="en-GB" sz="2000" dirty="0" smtClean="0"/>
            <a:t>not just on price</a:t>
          </a:r>
          <a:endParaRPr lang="en-GB" sz="2000" dirty="0"/>
        </a:p>
      </dgm:t>
    </dgm:pt>
    <dgm:pt modelId="{F1721FF4-1098-49C3-8DE5-FCB950D9BF5C}" type="parTrans" cxnId="{A5F6A701-B454-4603-A993-DFCB82DC6B1B}">
      <dgm:prSet/>
      <dgm:spPr/>
      <dgm:t>
        <a:bodyPr/>
        <a:lstStyle/>
        <a:p>
          <a:endParaRPr lang="en-GB" sz="2000"/>
        </a:p>
      </dgm:t>
    </dgm:pt>
    <dgm:pt modelId="{6BDC560C-D111-44AC-B0B5-2D8CD9739B23}" type="sibTrans" cxnId="{A5F6A701-B454-4603-A993-DFCB82DC6B1B}">
      <dgm:prSet/>
      <dgm:spPr/>
      <dgm:t>
        <a:bodyPr/>
        <a:lstStyle/>
        <a:p>
          <a:endParaRPr lang="en-GB" sz="2000"/>
        </a:p>
      </dgm:t>
    </dgm:pt>
    <dgm:pt modelId="{A2BC3452-9851-429F-AB0B-220EBC9AE7A1}">
      <dgm:prSet custT="1"/>
      <dgm:spPr/>
      <dgm:t>
        <a:bodyPr/>
        <a:lstStyle/>
        <a:p>
          <a:pPr rtl="0"/>
          <a:r>
            <a:rPr lang="en-GB" sz="2000" dirty="0" smtClean="0"/>
            <a:t>- Need for consistency of data </a:t>
          </a:r>
          <a:endParaRPr lang="en-GB" sz="2000" dirty="0"/>
        </a:p>
      </dgm:t>
    </dgm:pt>
    <dgm:pt modelId="{73819E4B-2CF9-4B19-8FCB-EFFAFD437EA8}" type="parTrans" cxnId="{105E7BBB-19C1-4FEF-AC4D-D1AB7B25F7AF}">
      <dgm:prSet/>
      <dgm:spPr/>
      <dgm:t>
        <a:bodyPr/>
        <a:lstStyle/>
        <a:p>
          <a:endParaRPr lang="en-GB" sz="2000"/>
        </a:p>
      </dgm:t>
    </dgm:pt>
    <dgm:pt modelId="{BF1F95FD-7992-41BD-A3F3-C9DC1DF16244}" type="sibTrans" cxnId="{105E7BBB-19C1-4FEF-AC4D-D1AB7B25F7AF}">
      <dgm:prSet/>
      <dgm:spPr/>
      <dgm:t>
        <a:bodyPr/>
        <a:lstStyle/>
        <a:p>
          <a:endParaRPr lang="en-GB" sz="2000"/>
        </a:p>
      </dgm:t>
    </dgm:pt>
    <dgm:pt modelId="{3AD029AD-5928-49CC-ACB5-902859B8C019}" type="pres">
      <dgm:prSet presAssocID="{CC7F6E8C-D2F8-4154-AADE-011DF77E62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00E37E58-4FBE-4ABE-B6BA-41C18A7A4AC9}" type="pres">
      <dgm:prSet presAssocID="{8386DA77-F4D6-44A3-8EAB-DCCDEEC86B4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4A5202-22F4-4DAD-939D-C14B9F26AE7E}" type="pres">
      <dgm:prSet presAssocID="{10F802DD-39A7-462D-A01E-46D7D7521C3B}" presName="spacer" presStyleCnt="0"/>
      <dgm:spPr/>
    </dgm:pt>
    <dgm:pt modelId="{B58AD02E-36EB-4EE5-BDD1-491E61F6A2CA}" type="pres">
      <dgm:prSet presAssocID="{C0D419D7-ED58-4EFF-8285-C1363184D81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F399875-3AD6-40BA-80F9-6B8246DEF510}" type="pres">
      <dgm:prSet presAssocID="{4FC92094-5B44-4623-A214-C6F5C9F59117}" presName="spacer" presStyleCnt="0"/>
      <dgm:spPr/>
    </dgm:pt>
    <dgm:pt modelId="{972CF286-2109-41F3-87EC-FEA741BB5116}" type="pres">
      <dgm:prSet presAssocID="{C5E5BEC4-1B07-4D14-B9C7-0777F8187440}" presName="parentText" presStyleLbl="node1" presStyleIdx="2" presStyleCnt="5" custScaleY="7340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5C02420-F991-4B7A-A0B1-97011C34F389}" type="pres">
      <dgm:prSet presAssocID="{4A7A4B70-244F-4D6C-A46F-656061173CA8}" presName="spacer" presStyleCnt="0"/>
      <dgm:spPr/>
    </dgm:pt>
    <dgm:pt modelId="{0C707898-17B9-47C1-A436-EA4C522A8347}" type="pres">
      <dgm:prSet presAssocID="{5A78DED1-617E-4161-86A6-92C31E9C2420}" presName="parentText" presStyleLbl="node1" presStyleIdx="3" presStyleCnt="5" custScaleY="12096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C2332E-F451-490C-A783-7D075A64B31A}" type="pres">
      <dgm:prSet presAssocID="{6BDC560C-D111-44AC-B0B5-2D8CD9739B23}" presName="spacer" presStyleCnt="0"/>
      <dgm:spPr/>
    </dgm:pt>
    <dgm:pt modelId="{9B840DC3-1A0A-4167-AC42-F0F302F83AC2}" type="pres">
      <dgm:prSet presAssocID="{A2BC3452-9851-429F-AB0B-220EBC9AE7A1}" presName="parentText" presStyleLbl="node1" presStyleIdx="4" presStyleCnt="5" custScaleY="5039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844C825-F676-4936-81A4-C977EAA0E903}" srcId="{CC7F6E8C-D2F8-4154-AADE-011DF77E62F1}" destId="{C0D419D7-ED58-4EFF-8285-C1363184D81C}" srcOrd="1" destOrd="0" parTransId="{C7EEB1AB-FF92-4F7F-86EA-719F8D4C120D}" sibTransId="{4FC92094-5B44-4623-A214-C6F5C9F59117}"/>
    <dgm:cxn modelId="{A5F6A701-B454-4603-A993-DFCB82DC6B1B}" srcId="{CC7F6E8C-D2F8-4154-AADE-011DF77E62F1}" destId="{5A78DED1-617E-4161-86A6-92C31E9C2420}" srcOrd="3" destOrd="0" parTransId="{F1721FF4-1098-49C3-8DE5-FCB950D9BF5C}" sibTransId="{6BDC560C-D111-44AC-B0B5-2D8CD9739B23}"/>
    <dgm:cxn modelId="{105E7BBB-19C1-4FEF-AC4D-D1AB7B25F7AF}" srcId="{CC7F6E8C-D2F8-4154-AADE-011DF77E62F1}" destId="{A2BC3452-9851-429F-AB0B-220EBC9AE7A1}" srcOrd="4" destOrd="0" parTransId="{73819E4B-2CF9-4B19-8FCB-EFFAFD437EA8}" sibTransId="{BF1F95FD-7992-41BD-A3F3-C9DC1DF16244}"/>
    <dgm:cxn modelId="{93BAB843-9CD0-43C7-91E0-6EA2E40B68B0}" type="presOf" srcId="{5A78DED1-617E-4161-86A6-92C31E9C2420}" destId="{0C707898-17B9-47C1-A436-EA4C522A8347}" srcOrd="0" destOrd="0" presId="urn:microsoft.com/office/officeart/2005/8/layout/vList2"/>
    <dgm:cxn modelId="{ECD732E4-9BE3-4154-9E86-A008CD4CBACC}" srcId="{CC7F6E8C-D2F8-4154-AADE-011DF77E62F1}" destId="{8386DA77-F4D6-44A3-8EAB-DCCDEEC86B49}" srcOrd="0" destOrd="0" parTransId="{E1125E8F-92E7-4F56-8ECB-7603CD170705}" sibTransId="{10F802DD-39A7-462D-A01E-46D7D7521C3B}"/>
    <dgm:cxn modelId="{D187686E-EDE3-4917-A6C2-5ED427FD1BDC}" type="presOf" srcId="{CC7F6E8C-D2F8-4154-AADE-011DF77E62F1}" destId="{3AD029AD-5928-49CC-ACB5-902859B8C019}" srcOrd="0" destOrd="0" presId="urn:microsoft.com/office/officeart/2005/8/layout/vList2"/>
    <dgm:cxn modelId="{DA2114B0-3CFA-4A88-A1CE-99C53D11ED46}" srcId="{CC7F6E8C-D2F8-4154-AADE-011DF77E62F1}" destId="{C5E5BEC4-1B07-4D14-B9C7-0777F8187440}" srcOrd="2" destOrd="0" parTransId="{953D57FB-C183-4AAD-B082-3ACB97B9AC73}" sibTransId="{4A7A4B70-244F-4D6C-A46F-656061173CA8}"/>
    <dgm:cxn modelId="{577C9F55-EA9A-478B-A63C-29BBFFF265F1}" type="presOf" srcId="{8386DA77-F4D6-44A3-8EAB-DCCDEEC86B49}" destId="{00E37E58-4FBE-4ABE-B6BA-41C18A7A4AC9}" srcOrd="0" destOrd="0" presId="urn:microsoft.com/office/officeart/2005/8/layout/vList2"/>
    <dgm:cxn modelId="{AB919152-3D7F-4182-B48A-0961816D9E76}" type="presOf" srcId="{C5E5BEC4-1B07-4D14-B9C7-0777F8187440}" destId="{972CF286-2109-41F3-87EC-FEA741BB5116}" srcOrd="0" destOrd="0" presId="urn:microsoft.com/office/officeart/2005/8/layout/vList2"/>
    <dgm:cxn modelId="{7D792FF4-3EBB-4CA7-A312-477F30BF8614}" type="presOf" srcId="{A2BC3452-9851-429F-AB0B-220EBC9AE7A1}" destId="{9B840DC3-1A0A-4167-AC42-F0F302F83AC2}" srcOrd="0" destOrd="0" presId="urn:microsoft.com/office/officeart/2005/8/layout/vList2"/>
    <dgm:cxn modelId="{3A3DB7A8-914F-4A96-8A9B-EDB312CBAD12}" type="presOf" srcId="{C0D419D7-ED58-4EFF-8285-C1363184D81C}" destId="{B58AD02E-36EB-4EE5-BDD1-491E61F6A2CA}" srcOrd="0" destOrd="0" presId="urn:microsoft.com/office/officeart/2005/8/layout/vList2"/>
    <dgm:cxn modelId="{82CBF13D-8A5C-49ED-A087-2F03FE9B1485}" type="presParOf" srcId="{3AD029AD-5928-49CC-ACB5-902859B8C019}" destId="{00E37E58-4FBE-4ABE-B6BA-41C18A7A4AC9}" srcOrd="0" destOrd="0" presId="urn:microsoft.com/office/officeart/2005/8/layout/vList2"/>
    <dgm:cxn modelId="{BBE5F2CB-9D52-4E33-B167-96C64BBA2356}" type="presParOf" srcId="{3AD029AD-5928-49CC-ACB5-902859B8C019}" destId="{DA4A5202-22F4-4DAD-939D-C14B9F26AE7E}" srcOrd="1" destOrd="0" presId="urn:microsoft.com/office/officeart/2005/8/layout/vList2"/>
    <dgm:cxn modelId="{B126DDBE-43DD-4208-B3FC-DE048758E5B2}" type="presParOf" srcId="{3AD029AD-5928-49CC-ACB5-902859B8C019}" destId="{B58AD02E-36EB-4EE5-BDD1-491E61F6A2CA}" srcOrd="2" destOrd="0" presId="urn:microsoft.com/office/officeart/2005/8/layout/vList2"/>
    <dgm:cxn modelId="{7565C44F-2EEF-4FAC-8E4A-BF3ADD91ADE8}" type="presParOf" srcId="{3AD029AD-5928-49CC-ACB5-902859B8C019}" destId="{0F399875-3AD6-40BA-80F9-6B8246DEF510}" srcOrd="3" destOrd="0" presId="urn:microsoft.com/office/officeart/2005/8/layout/vList2"/>
    <dgm:cxn modelId="{74822983-BFB9-4A82-A827-B8DB45406D75}" type="presParOf" srcId="{3AD029AD-5928-49CC-ACB5-902859B8C019}" destId="{972CF286-2109-41F3-87EC-FEA741BB5116}" srcOrd="4" destOrd="0" presId="urn:microsoft.com/office/officeart/2005/8/layout/vList2"/>
    <dgm:cxn modelId="{24107786-641C-4F95-9F78-945D3A4EA1E7}" type="presParOf" srcId="{3AD029AD-5928-49CC-ACB5-902859B8C019}" destId="{15C02420-F991-4B7A-A0B1-97011C34F389}" srcOrd="5" destOrd="0" presId="urn:microsoft.com/office/officeart/2005/8/layout/vList2"/>
    <dgm:cxn modelId="{D76FB59F-216B-4887-8DE5-EE942D4DC4E4}" type="presParOf" srcId="{3AD029AD-5928-49CC-ACB5-902859B8C019}" destId="{0C707898-17B9-47C1-A436-EA4C522A8347}" srcOrd="6" destOrd="0" presId="urn:microsoft.com/office/officeart/2005/8/layout/vList2"/>
    <dgm:cxn modelId="{EFB076D1-1D4D-4634-9664-EC1417882F48}" type="presParOf" srcId="{3AD029AD-5928-49CC-ACB5-902859B8C019}" destId="{89C2332E-F451-490C-A783-7D075A64B31A}" srcOrd="7" destOrd="0" presId="urn:microsoft.com/office/officeart/2005/8/layout/vList2"/>
    <dgm:cxn modelId="{A5BD1289-6D63-4831-BC14-5F618A121EEE}" type="presParOf" srcId="{3AD029AD-5928-49CC-ACB5-902859B8C019}" destId="{9B840DC3-1A0A-4167-AC42-F0F302F83AC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2F5DA0-E069-4C4F-A844-32E1BB24FBF7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898BBC10-5421-4B7E-B33A-10F5096C67B6}">
      <dgm:prSet/>
      <dgm:spPr/>
      <dgm:t>
        <a:bodyPr/>
        <a:lstStyle/>
        <a:p>
          <a:pPr rtl="0"/>
          <a:r>
            <a:rPr lang="en-GB" smtClean="0"/>
            <a:t>8% of disputes handled by members of NEON were regarding switching</a:t>
          </a:r>
          <a:endParaRPr lang="en-GB"/>
        </a:p>
      </dgm:t>
    </dgm:pt>
    <dgm:pt modelId="{DA0AA11C-733B-4AE9-BD1A-AD01BE6431E0}" type="parTrans" cxnId="{0DA9DB29-2F67-4CF4-AE08-798280624C87}">
      <dgm:prSet/>
      <dgm:spPr/>
      <dgm:t>
        <a:bodyPr/>
        <a:lstStyle/>
        <a:p>
          <a:endParaRPr lang="en-GB"/>
        </a:p>
      </dgm:t>
    </dgm:pt>
    <dgm:pt modelId="{8DFF158D-B8F6-41A9-AFD4-6AB0EE76DB57}" type="sibTrans" cxnId="{0DA9DB29-2F67-4CF4-AE08-798280624C87}">
      <dgm:prSet/>
      <dgm:spPr/>
      <dgm:t>
        <a:bodyPr/>
        <a:lstStyle/>
        <a:p>
          <a:endParaRPr lang="en-GB"/>
        </a:p>
      </dgm:t>
    </dgm:pt>
    <dgm:pt modelId="{CF845B48-2CFB-45BE-9DD9-99513B33E1BE}">
      <dgm:prSet/>
      <dgm:spPr/>
      <dgm:t>
        <a:bodyPr/>
        <a:lstStyle/>
        <a:p>
          <a:pPr rtl="0"/>
          <a:r>
            <a:rPr lang="en-GB" dirty="0" smtClean="0"/>
            <a:t>Consumer Code proposes:</a:t>
          </a:r>
        </a:p>
        <a:p>
          <a:pPr rtl="0"/>
          <a:r>
            <a:rPr lang="en-GB" dirty="0" smtClean="0"/>
            <a:t> - Removal of switching and termination fees</a:t>
          </a:r>
        </a:p>
        <a:p>
          <a:pPr rtl="0"/>
          <a:r>
            <a:rPr lang="en-GB" dirty="0" smtClean="0"/>
            <a:t> - Timely final bills and refunds of credit balances</a:t>
          </a:r>
          <a:endParaRPr lang="en-GB" dirty="0"/>
        </a:p>
      </dgm:t>
    </dgm:pt>
    <dgm:pt modelId="{F157DEE3-F061-4C9C-9FA8-D358948E5369}" type="parTrans" cxnId="{CA46BDB8-45BF-49E0-A84B-F0FB128D8B3F}">
      <dgm:prSet/>
      <dgm:spPr/>
      <dgm:t>
        <a:bodyPr/>
        <a:lstStyle/>
        <a:p>
          <a:endParaRPr lang="en-GB"/>
        </a:p>
      </dgm:t>
    </dgm:pt>
    <dgm:pt modelId="{63D9D59B-EA11-48B3-A25B-B2579FA07AEF}" type="sibTrans" cxnId="{CA46BDB8-45BF-49E0-A84B-F0FB128D8B3F}">
      <dgm:prSet/>
      <dgm:spPr/>
      <dgm:t>
        <a:bodyPr/>
        <a:lstStyle/>
        <a:p>
          <a:endParaRPr lang="en-GB"/>
        </a:p>
      </dgm:t>
    </dgm:pt>
    <dgm:pt modelId="{DA568EF1-8518-4DD5-BB1C-0876BEA0380D}" type="pres">
      <dgm:prSet presAssocID="{572F5DA0-E069-4C4F-A844-32E1BB24FB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714E374-3576-4672-BE09-E053AB71240F}" type="pres">
      <dgm:prSet presAssocID="{898BBC10-5421-4B7E-B33A-10F5096C67B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967670-F693-415B-93E1-D328BC1A46D1}" type="pres">
      <dgm:prSet presAssocID="{8DFF158D-B8F6-41A9-AFD4-6AB0EE76DB57}" presName="spacer" presStyleCnt="0"/>
      <dgm:spPr/>
      <dgm:t>
        <a:bodyPr/>
        <a:lstStyle/>
        <a:p>
          <a:endParaRPr lang="en-GB"/>
        </a:p>
      </dgm:t>
    </dgm:pt>
    <dgm:pt modelId="{18FBB593-B4E4-4735-89B4-A3D56DA6D8FF}" type="pres">
      <dgm:prSet presAssocID="{CF845B48-2CFB-45BE-9DD9-99513B33E1BE}" presName="parentText" presStyleLbl="node1" presStyleIdx="1" presStyleCnt="2" custScaleY="981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A46BDB8-45BF-49E0-A84B-F0FB128D8B3F}" srcId="{572F5DA0-E069-4C4F-A844-32E1BB24FBF7}" destId="{CF845B48-2CFB-45BE-9DD9-99513B33E1BE}" srcOrd="1" destOrd="0" parTransId="{F157DEE3-F061-4C9C-9FA8-D358948E5369}" sibTransId="{63D9D59B-EA11-48B3-A25B-B2579FA07AEF}"/>
    <dgm:cxn modelId="{0DA9DB29-2F67-4CF4-AE08-798280624C87}" srcId="{572F5DA0-E069-4C4F-A844-32E1BB24FBF7}" destId="{898BBC10-5421-4B7E-B33A-10F5096C67B6}" srcOrd="0" destOrd="0" parTransId="{DA0AA11C-733B-4AE9-BD1A-AD01BE6431E0}" sibTransId="{8DFF158D-B8F6-41A9-AFD4-6AB0EE76DB57}"/>
    <dgm:cxn modelId="{514AB9AE-8640-421D-959B-7C3C7602A330}" type="presOf" srcId="{572F5DA0-E069-4C4F-A844-32E1BB24FBF7}" destId="{DA568EF1-8518-4DD5-BB1C-0876BEA0380D}" srcOrd="0" destOrd="0" presId="urn:microsoft.com/office/officeart/2005/8/layout/vList2"/>
    <dgm:cxn modelId="{BDC11A11-70B5-45A6-847E-F3CAB580E331}" type="presOf" srcId="{898BBC10-5421-4B7E-B33A-10F5096C67B6}" destId="{B714E374-3576-4672-BE09-E053AB71240F}" srcOrd="0" destOrd="0" presId="urn:microsoft.com/office/officeart/2005/8/layout/vList2"/>
    <dgm:cxn modelId="{120D0B78-FD17-43D7-A0E1-2DC3D5836362}" type="presOf" srcId="{CF845B48-2CFB-45BE-9DD9-99513B33E1BE}" destId="{18FBB593-B4E4-4735-89B4-A3D56DA6D8FF}" srcOrd="0" destOrd="0" presId="urn:microsoft.com/office/officeart/2005/8/layout/vList2"/>
    <dgm:cxn modelId="{470DF916-63EA-456A-9811-843AF854669A}" type="presParOf" srcId="{DA568EF1-8518-4DD5-BB1C-0876BEA0380D}" destId="{B714E374-3576-4672-BE09-E053AB71240F}" srcOrd="0" destOrd="0" presId="urn:microsoft.com/office/officeart/2005/8/layout/vList2"/>
    <dgm:cxn modelId="{BD4C00F7-7C0E-4F93-A5C3-D08572DB088A}" type="presParOf" srcId="{DA568EF1-8518-4DD5-BB1C-0876BEA0380D}" destId="{DC967670-F693-415B-93E1-D328BC1A46D1}" srcOrd="1" destOrd="0" presId="urn:microsoft.com/office/officeart/2005/8/layout/vList2"/>
    <dgm:cxn modelId="{BA6D67E5-B687-4A90-B6AC-B2D28DB3CF92}" type="presParOf" srcId="{DA568EF1-8518-4DD5-BB1C-0876BEA0380D}" destId="{18FBB593-B4E4-4735-89B4-A3D56DA6D8F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C53128-EEA4-45DC-8B73-15DB20B50E77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GB"/>
        </a:p>
      </dgm:t>
    </dgm:pt>
    <dgm:pt modelId="{8908E8B7-0DA7-4A7E-9DDB-AB59BEED9A4B}">
      <dgm:prSet/>
      <dgm:spPr/>
      <dgm:t>
        <a:bodyPr/>
        <a:lstStyle/>
        <a:p>
          <a:pPr rtl="0"/>
          <a:r>
            <a:rPr lang="en-GB" smtClean="0"/>
            <a:t>Affordability</a:t>
          </a:r>
          <a:endParaRPr lang="en-GB"/>
        </a:p>
      </dgm:t>
    </dgm:pt>
    <dgm:pt modelId="{307F9851-8EE1-46CC-9CE9-9F193623009D}" type="parTrans" cxnId="{3105EF3B-22CD-44CA-B9F2-F20F84F51829}">
      <dgm:prSet/>
      <dgm:spPr/>
      <dgm:t>
        <a:bodyPr/>
        <a:lstStyle/>
        <a:p>
          <a:endParaRPr lang="en-GB"/>
        </a:p>
      </dgm:t>
    </dgm:pt>
    <dgm:pt modelId="{C4C8A1FD-87B5-447E-BF1B-A6A861481E3D}" type="sibTrans" cxnId="{3105EF3B-22CD-44CA-B9F2-F20F84F51829}">
      <dgm:prSet/>
      <dgm:spPr/>
      <dgm:t>
        <a:bodyPr/>
        <a:lstStyle/>
        <a:p>
          <a:endParaRPr lang="en-GB"/>
        </a:p>
      </dgm:t>
    </dgm:pt>
    <dgm:pt modelId="{128DD899-99A6-4BF0-AA6F-8470F7EAA9CE}">
      <dgm:prSet/>
      <dgm:spPr/>
      <dgm:t>
        <a:bodyPr/>
        <a:lstStyle/>
        <a:p>
          <a:pPr rtl="0"/>
          <a:r>
            <a:rPr lang="en-GB" smtClean="0"/>
            <a:t>Data Management </a:t>
          </a:r>
          <a:endParaRPr lang="en-GB"/>
        </a:p>
      </dgm:t>
    </dgm:pt>
    <dgm:pt modelId="{8C73C2BB-E29B-4A4E-AE55-59311D17DA2E}" type="parTrans" cxnId="{E392B297-382C-4883-A2E7-0A51036A5133}">
      <dgm:prSet/>
      <dgm:spPr/>
      <dgm:t>
        <a:bodyPr/>
        <a:lstStyle/>
        <a:p>
          <a:endParaRPr lang="en-GB"/>
        </a:p>
      </dgm:t>
    </dgm:pt>
    <dgm:pt modelId="{F12DE641-37CE-4745-961D-FCFF5A689EB4}" type="sibTrans" cxnId="{E392B297-382C-4883-A2E7-0A51036A5133}">
      <dgm:prSet/>
      <dgm:spPr/>
      <dgm:t>
        <a:bodyPr/>
        <a:lstStyle/>
        <a:p>
          <a:endParaRPr lang="en-GB"/>
        </a:p>
      </dgm:t>
    </dgm:pt>
    <dgm:pt modelId="{EA643E6B-1A71-4C69-9B59-3C5546FB6F81}">
      <dgm:prSet/>
      <dgm:spPr/>
      <dgm:t>
        <a:bodyPr/>
        <a:lstStyle/>
        <a:p>
          <a:pPr rtl="0"/>
          <a:r>
            <a:rPr lang="en-GB" smtClean="0"/>
            <a:t>Complaint procedures, access to ADR and redress </a:t>
          </a:r>
          <a:r>
            <a:rPr lang="en-US" smtClean="0"/>
            <a:t>	</a:t>
          </a:r>
          <a:endParaRPr lang="en-GB"/>
        </a:p>
      </dgm:t>
    </dgm:pt>
    <dgm:pt modelId="{0D00C136-F821-4C7C-A1EB-060E60DC687E}" type="parTrans" cxnId="{6E2B7F76-956A-469B-B470-A93EC4A9E2C2}">
      <dgm:prSet/>
      <dgm:spPr/>
      <dgm:t>
        <a:bodyPr/>
        <a:lstStyle/>
        <a:p>
          <a:endParaRPr lang="en-GB"/>
        </a:p>
      </dgm:t>
    </dgm:pt>
    <dgm:pt modelId="{965087D2-0C9A-4217-8C6E-85822A33DB76}" type="sibTrans" cxnId="{6E2B7F76-956A-469B-B470-A93EC4A9E2C2}">
      <dgm:prSet/>
      <dgm:spPr/>
      <dgm:t>
        <a:bodyPr/>
        <a:lstStyle/>
        <a:p>
          <a:endParaRPr lang="en-GB"/>
        </a:p>
      </dgm:t>
    </dgm:pt>
    <dgm:pt modelId="{31E9116C-9D3B-48B4-8928-DA0084D9164A}">
      <dgm:prSet/>
      <dgm:spPr/>
      <dgm:t>
        <a:bodyPr/>
        <a:lstStyle/>
        <a:p>
          <a:pPr rtl="0"/>
          <a:r>
            <a:rPr lang="en-US" smtClean="0"/>
            <a:t>Prices and tariffs	</a:t>
          </a:r>
          <a:endParaRPr lang="en-GB"/>
        </a:p>
      </dgm:t>
    </dgm:pt>
    <dgm:pt modelId="{E7B46CC5-4F74-4D60-825B-22A0355A8878}" type="parTrans" cxnId="{457A9FE7-1418-40D7-A6B9-71C385BC0395}">
      <dgm:prSet/>
      <dgm:spPr/>
      <dgm:t>
        <a:bodyPr/>
        <a:lstStyle/>
        <a:p>
          <a:endParaRPr lang="en-GB"/>
        </a:p>
      </dgm:t>
    </dgm:pt>
    <dgm:pt modelId="{9CD3B103-5F70-424D-85CA-DD0E6E3E5EE9}" type="sibTrans" cxnId="{457A9FE7-1418-40D7-A6B9-71C385BC0395}">
      <dgm:prSet/>
      <dgm:spPr/>
      <dgm:t>
        <a:bodyPr/>
        <a:lstStyle/>
        <a:p>
          <a:endParaRPr lang="en-GB"/>
        </a:p>
      </dgm:t>
    </dgm:pt>
    <dgm:pt modelId="{9745A0EA-0D1A-49B2-9978-476F443CB36E}">
      <dgm:prSet/>
      <dgm:spPr/>
      <dgm:t>
        <a:bodyPr/>
        <a:lstStyle/>
        <a:p>
          <a:pPr rtl="0"/>
          <a:r>
            <a:rPr lang="en-US" smtClean="0"/>
            <a:t>Marketing and sales	</a:t>
          </a:r>
          <a:endParaRPr lang="en-GB"/>
        </a:p>
      </dgm:t>
    </dgm:pt>
    <dgm:pt modelId="{ABBE1E06-EAF2-433B-931C-AD6875EE38C0}" type="parTrans" cxnId="{270C256C-A0BC-4FCC-8101-0866F4ED883E}">
      <dgm:prSet/>
      <dgm:spPr/>
      <dgm:t>
        <a:bodyPr/>
        <a:lstStyle/>
        <a:p>
          <a:endParaRPr lang="en-GB"/>
        </a:p>
      </dgm:t>
    </dgm:pt>
    <dgm:pt modelId="{1700109E-A110-48DB-85BA-B6AB87E81C48}" type="sibTrans" cxnId="{270C256C-A0BC-4FCC-8101-0866F4ED883E}">
      <dgm:prSet/>
      <dgm:spPr/>
      <dgm:t>
        <a:bodyPr/>
        <a:lstStyle/>
        <a:p>
          <a:endParaRPr lang="en-GB"/>
        </a:p>
      </dgm:t>
    </dgm:pt>
    <dgm:pt modelId="{4B39C42D-FEE9-4D2B-8F51-19DB51C4E459}">
      <dgm:prSet/>
      <dgm:spPr/>
      <dgm:t>
        <a:bodyPr/>
        <a:lstStyle/>
        <a:p>
          <a:pPr rtl="0"/>
          <a:r>
            <a:rPr lang="en-US" smtClean="0"/>
            <a:t>Move-in and Move-out processes	</a:t>
          </a:r>
          <a:endParaRPr lang="en-GB"/>
        </a:p>
      </dgm:t>
    </dgm:pt>
    <dgm:pt modelId="{588EB6D3-1672-45B4-83EB-0A285EF476CB}" type="parTrans" cxnId="{B66314E8-E58B-4F3C-9443-D7A571B47775}">
      <dgm:prSet/>
      <dgm:spPr/>
      <dgm:t>
        <a:bodyPr/>
        <a:lstStyle/>
        <a:p>
          <a:endParaRPr lang="en-GB"/>
        </a:p>
      </dgm:t>
    </dgm:pt>
    <dgm:pt modelId="{0BBA139F-B3DF-4C36-A53C-682A3ACAEF20}" type="sibTrans" cxnId="{B66314E8-E58B-4F3C-9443-D7A571B47775}">
      <dgm:prSet/>
      <dgm:spPr/>
      <dgm:t>
        <a:bodyPr/>
        <a:lstStyle/>
        <a:p>
          <a:endParaRPr lang="en-GB"/>
        </a:p>
      </dgm:t>
    </dgm:pt>
    <dgm:pt modelId="{BCA0696E-9E2C-4A15-8889-9AF0B8FE93DC}">
      <dgm:prSet/>
      <dgm:spPr/>
      <dgm:t>
        <a:bodyPr/>
        <a:lstStyle/>
        <a:p>
          <a:pPr rtl="0"/>
          <a:r>
            <a:rPr lang="en-US" smtClean="0"/>
            <a:t>Contractual terms	</a:t>
          </a:r>
          <a:endParaRPr lang="en-GB"/>
        </a:p>
      </dgm:t>
    </dgm:pt>
    <dgm:pt modelId="{5EC6F70A-B40F-4BE8-B6EA-FC26B6DC1443}" type="parTrans" cxnId="{B8403797-3F6C-4DAD-8C1F-4D608667309C}">
      <dgm:prSet/>
      <dgm:spPr/>
      <dgm:t>
        <a:bodyPr/>
        <a:lstStyle/>
        <a:p>
          <a:endParaRPr lang="en-GB"/>
        </a:p>
      </dgm:t>
    </dgm:pt>
    <dgm:pt modelId="{372BD008-3236-4544-8B77-13964FF3CADD}" type="sibTrans" cxnId="{B8403797-3F6C-4DAD-8C1F-4D608667309C}">
      <dgm:prSet/>
      <dgm:spPr/>
      <dgm:t>
        <a:bodyPr/>
        <a:lstStyle/>
        <a:p>
          <a:endParaRPr lang="en-GB"/>
        </a:p>
      </dgm:t>
    </dgm:pt>
    <dgm:pt modelId="{D6F02C12-5F71-4A83-8FD9-FEADFD94AFB9}">
      <dgm:prSet/>
      <dgm:spPr/>
      <dgm:t>
        <a:bodyPr/>
        <a:lstStyle/>
        <a:p>
          <a:pPr rtl="0"/>
          <a:r>
            <a:rPr lang="en-US" smtClean="0"/>
            <a:t>Unified communications</a:t>
          </a:r>
          <a:endParaRPr lang="en-GB"/>
        </a:p>
      </dgm:t>
    </dgm:pt>
    <dgm:pt modelId="{9EB4A13E-DB02-4CC5-87FB-F43C4544C74F}" type="parTrans" cxnId="{B595624A-E799-4F60-93AB-BE0F3F9865CC}">
      <dgm:prSet/>
      <dgm:spPr/>
      <dgm:t>
        <a:bodyPr/>
        <a:lstStyle/>
        <a:p>
          <a:endParaRPr lang="en-GB"/>
        </a:p>
      </dgm:t>
    </dgm:pt>
    <dgm:pt modelId="{ECEA09CA-F9A6-4406-90F0-9AA04389D9B1}" type="sibTrans" cxnId="{B595624A-E799-4F60-93AB-BE0F3F9865CC}">
      <dgm:prSet/>
      <dgm:spPr/>
      <dgm:t>
        <a:bodyPr/>
        <a:lstStyle/>
        <a:p>
          <a:endParaRPr lang="en-GB"/>
        </a:p>
      </dgm:t>
    </dgm:pt>
    <dgm:pt modelId="{D3FD7F4E-3E68-4EB1-B22C-C5B97D1903C2}">
      <dgm:prSet/>
      <dgm:spPr/>
      <dgm:t>
        <a:bodyPr/>
        <a:lstStyle/>
        <a:p>
          <a:pPr rtl="0"/>
          <a:r>
            <a:rPr lang="en-US" smtClean="0"/>
            <a:t>Information on real-time consumption with smart meters</a:t>
          </a:r>
          <a:endParaRPr lang="en-GB"/>
        </a:p>
      </dgm:t>
    </dgm:pt>
    <dgm:pt modelId="{402CE8DF-5744-4283-A769-C8609E5B2061}" type="parTrans" cxnId="{9B7F043E-3C3C-4A20-AE3C-DB5E140C725A}">
      <dgm:prSet/>
      <dgm:spPr/>
      <dgm:t>
        <a:bodyPr/>
        <a:lstStyle/>
        <a:p>
          <a:endParaRPr lang="en-GB"/>
        </a:p>
      </dgm:t>
    </dgm:pt>
    <dgm:pt modelId="{D891E427-E929-4E85-B762-D1C844A4AC64}" type="sibTrans" cxnId="{9B7F043E-3C3C-4A20-AE3C-DB5E140C725A}">
      <dgm:prSet/>
      <dgm:spPr/>
      <dgm:t>
        <a:bodyPr/>
        <a:lstStyle/>
        <a:p>
          <a:endParaRPr lang="en-GB"/>
        </a:p>
      </dgm:t>
    </dgm:pt>
    <dgm:pt modelId="{91D46637-4DD3-42E0-909C-F8597BD0B805}">
      <dgm:prSet/>
      <dgm:spPr/>
      <dgm:t>
        <a:bodyPr/>
        <a:lstStyle/>
        <a:p>
          <a:pPr rtl="0"/>
          <a:r>
            <a:rPr lang="en-US" smtClean="0"/>
            <a:t>Complaint procedures, access to ADR and redress</a:t>
          </a:r>
          <a:endParaRPr lang="en-GB"/>
        </a:p>
      </dgm:t>
    </dgm:pt>
    <dgm:pt modelId="{68F5E84C-40D0-4D01-9222-6878EE170223}" type="parTrans" cxnId="{4C149B28-807C-4678-ACA6-AB9D5A6FE273}">
      <dgm:prSet/>
      <dgm:spPr/>
      <dgm:t>
        <a:bodyPr/>
        <a:lstStyle/>
        <a:p>
          <a:endParaRPr lang="en-GB"/>
        </a:p>
      </dgm:t>
    </dgm:pt>
    <dgm:pt modelId="{3261130B-ED2F-430C-904C-2256769B14B5}" type="sibTrans" cxnId="{4C149B28-807C-4678-ACA6-AB9D5A6FE273}">
      <dgm:prSet/>
      <dgm:spPr/>
      <dgm:t>
        <a:bodyPr/>
        <a:lstStyle/>
        <a:p>
          <a:endParaRPr lang="en-GB"/>
        </a:p>
      </dgm:t>
    </dgm:pt>
    <dgm:pt modelId="{A0AFA6C8-9E12-42C7-B2D0-B4A64292A040}" type="pres">
      <dgm:prSet presAssocID="{5BC53128-EEA4-45DC-8B73-15DB20B50E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C1C692B-A649-4219-AC8F-C7CAAD309988}" type="pres">
      <dgm:prSet presAssocID="{8908E8B7-0DA7-4A7E-9DDB-AB59BEED9A4B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B34428-AF89-4DDA-947E-4A15AED0F3E7}" type="pres">
      <dgm:prSet presAssocID="{C4C8A1FD-87B5-447E-BF1B-A6A861481E3D}" presName="sibTrans" presStyleCnt="0"/>
      <dgm:spPr/>
    </dgm:pt>
    <dgm:pt modelId="{888BD7C4-F467-4A8E-8229-FE4E2FE377A3}" type="pres">
      <dgm:prSet presAssocID="{128DD899-99A6-4BF0-AA6F-8470F7EAA9CE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DCD656-C248-49E1-A0EA-5ADA2AC8D895}" type="pres">
      <dgm:prSet presAssocID="{F12DE641-37CE-4745-961D-FCFF5A689EB4}" presName="sibTrans" presStyleCnt="0"/>
      <dgm:spPr/>
    </dgm:pt>
    <dgm:pt modelId="{CE1194DA-AB5B-488B-AFCE-B91D0B860404}" type="pres">
      <dgm:prSet presAssocID="{EA643E6B-1A71-4C69-9B59-3C5546FB6F81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FF469A-441C-448E-8AF1-8FC05E8E3E44}" type="pres">
      <dgm:prSet presAssocID="{965087D2-0C9A-4217-8C6E-85822A33DB76}" presName="sibTrans" presStyleCnt="0"/>
      <dgm:spPr/>
    </dgm:pt>
    <dgm:pt modelId="{9D3D4BC2-60C6-484C-BDB2-D83CFC10E56A}" type="pres">
      <dgm:prSet presAssocID="{31E9116C-9D3B-48B4-8928-DA0084D9164A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FC40D56-BD10-4644-A2C9-3D6339BAEED6}" type="pres">
      <dgm:prSet presAssocID="{9CD3B103-5F70-424D-85CA-DD0E6E3E5EE9}" presName="sibTrans" presStyleCnt="0"/>
      <dgm:spPr/>
    </dgm:pt>
    <dgm:pt modelId="{490063AF-6DAF-42F1-9ED3-136EAD8CC370}" type="pres">
      <dgm:prSet presAssocID="{9745A0EA-0D1A-49B2-9978-476F443CB36E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2D67438-CC60-4769-8175-46D1459523F0}" type="pres">
      <dgm:prSet presAssocID="{1700109E-A110-48DB-85BA-B6AB87E81C48}" presName="sibTrans" presStyleCnt="0"/>
      <dgm:spPr/>
    </dgm:pt>
    <dgm:pt modelId="{AA46B161-F07A-47C4-88A5-2B0A46C0036A}" type="pres">
      <dgm:prSet presAssocID="{4B39C42D-FEE9-4D2B-8F51-19DB51C4E459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3843EB-55D8-46A9-9BF7-02EB1B04970A}" type="pres">
      <dgm:prSet presAssocID="{0BBA139F-B3DF-4C36-A53C-682A3ACAEF20}" presName="sibTrans" presStyleCnt="0"/>
      <dgm:spPr/>
    </dgm:pt>
    <dgm:pt modelId="{ADBE014F-4A34-4471-8F43-67FC8EB1784E}" type="pres">
      <dgm:prSet presAssocID="{BCA0696E-9E2C-4A15-8889-9AF0B8FE93DC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3130FD9-F584-4947-99DA-C066AA6A482D}" type="pres">
      <dgm:prSet presAssocID="{372BD008-3236-4544-8B77-13964FF3CADD}" presName="sibTrans" presStyleCnt="0"/>
      <dgm:spPr/>
    </dgm:pt>
    <dgm:pt modelId="{542C86D6-2E82-4D3E-B9B4-47DA4C6E618D}" type="pres">
      <dgm:prSet presAssocID="{D6F02C12-5F71-4A83-8FD9-FEADFD94AFB9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9D6E21-EFFA-484F-AC76-FE9526137110}" type="pres">
      <dgm:prSet presAssocID="{ECEA09CA-F9A6-4406-90F0-9AA04389D9B1}" presName="sibTrans" presStyleCnt="0"/>
      <dgm:spPr/>
    </dgm:pt>
    <dgm:pt modelId="{02EBC356-0097-4F32-BB39-8C08F50CD9B6}" type="pres">
      <dgm:prSet presAssocID="{D3FD7F4E-3E68-4EB1-B22C-C5B97D1903C2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CB2F46-0AB1-4289-BDC4-BE0125B056F8}" type="pres">
      <dgm:prSet presAssocID="{D891E427-E929-4E85-B762-D1C844A4AC64}" presName="sibTrans" presStyleCnt="0"/>
      <dgm:spPr/>
    </dgm:pt>
    <dgm:pt modelId="{271814A0-652D-41FE-98AD-5241FD55A87F}" type="pres">
      <dgm:prSet presAssocID="{91D46637-4DD3-42E0-909C-F8597BD0B805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E2581AA-1C1E-4AB2-A3A8-197B5B6DFD2F}" type="presOf" srcId="{91D46637-4DD3-42E0-909C-F8597BD0B805}" destId="{271814A0-652D-41FE-98AD-5241FD55A87F}" srcOrd="0" destOrd="0" presId="urn:microsoft.com/office/officeart/2005/8/layout/default"/>
    <dgm:cxn modelId="{9B7F043E-3C3C-4A20-AE3C-DB5E140C725A}" srcId="{5BC53128-EEA4-45DC-8B73-15DB20B50E77}" destId="{D3FD7F4E-3E68-4EB1-B22C-C5B97D1903C2}" srcOrd="8" destOrd="0" parTransId="{402CE8DF-5744-4283-A769-C8609E5B2061}" sibTransId="{D891E427-E929-4E85-B762-D1C844A4AC64}"/>
    <dgm:cxn modelId="{2064DFE4-73FD-4A06-A307-51BE8681FDF0}" type="presOf" srcId="{8908E8B7-0DA7-4A7E-9DDB-AB59BEED9A4B}" destId="{5C1C692B-A649-4219-AC8F-C7CAAD309988}" srcOrd="0" destOrd="0" presId="urn:microsoft.com/office/officeart/2005/8/layout/default"/>
    <dgm:cxn modelId="{B595624A-E799-4F60-93AB-BE0F3F9865CC}" srcId="{5BC53128-EEA4-45DC-8B73-15DB20B50E77}" destId="{D6F02C12-5F71-4A83-8FD9-FEADFD94AFB9}" srcOrd="7" destOrd="0" parTransId="{9EB4A13E-DB02-4CC5-87FB-F43C4544C74F}" sibTransId="{ECEA09CA-F9A6-4406-90F0-9AA04389D9B1}"/>
    <dgm:cxn modelId="{6E2B7F76-956A-469B-B470-A93EC4A9E2C2}" srcId="{5BC53128-EEA4-45DC-8B73-15DB20B50E77}" destId="{EA643E6B-1A71-4C69-9B59-3C5546FB6F81}" srcOrd="2" destOrd="0" parTransId="{0D00C136-F821-4C7C-A1EB-060E60DC687E}" sibTransId="{965087D2-0C9A-4217-8C6E-85822A33DB76}"/>
    <dgm:cxn modelId="{E3B943ED-E3AE-4D1F-8AC8-6062FCF77AAA}" type="presOf" srcId="{9745A0EA-0D1A-49B2-9978-476F443CB36E}" destId="{490063AF-6DAF-42F1-9ED3-136EAD8CC370}" srcOrd="0" destOrd="0" presId="urn:microsoft.com/office/officeart/2005/8/layout/default"/>
    <dgm:cxn modelId="{698217A7-7DF5-4210-9195-643671B2AC45}" type="presOf" srcId="{D6F02C12-5F71-4A83-8FD9-FEADFD94AFB9}" destId="{542C86D6-2E82-4D3E-B9B4-47DA4C6E618D}" srcOrd="0" destOrd="0" presId="urn:microsoft.com/office/officeart/2005/8/layout/default"/>
    <dgm:cxn modelId="{4C149B28-807C-4678-ACA6-AB9D5A6FE273}" srcId="{5BC53128-EEA4-45DC-8B73-15DB20B50E77}" destId="{91D46637-4DD3-42E0-909C-F8597BD0B805}" srcOrd="9" destOrd="0" parTransId="{68F5E84C-40D0-4D01-9222-6878EE170223}" sibTransId="{3261130B-ED2F-430C-904C-2256769B14B5}"/>
    <dgm:cxn modelId="{457A9FE7-1418-40D7-A6B9-71C385BC0395}" srcId="{5BC53128-EEA4-45DC-8B73-15DB20B50E77}" destId="{31E9116C-9D3B-48B4-8928-DA0084D9164A}" srcOrd="3" destOrd="0" parTransId="{E7B46CC5-4F74-4D60-825B-22A0355A8878}" sibTransId="{9CD3B103-5F70-424D-85CA-DD0E6E3E5EE9}"/>
    <dgm:cxn modelId="{475D835C-2991-426B-B48F-BC191B9A32E6}" type="presOf" srcId="{128DD899-99A6-4BF0-AA6F-8470F7EAA9CE}" destId="{888BD7C4-F467-4A8E-8229-FE4E2FE377A3}" srcOrd="0" destOrd="0" presId="urn:microsoft.com/office/officeart/2005/8/layout/default"/>
    <dgm:cxn modelId="{C5E0C18D-2745-44F0-96F7-BD8644592AAC}" type="presOf" srcId="{4B39C42D-FEE9-4D2B-8F51-19DB51C4E459}" destId="{AA46B161-F07A-47C4-88A5-2B0A46C0036A}" srcOrd="0" destOrd="0" presId="urn:microsoft.com/office/officeart/2005/8/layout/default"/>
    <dgm:cxn modelId="{E581838C-78BC-478B-9A87-6F825304D2FA}" type="presOf" srcId="{5BC53128-EEA4-45DC-8B73-15DB20B50E77}" destId="{A0AFA6C8-9E12-42C7-B2D0-B4A64292A040}" srcOrd="0" destOrd="0" presId="urn:microsoft.com/office/officeart/2005/8/layout/default"/>
    <dgm:cxn modelId="{E392B297-382C-4883-A2E7-0A51036A5133}" srcId="{5BC53128-EEA4-45DC-8B73-15DB20B50E77}" destId="{128DD899-99A6-4BF0-AA6F-8470F7EAA9CE}" srcOrd="1" destOrd="0" parTransId="{8C73C2BB-E29B-4A4E-AE55-59311D17DA2E}" sibTransId="{F12DE641-37CE-4745-961D-FCFF5A689EB4}"/>
    <dgm:cxn modelId="{3105EF3B-22CD-44CA-B9F2-F20F84F51829}" srcId="{5BC53128-EEA4-45DC-8B73-15DB20B50E77}" destId="{8908E8B7-0DA7-4A7E-9DDB-AB59BEED9A4B}" srcOrd="0" destOrd="0" parTransId="{307F9851-8EE1-46CC-9CE9-9F193623009D}" sibTransId="{C4C8A1FD-87B5-447E-BF1B-A6A861481E3D}"/>
    <dgm:cxn modelId="{72A5BEBA-42F1-458C-9447-7DF863D70D48}" type="presOf" srcId="{D3FD7F4E-3E68-4EB1-B22C-C5B97D1903C2}" destId="{02EBC356-0097-4F32-BB39-8C08F50CD9B6}" srcOrd="0" destOrd="0" presId="urn:microsoft.com/office/officeart/2005/8/layout/default"/>
    <dgm:cxn modelId="{270C256C-A0BC-4FCC-8101-0866F4ED883E}" srcId="{5BC53128-EEA4-45DC-8B73-15DB20B50E77}" destId="{9745A0EA-0D1A-49B2-9978-476F443CB36E}" srcOrd="4" destOrd="0" parTransId="{ABBE1E06-EAF2-433B-931C-AD6875EE38C0}" sibTransId="{1700109E-A110-48DB-85BA-B6AB87E81C48}"/>
    <dgm:cxn modelId="{B8403797-3F6C-4DAD-8C1F-4D608667309C}" srcId="{5BC53128-EEA4-45DC-8B73-15DB20B50E77}" destId="{BCA0696E-9E2C-4A15-8889-9AF0B8FE93DC}" srcOrd="6" destOrd="0" parTransId="{5EC6F70A-B40F-4BE8-B6EA-FC26B6DC1443}" sibTransId="{372BD008-3236-4544-8B77-13964FF3CADD}"/>
    <dgm:cxn modelId="{D4EE7EA6-3741-4962-9CBE-A419183E0C13}" type="presOf" srcId="{31E9116C-9D3B-48B4-8928-DA0084D9164A}" destId="{9D3D4BC2-60C6-484C-BDB2-D83CFC10E56A}" srcOrd="0" destOrd="0" presId="urn:microsoft.com/office/officeart/2005/8/layout/default"/>
    <dgm:cxn modelId="{B3F3449B-3810-40B8-83F9-66A3C0163B34}" type="presOf" srcId="{BCA0696E-9E2C-4A15-8889-9AF0B8FE93DC}" destId="{ADBE014F-4A34-4471-8F43-67FC8EB1784E}" srcOrd="0" destOrd="0" presId="urn:microsoft.com/office/officeart/2005/8/layout/default"/>
    <dgm:cxn modelId="{FED788E6-95EA-4CFD-AB3D-2668F88C1B96}" type="presOf" srcId="{EA643E6B-1A71-4C69-9B59-3C5546FB6F81}" destId="{CE1194DA-AB5B-488B-AFCE-B91D0B860404}" srcOrd="0" destOrd="0" presId="urn:microsoft.com/office/officeart/2005/8/layout/default"/>
    <dgm:cxn modelId="{B66314E8-E58B-4F3C-9443-D7A571B47775}" srcId="{5BC53128-EEA4-45DC-8B73-15DB20B50E77}" destId="{4B39C42D-FEE9-4D2B-8F51-19DB51C4E459}" srcOrd="5" destOrd="0" parTransId="{588EB6D3-1672-45B4-83EB-0A285EF476CB}" sibTransId="{0BBA139F-B3DF-4C36-A53C-682A3ACAEF20}"/>
    <dgm:cxn modelId="{AD8CEC78-0402-4E79-8130-ED13CCE87453}" type="presParOf" srcId="{A0AFA6C8-9E12-42C7-B2D0-B4A64292A040}" destId="{5C1C692B-A649-4219-AC8F-C7CAAD309988}" srcOrd="0" destOrd="0" presId="urn:microsoft.com/office/officeart/2005/8/layout/default"/>
    <dgm:cxn modelId="{467B5D82-9C9B-4FE9-A3CD-44C26752FADF}" type="presParOf" srcId="{A0AFA6C8-9E12-42C7-B2D0-B4A64292A040}" destId="{99B34428-AF89-4DDA-947E-4A15AED0F3E7}" srcOrd="1" destOrd="0" presId="urn:microsoft.com/office/officeart/2005/8/layout/default"/>
    <dgm:cxn modelId="{32C96A41-9F42-4B2A-AA1B-513CE5FF3B98}" type="presParOf" srcId="{A0AFA6C8-9E12-42C7-B2D0-B4A64292A040}" destId="{888BD7C4-F467-4A8E-8229-FE4E2FE377A3}" srcOrd="2" destOrd="0" presId="urn:microsoft.com/office/officeart/2005/8/layout/default"/>
    <dgm:cxn modelId="{B01DBEA8-D8D7-45CC-AACD-B64CADCBD6DA}" type="presParOf" srcId="{A0AFA6C8-9E12-42C7-B2D0-B4A64292A040}" destId="{36DCD656-C248-49E1-A0EA-5ADA2AC8D895}" srcOrd="3" destOrd="0" presId="urn:microsoft.com/office/officeart/2005/8/layout/default"/>
    <dgm:cxn modelId="{9158BB58-2255-4051-AFF1-C1FB50DAFC61}" type="presParOf" srcId="{A0AFA6C8-9E12-42C7-B2D0-B4A64292A040}" destId="{CE1194DA-AB5B-488B-AFCE-B91D0B860404}" srcOrd="4" destOrd="0" presId="urn:microsoft.com/office/officeart/2005/8/layout/default"/>
    <dgm:cxn modelId="{00167301-790A-49F4-AFAD-2DBD8C9B3389}" type="presParOf" srcId="{A0AFA6C8-9E12-42C7-B2D0-B4A64292A040}" destId="{F6FF469A-441C-448E-8AF1-8FC05E8E3E44}" srcOrd="5" destOrd="0" presId="urn:microsoft.com/office/officeart/2005/8/layout/default"/>
    <dgm:cxn modelId="{ED98A2A6-0D22-4BEF-B33E-2ED404C07913}" type="presParOf" srcId="{A0AFA6C8-9E12-42C7-B2D0-B4A64292A040}" destId="{9D3D4BC2-60C6-484C-BDB2-D83CFC10E56A}" srcOrd="6" destOrd="0" presId="urn:microsoft.com/office/officeart/2005/8/layout/default"/>
    <dgm:cxn modelId="{7A9ED503-7ADC-41A4-A013-47C80484351B}" type="presParOf" srcId="{A0AFA6C8-9E12-42C7-B2D0-B4A64292A040}" destId="{4FC40D56-BD10-4644-A2C9-3D6339BAEED6}" srcOrd="7" destOrd="0" presId="urn:microsoft.com/office/officeart/2005/8/layout/default"/>
    <dgm:cxn modelId="{0B496073-CC8A-4AC0-A9F0-F1AD88564EB5}" type="presParOf" srcId="{A0AFA6C8-9E12-42C7-B2D0-B4A64292A040}" destId="{490063AF-6DAF-42F1-9ED3-136EAD8CC370}" srcOrd="8" destOrd="0" presId="urn:microsoft.com/office/officeart/2005/8/layout/default"/>
    <dgm:cxn modelId="{B114040E-412A-4840-96D2-0860DBE78201}" type="presParOf" srcId="{A0AFA6C8-9E12-42C7-B2D0-B4A64292A040}" destId="{52D67438-CC60-4769-8175-46D1459523F0}" srcOrd="9" destOrd="0" presId="urn:microsoft.com/office/officeart/2005/8/layout/default"/>
    <dgm:cxn modelId="{1FBF156E-6068-4BA8-A477-A517AED20F81}" type="presParOf" srcId="{A0AFA6C8-9E12-42C7-B2D0-B4A64292A040}" destId="{AA46B161-F07A-47C4-88A5-2B0A46C0036A}" srcOrd="10" destOrd="0" presId="urn:microsoft.com/office/officeart/2005/8/layout/default"/>
    <dgm:cxn modelId="{2F93A53B-BAD1-4EC2-BBA8-3C1427C20A40}" type="presParOf" srcId="{A0AFA6C8-9E12-42C7-B2D0-B4A64292A040}" destId="{E53843EB-55D8-46A9-9BF7-02EB1B04970A}" srcOrd="11" destOrd="0" presId="urn:microsoft.com/office/officeart/2005/8/layout/default"/>
    <dgm:cxn modelId="{CB3A88D4-FE7C-4FAE-8E4B-13B3881835BC}" type="presParOf" srcId="{A0AFA6C8-9E12-42C7-B2D0-B4A64292A040}" destId="{ADBE014F-4A34-4471-8F43-67FC8EB1784E}" srcOrd="12" destOrd="0" presId="urn:microsoft.com/office/officeart/2005/8/layout/default"/>
    <dgm:cxn modelId="{1D758FFA-7406-4FD6-90F7-5FF0508B2E64}" type="presParOf" srcId="{A0AFA6C8-9E12-42C7-B2D0-B4A64292A040}" destId="{03130FD9-F584-4947-99DA-C066AA6A482D}" srcOrd="13" destOrd="0" presId="urn:microsoft.com/office/officeart/2005/8/layout/default"/>
    <dgm:cxn modelId="{06A227F5-638C-417B-9553-26A620DE2548}" type="presParOf" srcId="{A0AFA6C8-9E12-42C7-B2D0-B4A64292A040}" destId="{542C86D6-2E82-4D3E-B9B4-47DA4C6E618D}" srcOrd="14" destOrd="0" presId="urn:microsoft.com/office/officeart/2005/8/layout/default"/>
    <dgm:cxn modelId="{67A152B8-46F0-4489-B2B8-BAE5CC2451CE}" type="presParOf" srcId="{A0AFA6C8-9E12-42C7-B2D0-B4A64292A040}" destId="{9C9D6E21-EFFA-484F-AC76-FE9526137110}" srcOrd="15" destOrd="0" presId="urn:microsoft.com/office/officeart/2005/8/layout/default"/>
    <dgm:cxn modelId="{8AC448EF-3334-49D4-93AF-132430AAD3B1}" type="presParOf" srcId="{A0AFA6C8-9E12-42C7-B2D0-B4A64292A040}" destId="{02EBC356-0097-4F32-BB39-8C08F50CD9B6}" srcOrd="16" destOrd="0" presId="urn:microsoft.com/office/officeart/2005/8/layout/default"/>
    <dgm:cxn modelId="{BFB4282E-35F2-4066-84CC-BDBE3C53A45E}" type="presParOf" srcId="{A0AFA6C8-9E12-42C7-B2D0-B4A64292A040}" destId="{E3CB2F46-0AB1-4289-BDC4-BE0125B056F8}" srcOrd="17" destOrd="0" presId="urn:microsoft.com/office/officeart/2005/8/layout/default"/>
    <dgm:cxn modelId="{5A0F2FA9-FE56-44EF-9D2B-55F9D64B18CE}" type="presParOf" srcId="{A0AFA6C8-9E12-42C7-B2D0-B4A64292A040}" destId="{271814A0-652D-41FE-98AD-5241FD55A87F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4C2F8C2-63AC-4617-ABF4-7AE050BDC24B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GB"/>
        </a:p>
      </dgm:t>
    </dgm:pt>
    <dgm:pt modelId="{A1924358-4485-4338-AA19-1DB5D4F962FD}">
      <dgm:prSet/>
      <dgm:spPr/>
      <dgm:t>
        <a:bodyPr/>
        <a:lstStyle/>
        <a:p>
          <a:pPr rtl="0"/>
          <a:r>
            <a:rPr lang="en-US" smtClean="0"/>
            <a:t>The Consumer Code sends clear and positive signals</a:t>
          </a:r>
          <a:endParaRPr lang="en-GB"/>
        </a:p>
      </dgm:t>
    </dgm:pt>
    <dgm:pt modelId="{42BE99AD-9993-4310-A7BA-CFC0AC5CA593}" type="parTrans" cxnId="{20F95F1F-B657-4FF9-BA93-3A22314E2B08}">
      <dgm:prSet/>
      <dgm:spPr/>
      <dgm:t>
        <a:bodyPr/>
        <a:lstStyle/>
        <a:p>
          <a:endParaRPr lang="en-GB"/>
        </a:p>
      </dgm:t>
    </dgm:pt>
    <dgm:pt modelId="{6DBEED48-D60B-4898-AA2C-6BFC19622790}" type="sibTrans" cxnId="{20F95F1F-B657-4FF9-BA93-3A22314E2B08}">
      <dgm:prSet/>
      <dgm:spPr/>
      <dgm:t>
        <a:bodyPr/>
        <a:lstStyle/>
        <a:p>
          <a:endParaRPr lang="en-GB"/>
        </a:p>
      </dgm:t>
    </dgm:pt>
    <dgm:pt modelId="{DA4A3453-0392-4E84-A4F1-121D19B2C522}">
      <dgm:prSet/>
      <dgm:spPr/>
      <dgm:t>
        <a:bodyPr/>
        <a:lstStyle/>
        <a:p>
          <a:pPr rtl="0"/>
          <a:r>
            <a:rPr lang="en-US" smtClean="0"/>
            <a:t>The Consumer Code </a:t>
          </a:r>
          <a:r>
            <a:rPr lang="en-GB" smtClean="0"/>
            <a:t>promotes shared values and best practice </a:t>
          </a:r>
          <a:endParaRPr lang="en-GB"/>
        </a:p>
      </dgm:t>
    </dgm:pt>
    <dgm:pt modelId="{DA42B487-67C1-4E3E-9C6F-32B81D4380C7}" type="parTrans" cxnId="{A77D774A-59F8-480D-8273-5382A5F78667}">
      <dgm:prSet/>
      <dgm:spPr/>
      <dgm:t>
        <a:bodyPr/>
        <a:lstStyle/>
        <a:p>
          <a:endParaRPr lang="en-GB"/>
        </a:p>
      </dgm:t>
    </dgm:pt>
    <dgm:pt modelId="{08216435-401A-4416-80C3-F3ACED1D69A9}" type="sibTrans" cxnId="{A77D774A-59F8-480D-8273-5382A5F78667}">
      <dgm:prSet/>
      <dgm:spPr/>
      <dgm:t>
        <a:bodyPr/>
        <a:lstStyle/>
        <a:p>
          <a:endParaRPr lang="en-GB"/>
        </a:p>
      </dgm:t>
    </dgm:pt>
    <dgm:pt modelId="{7C5367D3-9BED-4D67-88F9-6208286EECC3}">
      <dgm:prSet/>
      <dgm:spPr/>
      <dgm:t>
        <a:bodyPr/>
        <a:lstStyle/>
        <a:p>
          <a:pPr rtl="0"/>
          <a:r>
            <a:rPr lang="en-GB" smtClean="0"/>
            <a:t>T</a:t>
          </a:r>
          <a:r>
            <a:rPr lang="en-US" smtClean="0"/>
            <a:t>he Consumer Code aims to protect end consumers with effective standards</a:t>
          </a:r>
          <a:endParaRPr lang="en-GB"/>
        </a:p>
      </dgm:t>
    </dgm:pt>
    <dgm:pt modelId="{10F6D209-6CF2-4E9E-998F-55A69D560354}" type="parTrans" cxnId="{A231DA33-A8CD-49B1-BB46-D13B7DC66BE1}">
      <dgm:prSet/>
      <dgm:spPr/>
      <dgm:t>
        <a:bodyPr/>
        <a:lstStyle/>
        <a:p>
          <a:endParaRPr lang="en-GB"/>
        </a:p>
      </dgm:t>
    </dgm:pt>
    <dgm:pt modelId="{51404186-01C4-48E3-A80F-F8864376F8D4}" type="sibTrans" cxnId="{A231DA33-A8CD-49B1-BB46-D13B7DC66BE1}">
      <dgm:prSet/>
      <dgm:spPr/>
      <dgm:t>
        <a:bodyPr/>
        <a:lstStyle/>
        <a:p>
          <a:endParaRPr lang="en-GB"/>
        </a:p>
      </dgm:t>
    </dgm:pt>
    <dgm:pt modelId="{56EB5AB4-794A-4C1F-9DFE-26B289269F2F}" type="pres">
      <dgm:prSet presAssocID="{64C2F8C2-63AC-4617-ABF4-7AE050BDC2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01A6529-6B15-442F-9EC4-200D4293C9B9}" type="pres">
      <dgm:prSet presAssocID="{A1924358-4485-4338-AA19-1DB5D4F962F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3722E8-D4F9-41A5-A46C-0AA09A4DAF84}" type="pres">
      <dgm:prSet presAssocID="{6DBEED48-D60B-4898-AA2C-6BFC19622790}" presName="spacer" presStyleCnt="0"/>
      <dgm:spPr/>
    </dgm:pt>
    <dgm:pt modelId="{1EECA3A5-19B6-4CD1-B0F1-846F94FAAE2B}" type="pres">
      <dgm:prSet presAssocID="{DA4A3453-0392-4E84-A4F1-121D19B2C52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36BD38-64FA-4969-AFAB-CE850D6304EE}" type="pres">
      <dgm:prSet presAssocID="{08216435-401A-4416-80C3-F3ACED1D69A9}" presName="spacer" presStyleCnt="0"/>
      <dgm:spPr/>
    </dgm:pt>
    <dgm:pt modelId="{F1E19220-493C-4395-A05E-48A71F450944}" type="pres">
      <dgm:prSet presAssocID="{7C5367D3-9BED-4D67-88F9-6208286EECC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231DA33-A8CD-49B1-BB46-D13B7DC66BE1}" srcId="{64C2F8C2-63AC-4617-ABF4-7AE050BDC24B}" destId="{7C5367D3-9BED-4D67-88F9-6208286EECC3}" srcOrd="2" destOrd="0" parTransId="{10F6D209-6CF2-4E9E-998F-55A69D560354}" sibTransId="{51404186-01C4-48E3-A80F-F8864376F8D4}"/>
    <dgm:cxn modelId="{A77D774A-59F8-480D-8273-5382A5F78667}" srcId="{64C2F8C2-63AC-4617-ABF4-7AE050BDC24B}" destId="{DA4A3453-0392-4E84-A4F1-121D19B2C522}" srcOrd="1" destOrd="0" parTransId="{DA42B487-67C1-4E3E-9C6F-32B81D4380C7}" sibTransId="{08216435-401A-4416-80C3-F3ACED1D69A9}"/>
    <dgm:cxn modelId="{93A476ED-F430-4BF1-9019-C8672113E53C}" type="presOf" srcId="{7C5367D3-9BED-4D67-88F9-6208286EECC3}" destId="{F1E19220-493C-4395-A05E-48A71F450944}" srcOrd="0" destOrd="0" presId="urn:microsoft.com/office/officeart/2005/8/layout/vList2"/>
    <dgm:cxn modelId="{20F95F1F-B657-4FF9-BA93-3A22314E2B08}" srcId="{64C2F8C2-63AC-4617-ABF4-7AE050BDC24B}" destId="{A1924358-4485-4338-AA19-1DB5D4F962FD}" srcOrd="0" destOrd="0" parTransId="{42BE99AD-9993-4310-A7BA-CFC0AC5CA593}" sibTransId="{6DBEED48-D60B-4898-AA2C-6BFC19622790}"/>
    <dgm:cxn modelId="{BED437F0-2E60-4C3B-A43D-F04D9899249E}" type="presOf" srcId="{DA4A3453-0392-4E84-A4F1-121D19B2C522}" destId="{1EECA3A5-19B6-4CD1-B0F1-846F94FAAE2B}" srcOrd="0" destOrd="0" presId="urn:microsoft.com/office/officeart/2005/8/layout/vList2"/>
    <dgm:cxn modelId="{8D41DDE5-01B4-4400-99E8-EB2702F4860B}" type="presOf" srcId="{A1924358-4485-4338-AA19-1DB5D4F962FD}" destId="{C01A6529-6B15-442F-9EC4-200D4293C9B9}" srcOrd="0" destOrd="0" presId="urn:microsoft.com/office/officeart/2005/8/layout/vList2"/>
    <dgm:cxn modelId="{63541846-DD10-4A7D-9915-FC531B34F29F}" type="presOf" srcId="{64C2F8C2-63AC-4617-ABF4-7AE050BDC24B}" destId="{56EB5AB4-794A-4C1F-9DFE-26B289269F2F}" srcOrd="0" destOrd="0" presId="urn:microsoft.com/office/officeart/2005/8/layout/vList2"/>
    <dgm:cxn modelId="{5D35CF5C-65AC-49E8-9097-051EA2D85FC5}" type="presParOf" srcId="{56EB5AB4-794A-4C1F-9DFE-26B289269F2F}" destId="{C01A6529-6B15-442F-9EC4-200D4293C9B9}" srcOrd="0" destOrd="0" presId="urn:microsoft.com/office/officeart/2005/8/layout/vList2"/>
    <dgm:cxn modelId="{DA0319ED-EC6D-414A-A4FB-B15E6D8B9403}" type="presParOf" srcId="{56EB5AB4-794A-4C1F-9DFE-26B289269F2F}" destId="{EC3722E8-D4F9-41A5-A46C-0AA09A4DAF84}" srcOrd="1" destOrd="0" presId="urn:microsoft.com/office/officeart/2005/8/layout/vList2"/>
    <dgm:cxn modelId="{6A80B5B7-7451-4EE8-85E8-4A9432865292}" type="presParOf" srcId="{56EB5AB4-794A-4C1F-9DFE-26B289269F2F}" destId="{1EECA3A5-19B6-4CD1-B0F1-846F94FAAE2B}" srcOrd="2" destOrd="0" presId="urn:microsoft.com/office/officeart/2005/8/layout/vList2"/>
    <dgm:cxn modelId="{1B1EE9F5-1141-4332-8037-D22B6E892605}" type="presParOf" srcId="{56EB5AB4-794A-4C1F-9DFE-26B289269F2F}" destId="{5136BD38-64FA-4969-AFAB-CE850D6304EE}" srcOrd="3" destOrd="0" presId="urn:microsoft.com/office/officeart/2005/8/layout/vList2"/>
    <dgm:cxn modelId="{BE42CB05-53F5-4791-9E38-BE20E6379A20}" type="presParOf" srcId="{56EB5AB4-794A-4C1F-9DFE-26B289269F2F}" destId="{F1E19220-493C-4395-A05E-48A71F45094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9B8E2-CD1A-4722-86E2-10FBF5711C16}">
      <dsp:nvSpPr>
        <dsp:cNvPr id="0" name=""/>
        <dsp:cNvSpPr/>
      </dsp:nvSpPr>
      <dsp:spPr>
        <a:xfrm rot="16200000">
          <a:off x="-529232" y="530237"/>
          <a:ext cx="3672408" cy="261193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1276" bIns="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smtClean="0"/>
            <a:t>2020 Vision for Europe’s Energy Customers (November 2012)</a:t>
          </a:r>
          <a:endParaRPr lang="en-GB" sz="2700" kern="1200"/>
        </a:p>
      </dsp:txBody>
      <dsp:txXfrm rot="5400000">
        <a:off x="1006" y="734481"/>
        <a:ext cx="2611933" cy="2203444"/>
      </dsp:txXfrm>
    </dsp:sp>
    <dsp:sp modelId="{8D04D4CD-943A-409F-956A-08E849E02636}">
      <dsp:nvSpPr>
        <dsp:cNvPr id="0" name=""/>
        <dsp:cNvSpPr/>
      </dsp:nvSpPr>
      <dsp:spPr>
        <a:xfrm rot="16200000">
          <a:off x="2278076" y="530237"/>
          <a:ext cx="3672408" cy="2611933"/>
        </a:xfrm>
        <a:prstGeom prst="flowChartManualOperation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1276" bIns="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smtClean="0"/>
            <a:t>Energy Union Strategy</a:t>
          </a:r>
          <a:endParaRPr lang="en-GB" sz="2700" kern="1200"/>
        </a:p>
      </dsp:txBody>
      <dsp:txXfrm rot="5400000">
        <a:off x="2808314" y="734481"/>
        <a:ext cx="2611933" cy="2203444"/>
      </dsp:txXfrm>
    </dsp:sp>
    <dsp:sp modelId="{7B2FF81F-ACED-472C-B7DF-1F7143871023}">
      <dsp:nvSpPr>
        <dsp:cNvPr id="0" name=""/>
        <dsp:cNvSpPr/>
      </dsp:nvSpPr>
      <dsp:spPr>
        <a:xfrm rot="16200000">
          <a:off x="5086424" y="530237"/>
          <a:ext cx="3672408" cy="2611933"/>
        </a:xfrm>
        <a:prstGeom prst="flowChartManualOperati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1276" bIns="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smtClean="0"/>
            <a:t>‘Delivering a New Deal for Energy Consumers’ (January 2015)</a:t>
          </a:r>
          <a:endParaRPr lang="en-GB" sz="2700" kern="1200"/>
        </a:p>
      </dsp:txBody>
      <dsp:txXfrm rot="5400000">
        <a:off x="5616662" y="734481"/>
        <a:ext cx="2611933" cy="22034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16744-B166-47DB-9E88-E0B414B8DA3E}">
      <dsp:nvSpPr>
        <dsp:cNvPr id="0" name=""/>
        <dsp:cNvSpPr/>
      </dsp:nvSpPr>
      <dsp:spPr>
        <a:xfrm>
          <a:off x="0" y="1850"/>
          <a:ext cx="8229600" cy="131964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Identified several obstacles and shortcomings in the current energy retail market</a:t>
          </a:r>
          <a:endParaRPr lang="en-GB" sz="2400" kern="1200" dirty="0"/>
        </a:p>
      </dsp:txBody>
      <dsp:txXfrm>
        <a:off x="64420" y="66270"/>
        <a:ext cx="8100760" cy="1190803"/>
      </dsp:txXfrm>
    </dsp:sp>
    <dsp:sp modelId="{F6ECE15A-03D4-48A1-AF98-1FC525D78069}">
      <dsp:nvSpPr>
        <dsp:cNvPr id="0" name=""/>
        <dsp:cNvSpPr/>
      </dsp:nvSpPr>
      <dsp:spPr>
        <a:xfrm>
          <a:off x="0" y="1334884"/>
          <a:ext cx="8229600" cy="1319643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Examples include: 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- Difficulties switching supplier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- Unclear information on energy costs and consumption</a:t>
          </a:r>
          <a:endParaRPr lang="en-GB" sz="1900" kern="1200" dirty="0"/>
        </a:p>
      </dsp:txBody>
      <dsp:txXfrm>
        <a:off x="64420" y="1399304"/>
        <a:ext cx="8100760" cy="1190803"/>
      </dsp:txXfrm>
    </dsp:sp>
    <dsp:sp modelId="{F6C9CB42-95CC-4728-B9F9-74078BF3E12C}">
      <dsp:nvSpPr>
        <dsp:cNvPr id="0" name=""/>
        <dsp:cNvSpPr/>
      </dsp:nvSpPr>
      <dsp:spPr>
        <a:xfrm>
          <a:off x="0" y="2667546"/>
          <a:ext cx="8229600" cy="1319643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Proposed a ‘New Deal’</a:t>
          </a:r>
          <a:endParaRPr lang="en-GB" sz="2400" kern="1200" dirty="0"/>
        </a:p>
      </dsp:txBody>
      <dsp:txXfrm>
        <a:off x="64420" y="2731966"/>
        <a:ext cx="8100760" cy="1190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9AF35-B15B-4B57-A3EB-9B677189BC3E}">
      <dsp:nvSpPr>
        <dsp:cNvPr id="0" name=""/>
        <dsp:cNvSpPr/>
      </dsp:nvSpPr>
      <dsp:spPr>
        <a:xfrm rot="16200000">
          <a:off x="-579482" y="580459"/>
          <a:ext cx="3701008" cy="2540088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5254" bIns="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Aims to define a set of standards at EU level</a:t>
          </a:r>
          <a:endParaRPr lang="en-GB" sz="3100" kern="1200" dirty="0"/>
        </a:p>
      </dsp:txBody>
      <dsp:txXfrm rot="5400000">
        <a:off x="978" y="740201"/>
        <a:ext cx="2540088" cy="2220604"/>
      </dsp:txXfrm>
    </dsp:sp>
    <dsp:sp modelId="{B974A2C5-104F-4431-9857-BAED908D0B7E}">
      <dsp:nvSpPr>
        <dsp:cNvPr id="0" name=""/>
        <dsp:cNvSpPr/>
      </dsp:nvSpPr>
      <dsp:spPr>
        <a:xfrm rot="16200000">
          <a:off x="2151112" y="580459"/>
          <a:ext cx="3701008" cy="2540088"/>
        </a:xfrm>
        <a:prstGeom prst="flowChartManualOperati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5254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smtClean="0"/>
            <a:t>A common framework</a:t>
          </a:r>
          <a:endParaRPr lang="en-GB" sz="3100" kern="1200"/>
        </a:p>
      </dsp:txBody>
      <dsp:txXfrm rot="5400000">
        <a:off x="2731572" y="740201"/>
        <a:ext cx="2540088" cy="2220604"/>
      </dsp:txXfrm>
    </dsp:sp>
    <dsp:sp modelId="{E1748BEB-943F-444C-9127-201AEA6AF551}">
      <dsp:nvSpPr>
        <dsp:cNvPr id="0" name=""/>
        <dsp:cNvSpPr/>
      </dsp:nvSpPr>
      <dsp:spPr>
        <a:xfrm rot="16200000">
          <a:off x="4881706" y="580459"/>
          <a:ext cx="3701008" cy="2540088"/>
        </a:xfrm>
        <a:prstGeom prst="flowChartManualOperati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5254" bIns="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Shared responsibility over consumer engagement</a:t>
          </a:r>
          <a:endParaRPr lang="en-GB" sz="3100" kern="1200" dirty="0"/>
        </a:p>
      </dsp:txBody>
      <dsp:txXfrm rot="5400000">
        <a:off x="5462166" y="740201"/>
        <a:ext cx="2540088" cy="22206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85D89-D0E9-490F-9AAB-1862DC1DACA4}">
      <dsp:nvSpPr>
        <dsp:cNvPr id="0" name=""/>
        <dsp:cNvSpPr/>
      </dsp:nvSpPr>
      <dsp:spPr>
        <a:xfrm>
          <a:off x="0" y="101838"/>
          <a:ext cx="8075240" cy="82298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NEON complaint data shows majority of complaints are billing-related (38%)</a:t>
          </a:r>
          <a:endParaRPr lang="en-GB" sz="1800" kern="1200"/>
        </a:p>
      </dsp:txBody>
      <dsp:txXfrm>
        <a:off x="40175" y="142013"/>
        <a:ext cx="7994890" cy="742635"/>
      </dsp:txXfrm>
    </dsp:sp>
    <dsp:sp modelId="{C93AF2A7-2CAC-4EEC-A571-82310A85F791}">
      <dsp:nvSpPr>
        <dsp:cNvPr id="0" name=""/>
        <dsp:cNvSpPr/>
      </dsp:nvSpPr>
      <dsp:spPr>
        <a:xfrm>
          <a:off x="0" y="976663"/>
          <a:ext cx="8075240" cy="822985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smtClean="0"/>
            <a:t>Billing challenges because bill content is required by EU or national suppliers</a:t>
          </a:r>
          <a:endParaRPr lang="en-GB" sz="1800" kern="1200"/>
        </a:p>
      </dsp:txBody>
      <dsp:txXfrm>
        <a:off x="40175" y="1016838"/>
        <a:ext cx="7994890" cy="742635"/>
      </dsp:txXfrm>
    </dsp:sp>
    <dsp:sp modelId="{C07E2617-0C24-44B5-A59D-81DD42D39405}">
      <dsp:nvSpPr>
        <dsp:cNvPr id="0" name=""/>
        <dsp:cNvSpPr/>
      </dsp:nvSpPr>
      <dsp:spPr>
        <a:xfrm>
          <a:off x="0" y="1851488"/>
          <a:ext cx="8075240" cy="822985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The Consumer Code proposes:</a:t>
          </a:r>
          <a:endParaRPr lang="en-GB" sz="1800" kern="1200" dirty="0"/>
        </a:p>
      </dsp:txBody>
      <dsp:txXfrm>
        <a:off x="40175" y="1891663"/>
        <a:ext cx="7994890" cy="742635"/>
      </dsp:txXfrm>
    </dsp:sp>
    <dsp:sp modelId="{D4806AFD-D3F5-416B-8DAA-8D4BEA336129}">
      <dsp:nvSpPr>
        <dsp:cNvPr id="0" name=""/>
        <dsp:cNvSpPr/>
      </dsp:nvSpPr>
      <dsp:spPr>
        <a:xfrm>
          <a:off x="0" y="2726314"/>
          <a:ext cx="8075240" cy="822985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- Unified framework across suppliers</a:t>
          </a:r>
          <a:endParaRPr lang="en-GB" sz="1800" kern="1200" dirty="0"/>
        </a:p>
      </dsp:txBody>
      <dsp:txXfrm>
        <a:off x="40175" y="2766489"/>
        <a:ext cx="7994890" cy="742635"/>
      </dsp:txXfrm>
    </dsp:sp>
    <dsp:sp modelId="{AF4DB624-8D0B-4FC6-9100-DDDDCCED3884}">
      <dsp:nvSpPr>
        <dsp:cNvPr id="0" name=""/>
        <dsp:cNvSpPr/>
      </dsp:nvSpPr>
      <dsp:spPr>
        <a:xfrm>
          <a:off x="0" y="3601139"/>
          <a:ext cx="8075240" cy="822985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- Information on channels for claims and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 ADR</a:t>
          </a:r>
          <a:endParaRPr lang="en-GB" sz="1800" kern="1200" dirty="0"/>
        </a:p>
      </dsp:txBody>
      <dsp:txXfrm>
        <a:off x="40175" y="3641314"/>
        <a:ext cx="7994890" cy="7426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0ABAA-CE45-42BE-BFE9-64DFE7D87CB6}">
      <dsp:nvSpPr>
        <dsp:cNvPr id="0" name=""/>
        <dsp:cNvSpPr/>
      </dsp:nvSpPr>
      <dsp:spPr>
        <a:xfrm>
          <a:off x="0" y="541896"/>
          <a:ext cx="8229599" cy="119339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Organisations in charge of ADR are best placed to evaluate neutral and reliable tools</a:t>
          </a:r>
          <a:endParaRPr lang="en-GB" sz="3000" kern="1200" dirty="0"/>
        </a:p>
      </dsp:txBody>
      <dsp:txXfrm>
        <a:off x="58257" y="600153"/>
        <a:ext cx="8113085" cy="1076885"/>
      </dsp:txXfrm>
    </dsp:sp>
    <dsp:sp modelId="{2999E628-D1D0-495C-BE2B-8630B8BFDB24}">
      <dsp:nvSpPr>
        <dsp:cNvPr id="0" name=""/>
        <dsp:cNvSpPr/>
      </dsp:nvSpPr>
      <dsp:spPr>
        <a:xfrm>
          <a:off x="0" y="1821696"/>
          <a:ext cx="8229599" cy="1193399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Customer rating systems for all suppliers and offers in the market to be made widely accessible</a:t>
          </a:r>
          <a:endParaRPr lang="en-GB" sz="3000" kern="1200" dirty="0"/>
        </a:p>
      </dsp:txBody>
      <dsp:txXfrm>
        <a:off x="58257" y="1879953"/>
        <a:ext cx="8113085" cy="10768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37E58-4FBE-4ABE-B6BA-41C18A7A4AC9}">
      <dsp:nvSpPr>
        <dsp:cNvPr id="0" name=""/>
        <dsp:cNvSpPr/>
      </dsp:nvSpPr>
      <dsp:spPr>
        <a:xfrm>
          <a:off x="0" y="693"/>
          <a:ext cx="8229599" cy="101294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OS currently publishes quarterly complaint data for each energy company</a:t>
          </a:r>
          <a:endParaRPr lang="en-GB" sz="2000" kern="1200" dirty="0"/>
        </a:p>
      </dsp:txBody>
      <dsp:txXfrm>
        <a:off x="49448" y="50141"/>
        <a:ext cx="8130703" cy="914053"/>
      </dsp:txXfrm>
    </dsp:sp>
    <dsp:sp modelId="{B58AD02E-36EB-4EE5-BDD1-491E61F6A2CA}">
      <dsp:nvSpPr>
        <dsp:cNvPr id="0" name=""/>
        <dsp:cNvSpPr/>
      </dsp:nvSpPr>
      <dsp:spPr>
        <a:xfrm>
          <a:off x="0" y="1018480"/>
          <a:ext cx="8229599" cy="1012949"/>
        </a:xfrm>
        <a:prstGeom prst="round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/>
            <a:t>Highlights best and worst companies for complaint handling</a:t>
          </a:r>
          <a:endParaRPr lang="en-GB" sz="2000" kern="1200"/>
        </a:p>
      </dsp:txBody>
      <dsp:txXfrm>
        <a:off x="49448" y="1067928"/>
        <a:ext cx="8130703" cy="914053"/>
      </dsp:txXfrm>
    </dsp:sp>
    <dsp:sp modelId="{972CF286-2109-41F3-87EC-FEA741BB5116}">
      <dsp:nvSpPr>
        <dsp:cNvPr id="0" name=""/>
        <dsp:cNvSpPr/>
      </dsp:nvSpPr>
      <dsp:spPr>
        <a:xfrm>
          <a:off x="0" y="2036268"/>
          <a:ext cx="8229599" cy="743555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smtClean="0"/>
            <a:t>Links to the Consumer Code:</a:t>
          </a:r>
          <a:endParaRPr lang="en-GB" sz="2000" kern="1200"/>
        </a:p>
      </dsp:txBody>
      <dsp:txXfrm>
        <a:off x="36297" y="2072565"/>
        <a:ext cx="8157005" cy="670961"/>
      </dsp:txXfrm>
    </dsp:sp>
    <dsp:sp modelId="{0C707898-17B9-47C1-A436-EA4C522A8347}">
      <dsp:nvSpPr>
        <dsp:cNvPr id="0" name=""/>
        <dsp:cNvSpPr/>
      </dsp:nvSpPr>
      <dsp:spPr>
        <a:xfrm>
          <a:off x="0" y="2784661"/>
          <a:ext cx="8229599" cy="1225294"/>
        </a:xfrm>
        <a:prstGeom prst="round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- Consumers can review companies 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based on consumer satisfaction and </a:t>
          </a: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not just on price</a:t>
          </a:r>
          <a:endParaRPr lang="en-GB" sz="2000" kern="1200" dirty="0"/>
        </a:p>
      </dsp:txBody>
      <dsp:txXfrm>
        <a:off x="59814" y="2844475"/>
        <a:ext cx="8109971" cy="1105666"/>
      </dsp:txXfrm>
    </dsp:sp>
    <dsp:sp modelId="{9B840DC3-1A0A-4167-AC42-F0F302F83AC2}">
      <dsp:nvSpPr>
        <dsp:cNvPr id="0" name=""/>
        <dsp:cNvSpPr/>
      </dsp:nvSpPr>
      <dsp:spPr>
        <a:xfrm>
          <a:off x="0" y="4014793"/>
          <a:ext cx="8229599" cy="510475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- Need for consistency of data </a:t>
          </a:r>
          <a:endParaRPr lang="en-GB" sz="2000" kern="1200" dirty="0"/>
        </a:p>
      </dsp:txBody>
      <dsp:txXfrm>
        <a:off x="24919" y="4039712"/>
        <a:ext cx="8179761" cy="46063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7A1C2-6CF9-4CE4-AD11-14A73D3F2493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21E9A-7861-4982-BD26-49303B5927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893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E2A90-7919-46C0-B127-6580ACB4F8EC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C1DC9-BD7E-45EF-8278-A08C4F957A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706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smtClean="0"/>
              <a:t>2020 Vision – 4 principles governing the relationship between the energy sector and its variety of customers:</a:t>
            </a:r>
          </a:p>
          <a:p>
            <a:pPr marL="1371600" lvl="3" indent="0">
              <a:buFontTx/>
              <a:buNone/>
            </a:pPr>
            <a:r>
              <a:rPr lang="en-GB" dirty="0" smtClean="0"/>
              <a:t>1) Reliability</a:t>
            </a:r>
          </a:p>
          <a:p>
            <a:pPr marL="1371600" lvl="3" indent="0">
              <a:buFontTx/>
              <a:buNone/>
            </a:pPr>
            <a:r>
              <a:rPr lang="en-GB" dirty="0" smtClean="0"/>
              <a:t>2) Affordability</a:t>
            </a:r>
          </a:p>
          <a:p>
            <a:pPr marL="1371600" lvl="3" indent="0">
              <a:buFontTx/>
              <a:buNone/>
            </a:pPr>
            <a:r>
              <a:rPr lang="en-GB" dirty="0" smtClean="0"/>
              <a:t>3) Simplicity</a:t>
            </a:r>
          </a:p>
          <a:p>
            <a:pPr marL="1371600" lvl="3" indent="0">
              <a:buFontTx/>
              <a:buNone/>
            </a:pPr>
            <a:r>
              <a:rPr lang="en-GB" dirty="0" smtClean="0"/>
              <a:t>4) Protection and Empowerment</a:t>
            </a:r>
          </a:p>
          <a:p>
            <a:endParaRPr lang="en-GB" dirty="0" smtClean="0"/>
          </a:p>
          <a:p>
            <a:r>
              <a:rPr lang="en-GB" dirty="0" smtClean="0"/>
              <a:t>- Energy Union</a:t>
            </a:r>
            <a:r>
              <a:rPr lang="en-GB" baseline="0" dirty="0" smtClean="0"/>
              <a:t> Strategy – A joint strategy to put consumers at the centre of the energy market</a:t>
            </a:r>
          </a:p>
          <a:p>
            <a:endParaRPr lang="en-GB" baseline="0" dirty="0" smtClean="0"/>
          </a:p>
          <a:p>
            <a:r>
              <a:rPr lang="en-GB" baseline="0" dirty="0" smtClean="0"/>
              <a:t>- Delivering a new deal for energy consumers (Jan 2015) – A European Commission paper that identified obstacles and shortcomings in retail markets and proposed the following:</a:t>
            </a:r>
          </a:p>
          <a:p>
            <a:pPr marL="0" indent="0">
              <a:buFontTx/>
              <a:buNone/>
            </a:pPr>
            <a:endParaRPr lang="en-GB" baseline="0" dirty="0" smtClean="0"/>
          </a:p>
          <a:p>
            <a:pPr marL="0" indent="0">
              <a:buFontTx/>
              <a:buNone/>
            </a:pPr>
            <a:r>
              <a:rPr lang="en-GB" baseline="0" dirty="0" smtClean="0"/>
              <a:t>	1) Shared responsibility over consumer engagement</a:t>
            </a:r>
          </a:p>
          <a:p>
            <a:pPr marL="0" indent="0">
              <a:buFontTx/>
              <a:buNone/>
            </a:pPr>
            <a:r>
              <a:rPr lang="en-GB" baseline="0" dirty="0" smtClean="0"/>
              <a:t>	2) Tailoring of internal energy markets for consumers</a:t>
            </a:r>
          </a:p>
          <a:p>
            <a:pPr marL="0" indent="0">
              <a:buFontTx/>
              <a:buNone/>
            </a:pPr>
            <a:r>
              <a:rPr lang="en-GB" baseline="0" dirty="0" smtClean="0"/>
              <a:t>	3) Full implementation of 3</a:t>
            </a:r>
            <a:r>
              <a:rPr lang="en-GB" baseline="30000" dirty="0" smtClean="0"/>
              <a:t>rd</a:t>
            </a:r>
            <a:r>
              <a:rPr lang="en-GB" baseline="0" dirty="0" smtClean="0"/>
              <a:t> energy package</a:t>
            </a:r>
          </a:p>
          <a:p>
            <a:pPr marL="0" indent="0">
              <a:buFontTx/>
              <a:buNone/>
            </a:pPr>
            <a:r>
              <a:rPr lang="en-GB" baseline="0" dirty="0" smtClean="0"/>
              <a:t>	4) A common framework</a:t>
            </a:r>
          </a:p>
          <a:p>
            <a:pPr marL="171450" indent="-171450">
              <a:buFontTx/>
              <a:buChar char="-"/>
            </a:pPr>
            <a:endParaRPr lang="en-GB" baseline="0" dirty="0" smtClean="0"/>
          </a:p>
          <a:p>
            <a:pPr marL="171450" indent="-171450">
              <a:buFontTx/>
              <a:buChar char="-"/>
            </a:pPr>
            <a:r>
              <a:rPr lang="en-GB" baseline="0" dirty="0" smtClean="0"/>
              <a:t>This led to the proposed ‘Consumer Code’ to build a common framework/set of standards guaranteed at EU level to protect end consumers with effective standards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NEON met on 9/10 February 2016 to discuss the next steps and importance of a consumer code.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C1DC9-BD7E-45EF-8278-A08C4F957A9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6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C1DC9-BD7E-45EF-8278-A08C4F957A9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36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A424-9665-4E55-9912-397763C9DD42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8987-43E0-4354-A96A-81B6F87C0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283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A424-9665-4E55-9912-397763C9DD42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8987-43E0-4354-A96A-81B6F87C0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228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A424-9665-4E55-9912-397763C9DD42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8987-43E0-4354-A96A-81B6F87C0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003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A424-9665-4E55-9912-397763C9DD42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8987-43E0-4354-A96A-81B6F87C0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663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A424-9665-4E55-9912-397763C9DD42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8987-43E0-4354-A96A-81B6F87C0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96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A424-9665-4E55-9912-397763C9DD42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8987-43E0-4354-A96A-81B6F87C0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682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A424-9665-4E55-9912-397763C9DD42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8987-43E0-4354-A96A-81B6F87C0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268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A424-9665-4E55-9912-397763C9DD42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8987-43E0-4354-A96A-81B6F87C0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021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A424-9665-4E55-9912-397763C9DD42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8987-43E0-4354-A96A-81B6F87C0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06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A424-9665-4E55-9912-397763C9DD42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8987-43E0-4354-A96A-81B6F87C0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346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A424-9665-4E55-9912-397763C9DD42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28987-43E0-4354-A96A-81B6F87C04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04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EA424-9665-4E55-9912-397763C9DD42}" type="datetimeFigureOut">
              <a:rPr lang="en-GB" smtClean="0"/>
              <a:t>22/02/2016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28987-43E0-4354-A96A-81B6F87C045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4" descr="NEON logo with straplin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651500"/>
            <a:ext cx="3313112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99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on-ombudsman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chart" Target="../charts/chart1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solidFill>
                  <a:schemeClr val="accent3">
                    <a:lumMod val="50000"/>
                  </a:schemeClr>
                </a:solidFill>
              </a:rPr>
              <a:t>The Energy Consumer Code</a:t>
            </a:r>
            <a:endParaRPr lang="en-GB" sz="4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NEON, February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505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b="1" dirty="0">
                <a:solidFill>
                  <a:schemeClr val="accent3">
                    <a:lumMod val="50000"/>
                  </a:schemeClr>
                </a:solidFill>
              </a:rPr>
              <a:t>The Consumer Code also focuses on: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318605"/>
              </p:ext>
            </p:extLst>
          </p:nvPr>
        </p:nvGraphicFramePr>
        <p:xfrm>
          <a:off x="467544" y="141277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922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Increasing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trust in the market</a:t>
            </a:r>
            <a:endParaRPr lang="en-GB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151221"/>
              </p:ext>
            </p:extLst>
          </p:nvPr>
        </p:nvGraphicFramePr>
        <p:xfrm>
          <a:off x="457200" y="1600201"/>
          <a:ext cx="8229600" cy="3845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159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20564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668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GB" i="1" dirty="0" smtClean="0">
                <a:hlinkClick r:id="rId2"/>
              </a:rPr>
              <a:t>www.neon-ombudsman.org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2505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>
                <a:solidFill>
                  <a:schemeClr val="accent3">
                    <a:lumMod val="50000"/>
                  </a:schemeClr>
                </a:solidFill>
              </a:rPr>
              <a:t>Background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8436385"/>
              </p:ext>
            </p:extLst>
          </p:nvPr>
        </p:nvGraphicFramePr>
        <p:xfrm>
          <a:off x="467544" y="1484784"/>
          <a:ext cx="822960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280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100" b="1" dirty="0">
                <a:solidFill>
                  <a:schemeClr val="accent3">
                    <a:lumMod val="50000"/>
                  </a:schemeClr>
                </a:solidFill>
              </a:rPr>
              <a:t>‘Delivering a New Deal for Energy Consumers’ (European Commission, January 2015)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308738"/>
              </p:ext>
            </p:extLst>
          </p:nvPr>
        </p:nvGraphicFramePr>
        <p:xfrm>
          <a:off x="457200" y="1600201"/>
          <a:ext cx="8229600" cy="3989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216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accent3">
                    <a:lumMod val="50000"/>
                  </a:schemeClr>
                </a:solidFill>
              </a:rPr>
              <a:t>NEON Consumer Code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520682"/>
              </p:ext>
            </p:extLst>
          </p:nvPr>
        </p:nvGraphicFramePr>
        <p:xfrm>
          <a:off x="467544" y="1340768"/>
          <a:ext cx="8003232" cy="3701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3662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n-GB" sz="3200" b="1" dirty="0">
                <a:solidFill>
                  <a:schemeClr val="accent3">
                    <a:lumMod val="50000"/>
                  </a:schemeClr>
                </a:solidFill>
              </a:rPr>
              <a:t>Empowering consumers </a:t>
            </a:r>
            <a:r>
              <a:rPr lang="en-GB" sz="3200" b="1" dirty="0" smtClean="0">
                <a:solidFill>
                  <a:schemeClr val="accent3">
                    <a:lumMod val="50000"/>
                  </a:schemeClr>
                </a:solidFill>
              </a:rPr>
              <a:t>– </a:t>
            </a:r>
            <a:br>
              <a:rPr lang="en-GB" sz="32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GB" sz="3200" b="1" dirty="0" smtClean="0">
                <a:solidFill>
                  <a:schemeClr val="accent3">
                    <a:lumMod val="50000"/>
                  </a:schemeClr>
                </a:solidFill>
              </a:rPr>
              <a:t>Improved billing information </a:t>
            </a:r>
            <a:r>
              <a:rPr lang="en-GB" sz="3200" b="1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GB" sz="3200" b="1" dirty="0">
                <a:solidFill>
                  <a:schemeClr val="accent3">
                    <a:lumMod val="50000"/>
                  </a:schemeClr>
                </a:solidFill>
              </a:rPr>
            </a:br>
            <a:endParaRPr lang="en-GB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4718137"/>
              </p:ext>
            </p:extLst>
          </p:nvPr>
        </p:nvGraphicFramePr>
        <p:xfrm>
          <a:off x="467544" y="1124744"/>
          <a:ext cx="807524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461070"/>
              </p:ext>
            </p:extLst>
          </p:nvPr>
        </p:nvGraphicFramePr>
        <p:xfrm>
          <a:off x="4716016" y="2996952"/>
          <a:ext cx="3816424" cy="3097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88861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accent3">
                    <a:lumMod val="50000"/>
                  </a:schemeClr>
                </a:solidFill>
              </a:rPr>
              <a:t>Tip of the Iceberg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68760"/>
            <a:ext cx="60346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79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GB" sz="3100" b="1" dirty="0" smtClean="0">
                <a:solidFill>
                  <a:schemeClr val="accent3">
                    <a:lumMod val="50000"/>
                  </a:schemeClr>
                </a:solidFill>
              </a:rPr>
              <a:t>A guarantee to consumers to provide energy comparison offers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5526441"/>
              </p:ext>
            </p:extLst>
          </p:nvPr>
        </p:nvGraphicFramePr>
        <p:xfrm>
          <a:off x="467544" y="1340768"/>
          <a:ext cx="8229600" cy="3556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912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accent3">
                    <a:lumMod val="50000"/>
                  </a:schemeClr>
                </a:solidFill>
              </a:rPr>
              <a:t>Ombudsman Services - Example</a:t>
            </a:r>
            <a:endParaRPr lang="en-GB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742628"/>
              </p:ext>
            </p:extLst>
          </p:nvPr>
        </p:nvGraphicFramePr>
        <p:xfrm>
          <a:off x="467544" y="119675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4876"/>
            <a:ext cx="3786681" cy="2681423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566" y="3933056"/>
            <a:ext cx="3344492" cy="2448272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85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07288" cy="1143000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chemeClr val="accent3">
                    <a:lumMod val="50000"/>
                  </a:schemeClr>
                </a:solidFill>
              </a:rPr>
              <a:t>Enabling a quick and simple switching process, </a:t>
            </a: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</a:rPr>
              <a:t>without </a:t>
            </a:r>
            <a:r>
              <a:rPr lang="en-GB" sz="2800" b="1" dirty="0" smtClean="0">
                <a:solidFill>
                  <a:schemeClr val="accent3">
                    <a:lumMod val="50000"/>
                  </a:schemeClr>
                </a:solidFill>
              </a:rPr>
              <a:t>consumers </a:t>
            </a: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</a:rPr>
              <a:t>facing unjustified charges and obstacles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8912245"/>
              </p:ext>
            </p:extLst>
          </p:nvPr>
        </p:nvGraphicFramePr>
        <p:xfrm>
          <a:off x="395536" y="1844824"/>
          <a:ext cx="8229600" cy="3340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566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NE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NEON</Template>
  <TotalTime>546</TotalTime>
  <Words>490</Words>
  <Application>Microsoft Office PowerPoint</Application>
  <PresentationFormat>On-screen Show (4:3)</PresentationFormat>
  <Paragraphs>81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template NEON</vt:lpstr>
      <vt:lpstr>The Energy Consumer Code</vt:lpstr>
      <vt:lpstr>Background</vt:lpstr>
      <vt:lpstr>‘Delivering a New Deal for Energy Consumers’ (European Commission, January 2015) </vt:lpstr>
      <vt:lpstr>NEON Consumer Code</vt:lpstr>
      <vt:lpstr>Empowering consumers –  Improved billing information  </vt:lpstr>
      <vt:lpstr>Tip of the Iceberg</vt:lpstr>
      <vt:lpstr>A guarantee to consumers to provide energy comparison offers </vt:lpstr>
      <vt:lpstr>Ombudsman Services - Example</vt:lpstr>
      <vt:lpstr>Enabling a quick and simple switching process, without consumers facing unjustified charges and obstacles</vt:lpstr>
      <vt:lpstr>The Consumer Code also focuses on:</vt:lpstr>
      <vt:lpstr>Increasing trust in the market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Energy Consumer Code</dc:title>
  <dc:creator>Cornelis Marine</dc:creator>
  <cp:lastModifiedBy>MARIN Nadia (JUST)</cp:lastModifiedBy>
  <cp:revision>26</cp:revision>
  <dcterms:created xsi:type="dcterms:W3CDTF">2016-02-01T12:58:44Z</dcterms:created>
  <dcterms:modified xsi:type="dcterms:W3CDTF">2016-02-22T09:42:04Z</dcterms:modified>
</cp:coreProperties>
</file>