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5" r:id="rId2"/>
    <p:sldId id="292" r:id="rId3"/>
    <p:sldId id="294" r:id="rId4"/>
    <p:sldId id="295" r:id="rId5"/>
    <p:sldId id="296" r:id="rId6"/>
    <p:sldId id="297" r:id="rId7"/>
    <p:sldId id="293" r:id="rId8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4AA4CD"/>
    <a:srgbClr val="E7502B"/>
    <a:srgbClr val="6F4F9A"/>
    <a:srgbClr val="869728"/>
    <a:srgbClr val="003F6F"/>
    <a:srgbClr val="7F7F7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119" autoAdjust="0"/>
  </p:normalViewPr>
  <p:slideViewPr>
    <p:cSldViewPr>
      <p:cViewPr varScale="1">
        <p:scale>
          <a:sx n="50" d="100"/>
          <a:sy n="50" d="100"/>
        </p:scale>
        <p:origin x="126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C304939-5720-473B-BA49-A90C49E75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58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FFA0D26-1CB7-467F-85A4-01F68AEBA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41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A0D26-1CB7-467F-85A4-01F68AEBAED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54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A0D26-1CB7-467F-85A4-01F68AEBAE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3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97E12-3914-4EF2-82FA-5C3387E04B9C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EE24-8BA2-46FE-AE35-968F99250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6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F7F4-9AC6-407E-BD3C-DE77BED634D5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31041-1EA6-4429-967A-89D647EB0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9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C0EE4-F5FB-44EA-8127-6C57DFABB0AC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09CF4-ED6D-491E-9333-6218DAB80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5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0875E-C178-46FA-A59B-6A97BC49A103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D4C18-88EB-4CCD-AE78-701E4417A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6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C0C39-1CC7-4985-B6B8-B81845909436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82F13-1AB3-41C6-B6F5-F03F1E6C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4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0A823-97A7-4BAD-9CA5-6DFB885EC4F4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C8429-C7E6-41FF-94BC-FE812AD26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3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ED4E1-D7CA-41A6-AE2B-70FBDD95A760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EF0C9-9E46-49D3-A01C-3BEC8E4D3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A599C-99CA-4D56-B8DE-3906C7D560E7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3307F-9236-4BEB-A744-0591497A5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0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FBF3-A856-4296-AE88-F7E85B6CFF77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B3164-B5B0-4541-A625-BB7A22393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9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45C9-A4FA-475B-A64E-90BA03F84977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B5948-3F79-411D-A9BE-A4AEDCD3B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5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789CD-C5E7-4301-8E66-39AE95427D3A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BDCD7-00F2-467A-AB9A-C8FCD508F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3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55875" y="1628775"/>
            <a:ext cx="614203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E86DA85-C6A4-435C-86F6-EF6AF7876306}" type="datetime1">
              <a:rPr lang="en-US"/>
              <a:pPr>
                <a:defRPr/>
              </a:pPr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00426EE-CCB9-46DC-92A2-385B125F1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7350"/>
            <a:ext cx="18002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Straight Connector 18"/>
          <p:cNvCxnSpPr/>
          <p:nvPr/>
        </p:nvCxnSpPr>
        <p:spPr>
          <a:xfrm>
            <a:off x="2555875" y="333375"/>
            <a:ext cx="0" cy="935038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771775" y="333375"/>
            <a:ext cx="5915025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r-FR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03F6F"/>
          </a:solidFill>
          <a:latin typeface="Verdana" pitchFamily="34" charset="0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3F6F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3F6F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3F6F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3F6F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defRPr sz="1400" kern="1200">
          <a:solidFill>
            <a:srgbClr val="7F7F7F"/>
          </a:solidFill>
          <a:latin typeface="Verdana" pitchFamily="34" charset="0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Verdana" pitchFamily="34" charset="0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Verdana" pitchFamily="34" charset="0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Verdana" pitchFamily="34" charset="0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Verdana" pitchFamily="34" charset="0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-54770" y="17184"/>
            <a:ext cx="9396413" cy="6858001"/>
          </a:xfrm>
          <a:prstGeom prst="rect">
            <a:avLst/>
          </a:prstGeom>
          <a:solidFill>
            <a:schemeClr val="bg1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4643438" y="-100013"/>
            <a:ext cx="4752975" cy="6958013"/>
          </a:xfrm>
          <a:prstGeom prst="rect">
            <a:avLst/>
          </a:prstGeom>
          <a:solidFill>
            <a:srgbClr val="003F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2054" name="Picture 8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5" y="836712"/>
            <a:ext cx="3024187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" descr="t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54" y="2413000"/>
            <a:ext cx="32400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917411" y="1504528"/>
            <a:ext cx="40322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altLang="en-US" sz="3400" dirty="0" smtClean="0">
                <a:solidFill>
                  <a:schemeClr val="bg1"/>
                </a:solidFill>
                <a:latin typeface="Verdana" pitchFamily="34" charset="0"/>
              </a:rPr>
              <a:t>2016 – a new era for energy consumers?</a:t>
            </a:r>
          </a:p>
          <a:p>
            <a:pPr algn="r" eaLnBrk="1" hangingPunct="1">
              <a:spcBef>
                <a:spcPct val="50000"/>
              </a:spcBef>
            </a:pPr>
            <a:r>
              <a:rPr lang="en-GB" altLang="en-US" sz="2000" dirty="0" smtClean="0">
                <a:solidFill>
                  <a:schemeClr val="bg1"/>
                </a:solidFill>
                <a:latin typeface="Verdana" pitchFamily="34" charset="0"/>
              </a:rPr>
              <a:t>By</a:t>
            </a:r>
          </a:p>
          <a:p>
            <a:pPr algn="r" eaLnBrk="1" hangingPunct="1">
              <a:spcBef>
                <a:spcPct val="50000"/>
              </a:spcBef>
            </a:pPr>
            <a:r>
              <a:rPr lang="en-GB" altLang="en-US" sz="2000" dirty="0" smtClean="0">
                <a:solidFill>
                  <a:schemeClr val="bg1"/>
                </a:solidFill>
                <a:latin typeface="Verdana" pitchFamily="34" charset="0"/>
              </a:rPr>
              <a:t>Monique Goyens</a:t>
            </a:r>
          </a:p>
          <a:p>
            <a:pPr algn="r" eaLnBrk="1" hangingPunct="1">
              <a:spcBef>
                <a:spcPct val="50000"/>
              </a:spcBef>
            </a:pPr>
            <a:r>
              <a:rPr lang="en-GB" altLang="en-US" sz="2000" dirty="0" smtClean="0">
                <a:solidFill>
                  <a:schemeClr val="bg1"/>
                </a:solidFill>
                <a:latin typeface="Trebuchet MS" pitchFamily="34" charset="0"/>
              </a:rPr>
              <a:t>Director General</a:t>
            </a:r>
            <a:endParaRPr lang="en-GB" altLang="en-US" sz="2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3800" y="4653136"/>
            <a:ext cx="3384550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fr-BE" altLang="en-US" sz="14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GB" altLang="en-US" sz="1400" dirty="0" smtClean="0">
                <a:solidFill>
                  <a:srgbClr val="FFFFFF"/>
                </a:solidFill>
                <a:latin typeface="Verdana" pitchFamily="34" charset="0"/>
              </a:rPr>
              <a:t>8</a:t>
            </a:r>
            <a:r>
              <a:rPr lang="en-GB" altLang="en-US" sz="1400" baseline="30000" dirty="0" smtClean="0">
                <a:solidFill>
                  <a:srgbClr val="FFFFFF"/>
                </a:solidFill>
                <a:latin typeface="Verdana" pitchFamily="34" charset="0"/>
              </a:rPr>
              <a:t>th</a:t>
            </a:r>
            <a:r>
              <a:rPr lang="en-GB" altLang="en-US" sz="1400" dirty="0" smtClean="0">
                <a:solidFill>
                  <a:srgbClr val="FFFFFF"/>
                </a:solidFill>
                <a:latin typeface="Verdana" pitchFamily="34" charset="0"/>
              </a:rPr>
              <a:t> Citizens Energy Forum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GB" altLang="en-US" sz="1400" dirty="0" smtClean="0">
                <a:solidFill>
                  <a:srgbClr val="FFFFFF"/>
                </a:solidFill>
                <a:latin typeface="Verdana" pitchFamily="34" charset="0"/>
              </a:rPr>
              <a:t>London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GB" altLang="en-US" sz="1400" dirty="0" smtClean="0">
                <a:solidFill>
                  <a:srgbClr val="FFFFFF"/>
                </a:solidFill>
                <a:latin typeface="Verdana" pitchFamily="34" charset="0"/>
              </a:rPr>
              <a:t>23 February 2016</a:t>
            </a:r>
            <a:endParaRPr lang="en-GB" altLang="en-US" sz="1400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640"/>
            <a:ext cx="6696744" cy="935038"/>
          </a:xfrm>
        </p:spPr>
        <p:txBody>
          <a:bodyPr/>
          <a:lstStyle/>
          <a:p>
            <a:pPr algn="ctr"/>
            <a:r>
              <a:rPr lang="fr-BE" altLang="en-US" dirty="0" smtClean="0">
                <a:ea typeface="ＭＳ Ｐゴシック" pitchFamily="34" charset="-128"/>
              </a:rPr>
              <a:t>Major </a:t>
            </a:r>
            <a:r>
              <a:rPr lang="fr-BE" altLang="en-US" dirty="0" err="1" smtClean="0">
                <a:ea typeface="ＭＳ Ｐゴシック" pitchFamily="34" charset="-128"/>
              </a:rPr>
              <a:t>progress</a:t>
            </a:r>
            <a:r>
              <a:rPr lang="fr-BE" altLang="en-US" dirty="0" smtClean="0">
                <a:ea typeface="ＭＳ Ｐゴシック" pitchFamily="34" charset="-128"/>
              </a:rPr>
              <a:t> </a:t>
            </a:r>
            <a:r>
              <a:rPr lang="fr-BE" altLang="en-US" dirty="0" err="1" smtClean="0">
                <a:ea typeface="ＭＳ Ｐゴシック" pitchFamily="34" charset="-128"/>
              </a:rPr>
              <a:t>towards</a:t>
            </a:r>
            <a:r>
              <a:rPr lang="fr-BE" altLang="en-US" dirty="0" smtClean="0">
                <a:ea typeface="ＭＳ Ｐゴシック" pitchFamily="34" charset="-128"/>
              </a:rPr>
              <a:t> consumer-</a:t>
            </a:r>
            <a:r>
              <a:rPr lang="fr-BE" altLang="en-US" dirty="0" err="1" smtClean="0">
                <a:ea typeface="ＭＳ Ｐゴシック" pitchFamily="34" charset="-128"/>
              </a:rPr>
              <a:t>centricity</a:t>
            </a:r>
            <a:endParaRPr lang="en-GB" altLang="en-US" dirty="0" smtClean="0">
              <a:ea typeface="ＭＳ Ｐゴシック" pitchFamily="34" charset="-128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848873" cy="425182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777777"/>
              </a:solidFill>
              <a:ea typeface="ＭＳ Ｐゴシック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777777"/>
                </a:solidFill>
                <a:ea typeface="ＭＳ Ｐゴシック" pitchFamily="34" charset="-128"/>
              </a:rPr>
              <a:t>Welcome new Energy Union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777777"/>
              </a:solidFill>
              <a:ea typeface="ＭＳ Ｐゴシック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777777"/>
                </a:solidFill>
                <a:ea typeface="ＭＳ Ｐゴシック" pitchFamily="34" charset="-128"/>
              </a:rPr>
              <a:t>Welcome strong political commitment at EU level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777777"/>
              </a:solidFill>
              <a:ea typeface="ＭＳ Ｐゴシック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777777"/>
                </a:solidFill>
                <a:ea typeface="ＭＳ Ｐゴシック" pitchFamily="34" charset="-128"/>
              </a:rPr>
              <a:t>Welcome cooperation between stakeholders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rgbClr val="777777"/>
                </a:solidFill>
                <a:ea typeface="ＭＳ Ｐゴシック" pitchFamily="34" charset="-128"/>
              </a:rPr>
              <a:t>Front </a:t>
            </a:r>
            <a:r>
              <a:rPr lang="fr-BE" sz="2400" dirty="0" err="1" smtClean="0">
                <a:solidFill>
                  <a:srgbClr val="777777"/>
                </a:solidFill>
                <a:ea typeface="ＭＳ Ｐゴシック" pitchFamily="34" charset="-128"/>
              </a:rPr>
              <a:t>runner</a:t>
            </a:r>
            <a:r>
              <a:rPr lang="fr-BE" sz="2400" dirty="0" smtClean="0">
                <a:solidFill>
                  <a:srgbClr val="777777"/>
                </a:solidFill>
                <a:ea typeface="ＭＳ Ｐゴシック" pitchFamily="34" charset="-128"/>
              </a:rPr>
              <a:t> in </a:t>
            </a:r>
            <a:r>
              <a:rPr lang="fr-BE" sz="2400" dirty="0" err="1" smtClean="0">
                <a:solidFill>
                  <a:srgbClr val="777777"/>
                </a:solidFill>
                <a:ea typeface="ＭＳ Ｐゴシック" pitchFamily="34" charset="-128"/>
              </a:rPr>
              <a:t>regulated</a:t>
            </a:r>
            <a:r>
              <a:rPr lang="fr-BE" sz="2400" dirty="0" smtClean="0">
                <a:solidFill>
                  <a:srgbClr val="777777"/>
                </a:solidFill>
                <a:ea typeface="ＭＳ Ｐゴシック" pitchFamily="34" charset="-128"/>
              </a:rPr>
              <a:t> </a:t>
            </a:r>
            <a:r>
              <a:rPr lang="fr-BE" sz="2400" dirty="0" err="1" smtClean="0">
                <a:solidFill>
                  <a:srgbClr val="777777"/>
                </a:solidFill>
                <a:ea typeface="ＭＳ Ｐゴシック" pitchFamily="34" charset="-128"/>
              </a:rPr>
              <a:t>markets</a:t>
            </a:r>
            <a:endParaRPr lang="fr-BE" sz="2400" dirty="0" smtClean="0">
              <a:solidFill>
                <a:srgbClr val="777777"/>
              </a:solidFill>
              <a:ea typeface="ＭＳ Ｐゴシック" pitchFamily="34" charset="-128"/>
            </a:endParaRP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777777"/>
                </a:solidFill>
                <a:ea typeface="ＭＳ Ｐゴシック" pitchFamily="34" charset="-128"/>
              </a:rPr>
              <a:t>Joint statement on promotion of comparable offers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777777"/>
              </a:solidFill>
              <a:ea typeface="ＭＳ Ｐゴシック" pitchFamily="34" charset="-128"/>
            </a:endParaRPr>
          </a:p>
          <a:p>
            <a:pPr marL="285750"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777777"/>
              </a:solidFill>
              <a:ea typeface="ＭＳ Ｐゴシック" pitchFamily="34" charset="-128"/>
            </a:endParaRPr>
          </a:p>
          <a:p>
            <a:pPr marL="285750">
              <a:buFont typeface="Arial" panose="020B0604020202020204" pitchFamily="34" charset="0"/>
              <a:buChar char="•"/>
            </a:pPr>
            <a:endParaRPr lang="fr-BE" sz="1800" dirty="0" smtClean="0">
              <a:solidFill>
                <a:srgbClr val="777777"/>
              </a:solidFill>
              <a:ea typeface="ＭＳ Ｐゴシック" pitchFamily="34" charset="-128"/>
            </a:endParaRPr>
          </a:p>
          <a:p>
            <a:pPr marL="400050" lvl="1" indent="0">
              <a:buNone/>
            </a:pPr>
            <a:endParaRPr lang="en-GB" sz="1800" dirty="0" smtClean="0">
              <a:solidFill>
                <a:srgbClr val="777777"/>
              </a:solidFill>
              <a:ea typeface="ＭＳ Ｐゴシック" pitchFamily="34" charset="-128"/>
            </a:endParaRPr>
          </a:p>
        </p:txBody>
      </p:sp>
      <p:pic>
        <p:nvPicPr>
          <p:cNvPr id="6" name="Picture 8" descr="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1" y="286971"/>
            <a:ext cx="1112069" cy="504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7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Need for a future proof consumer policy in energy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40713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b="1" dirty="0" smtClean="0"/>
              <a:t>Old challenges, still in need of tackling </a:t>
            </a:r>
            <a:r>
              <a:rPr lang="en-GB" sz="2000" dirty="0" smtClean="0"/>
              <a:t>: 	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Comparable offers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Clear &amp; affordable pricing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Clear bills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Affordable prices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Unlocked switching potential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Green tariffs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Energy efficiency</a:t>
            </a: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</p:txBody>
      </p:sp>
      <p:sp>
        <p:nvSpPr>
          <p:cNvPr id="5" name="AutoShape 4" descr="Image result for unfair marketing practices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2852936"/>
            <a:ext cx="2162175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32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Need for a future proof consumer policy in energy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40713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b="1" dirty="0" smtClean="0"/>
              <a:t>New challenges, to be tackled asap  </a:t>
            </a:r>
            <a:r>
              <a:rPr lang="en-GB" sz="2000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Smart meters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Demand response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Connected devices, smart homes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Unfair marketing practices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New business models, new market players, old supervisory systems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800" dirty="0" smtClean="0"/>
              <a:t>Renewables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800" dirty="0"/>
          </a:p>
          <a:p>
            <a:pPr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2780928"/>
            <a:ext cx="24669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88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How to get there?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40713" cy="4525963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Modernisation of consumer rights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Creation of easily manageable energy markets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1700807"/>
            <a:ext cx="1440160" cy="231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33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How to get there?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40713" cy="4525963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Putting consumers in control of their energy consumption and bills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Promotion of a welcome culture of consumer self-generation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Getting out of silos : cooperation key around consumer needs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61" y="4897780"/>
            <a:ext cx="357187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70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95263"/>
            <a:ext cx="9396413" cy="7029451"/>
          </a:xfrm>
          <a:prstGeom prst="rect">
            <a:avLst/>
          </a:prstGeom>
          <a:solidFill>
            <a:schemeClr val="bg1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</a:t>
            </a:r>
          </a:p>
        </p:txBody>
      </p:sp>
      <p:grpSp>
        <p:nvGrpSpPr>
          <p:cNvPr id="18" name="Group 17"/>
          <p:cNvGrpSpPr/>
          <p:nvPr/>
        </p:nvGrpSpPr>
        <p:grpSpPr bwMode="auto">
          <a:xfrm>
            <a:off x="8679854" y="3377119"/>
            <a:ext cx="1216037" cy="2918663"/>
            <a:chOff x="4211960" y="980728"/>
            <a:chExt cx="720080" cy="1728192"/>
          </a:xfrm>
          <a:solidFill>
            <a:srgbClr val="E7502B"/>
          </a:solidFill>
        </p:grpSpPr>
        <p:sp>
          <p:nvSpPr>
            <p:cNvPr id="19" name="Oval 18"/>
            <p:cNvSpPr/>
            <p:nvPr/>
          </p:nvSpPr>
          <p:spPr>
            <a:xfrm>
              <a:off x="4319972" y="980728"/>
              <a:ext cx="504056" cy="504056"/>
            </a:xfrm>
            <a:prstGeom prst="ellipse">
              <a:avLst/>
            </a:prstGeom>
            <a:solidFill>
              <a:srgbClr val="E7502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/>
                <a:t>     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211960" y="1412776"/>
              <a:ext cx="720080" cy="1296144"/>
            </a:xfrm>
            <a:prstGeom prst="roundRect">
              <a:avLst>
                <a:gd name="adj" fmla="val 50000"/>
              </a:avLst>
            </a:prstGeom>
            <a:solidFill>
              <a:srgbClr val="E7502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/>
                <a:t>        </a:t>
              </a:r>
            </a:p>
          </p:txBody>
        </p:sp>
      </p:grpSp>
      <p:grpSp>
        <p:nvGrpSpPr>
          <p:cNvPr id="23" name="Group 22"/>
          <p:cNvGrpSpPr/>
          <p:nvPr/>
        </p:nvGrpSpPr>
        <p:grpSpPr bwMode="auto">
          <a:xfrm>
            <a:off x="7257019" y="3910984"/>
            <a:ext cx="699357" cy="1678256"/>
            <a:chOff x="4211960" y="980728"/>
            <a:chExt cx="720080" cy="1728192"/>
          </a:xfrm>
          <a:solidFill>
            <a:srgbClr val="E7502B"/>
          </a:solidFill>
        </p:grpSpPr>
        <p:sp>
          <p:nvSpPr>
            <p:cNvPr id="24" name="Oval 23"/>
            <p:cNvSpPr/>
            <p:nvPr/>
          </p:nvSpPr>
          <p:spPr>
            <a:xfrm>
              <a:off x="4319972" y="980728"/>
              <a:ext cx="504056" cy="504056"/>
            </a:xfrm>
            <a:prstGeom prst="ellipse">
              <a:avLst/>
            </a:prstGeom>
            <a:solidFill>
              <a:srgbClr val="8697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/>
                <a:t>     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211960" y="1412776"/>
              <a:ext cx="720080" cy="1296144"/>
            </a:xfrm>
            <a:prstGeom prst="roundRect">
              <a:avLst>
                <a:gd name="adj" fmla="val 50000"/>
              </a:avLst>
            </a:prstGeom>
            <a:solidFill>
              <a:srgbClr val="8697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/>
                <a:t>        </a:t>
              </a:r>
            </a:p>
          </p:txBody>
        </p:sp>
      </p:grpSp>
      <p:sp>
        <p:nvSpPr>
          <p:cNvPr id="18437" name="Rectangle 1"/>
          <p:cNvSpPr>
            <a:spLocks noChangeArrowheads="1"/>
          </p:cNvSpPr>
          <p:nvPr/>
        </p:nvSpPr>
        <p:spPr bwMode="auto">
          <a:xfrm>
            <a:off x="1108075" y="4995863"/>
            <a:ext cx="44672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7F7F7F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fr-BE" altLang="en-US" sz="1800" dirty="0">
                <a:solidFill>
                  <a:srgbClr val="869728"/>
                </a:solidFill>
                <a:cs typeface="Arial" panose="020B0604020202020204" pitchFamily="34" charset="0"/>
              </a:rPr>
              <a:t>www.beuc.eu</a:t>
            </a:r>
          </a:p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fr-BE" altLang="en-US" sz="1800" dirty="0">
                <a:solidFill>
                  <a:srgbClr val="869728"/>
                </a:solidFill>
                <a:cs typeface="Arial" panose="020B0604020202020204" pitchFamily="34" charset="0"/>
              </a:rPr>
              <a:t>@</a:t>
            </a:r>
            <a:r>
              <a:rPr lang="fr-BE" altLang="en-US" sz="1800" dirty="0" err="1">
                <a:solidFill>
                  <a:srgbClr val="869728"/>
                </a:solidFill>
                <a:cs typeface="Arial" panose="020B0604020202020204" pitchFamily="34" charset="0"/>
              </a:rPr>
              <a:t>beuc</a:t>
            </a:r>
            <a:endParaRPr lang="fr-BE" altLang="en-US" sz="1800" dirty="0">
              <a:solidFill>
                <a:srgbClr val="869728"/>
              </a:solidFill>
              <a:cs typeface="Arial" panose="020B0604020202020204" pitchFamily="34" charset="0"/>
            </a:endParaRPr>
          </a:p>
        </p:txBody>
      </p:sp>
      <p:pic>
        <p:nvPicPr>
          <p:cNvPr id="18438" name="Picture 20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404813"/>
            <a:ext cx="18272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" descr="shado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568" y="5387975"/>
            <a:ext cx="2020888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6" descr="shado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755779"/>
            <a:ext cx="4521200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13" descr="tx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1368425"/>
            <a:ext cx="19589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2" descr="adr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925" y="6286500"/>
            <a:ext cx="80930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Box 1"/>
          <p:cNvSpPr txBox="1">
            <a:spLocks noChangeArrowheads="1"/>
          </p:cNvSpPr>
          <p:nvPr/>
        </p:nvSpPr>
        <p:spPr bwMode="auto">
          <a:xfrm>
            <a:off x="1108075" y="3089275"/>
            <a:ext cx="4464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003F6F"/>
                </a:solidFill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239544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UC_PPT Template LAST O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BEUC_PPT Template LAST ONE</Template>
  <TotalTime>445</TotalTime>
  <Words>176</Words>
  <Application>Microsoft Office PowerPoint</Application>
  <PresentationFormat>On-screen Show (4:3)</PresentationFormat>
  <Paragraphs>79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Trebuchet MS</vt:lpstr>
      <vt:lpstr>Verdana</vt:lpstr>
      <vt:lpstr>BEUC_PPT Template LAST ONE</vt:lpstr>
      <vt:lpstr>PowerPoint Presentation</vt:lpstr>
      <vt:lpstr>Major progress towards consumer-centricity</vt:lpstr>
      <vt:lpstr>Need for a future proof consumer policy in energy</vt:lpstr>
      <vt:lpstr>Need for a future proof consumer policy in energy</vt:lpstr>
      <vt:lpstr>How to get there?</vt:lpstr>
      <vt:lpstr>How to get there?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Phelan</dc:creator>
  <cp:lastModifiedBy>Monique Goyens (BEUC)</cp:lastModifiedBy>
  <cp:revision>70</cp:revision>
  <dcterms:created xsi:type="dcterms:W3CDTF">2014-01-09T10:31:37Z</dcterms:created>
  <dcterms:modified xsi:type="dcterms:W3CDTF">2016-02-22T15:43:15Z</dcterms:modified>
</cp:coreProperties>
</file>