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902" r:id="rId2"/>
  </p:sldMasterIdLst>
  <p:notesMasterIdLst>
    <p:notesMasterId r:id="rId15"/>
  </p:notesMasterIdLst>
  <p:handoutMasterIdLst>
    <p:handoutMasterId r:id="rId16"/>
  </p:handoutMasterIdLst>
  <p:sldIdLst>
    <p:sldId id="256" r:id="rId3"/>
    <p:sldId id="281" r:id="rId4"/>
    <p:sldId id="282" r:id="rId5"/>
    <p:sldId id="283" r:id="rId6"/>
    <p:sldId id="270" r:id="rId7"/>
    <p:sldId id="278" r:id="rId8"/>
    <p:sldId id="266" r:id="rId9"/>
    <p:sldId id="284" r:id="rId10"/>
    <p:sldId id="277" r:id="rId11"/>
    <p:sldId id="280" r:id="rId12"/>
    <p:sldId id="285" r:id="rId13"/>
    <p:sldId id="286" r:id="rId14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85"/>
    <a:srgbClr val="005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47429" autoAdjust="0"/>
  </p:normalViewPr>
  <p:slideViewPr>
    <p:cSldViewPr snapToObjects="1">
      <p:cViewPr varScale="1">
        <p:scale>
          <a:sx n="53" d="100"/>
          <a:sy n="53" d="100"/>
        </p:scale>
        <p:origin x="-3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50" d="100"/>
          <a:sy n="150" d="100"/>
        </p:scale>
        <p:origin x="-978" y="222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Initial + Name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9ED1D7AD-458F-47DC-8B6E-9F545CCE2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04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625" y="4721225"/>
            <a:ext cx="5443538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Initial + Name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4" tIns="45755" rIns="91514" bIns="45755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68B071CB-6B48-4DE8-B83F-EFE0A1400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1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A8E076-4F1D-47FE-900D-0D471C6B84A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B071CB-6B48-4DE8-B83F-EFE0A140071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8B3C0F-7359-490B-A2CE-89AA27804DE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7713"/>
            <a:ext cx="4967287" cy="3725862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200" y="4722720"/>
            <a:ext cx="4991215" cy="4469313"/>
          </a:xfrm>
          <a:noFill/>
          <a:ln/>
        </p:spPr>
        <p:txBody>
          <a:bodyPr/>
          <a:lstStyle/>
          <a:p>
            <a:pPr eaLnBrk="1" hangingPunct="1"/>
            <a:endParaRPr lang="fr-FR" sz="10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 smtClean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CC063-0420-41DC-BAB2-E1CDC7813D3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US" sz="1500" b="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B5DAB-E3CC-4FD6-A9C3-F97150DD006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B5DAB-E3CC-4FD6-A9C3-F97150DD006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0" lang="fr-BE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endParaRPr kumimoji="0" lang="fr-BE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B071CB-6B48-4DE8-B83F-EFE0A140071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fr-BE" sz="10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824B1-7282-481F-BBD9-51F6283898A5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fr-BE" sz="10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824B1-7282-481F-BBD9-51F6283898A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1"/>
              </a:spcBef>
              <a:defRPr/>
            </a:pPr>
            <a:endParaRPr lang="fr-BE" sz="11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fr-BE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824B1-7282-481F-BBD9-51F6283898A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USINESSEUROPE_Logo2007(RVB)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307975"/>
            <a:ext cx="313055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8772-E94E-4D46-8C0C-F92563C59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4C744-C2F4-4729-BC59-3C28E0DA1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USINESSEUROPE_Logo2007(RVB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307975"/>
            <a:ext cx="313055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4303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5EA98-0936-4CCF-9E84-D24441188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93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495C-D2EC-4804-8BA2-95214FDAA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27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60687-511D-4917-9701-C26203B19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61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93F5C-50AE-438D-8B9C-3A121C493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97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868F5-7E41-4517-AEFC-049E2D221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45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F8F68-BC8C-48AF-A314-64DA90439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61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07E9F-D67B-400F-91D5-CCFF5FFFF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67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09FF9-C148-48CC-A791-A65FBD52A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8FA71-EDA8-42CB-BBFA-D9A49DB9F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85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1E9FB-FB22-4DC2-8ED8-ED583DBCF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33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60350"/>
            <a:ext cx="2058988" cy="5865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29325" cy="5865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9F673-D757-42D6-9B68-BF542890B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6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D6788-4E4F-4E08-9245-A0E936D5E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234B1-C7CD-4B0A-B88C-E28639598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0A126-7196-496E-A3BC-AB5328852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69B3D-0ADC-47D0-9212-0A03B4D6F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D2789-620D-439B-983F-30922589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758D0-DCB6-457A-89B8-5BA32D345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560DF-95D0-4016-856A-227E6CB6E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46463" y="65246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rgbClr val="0059A3"/>
                </a:solidFill>
              </a:defRPr>
            </a:lvl1pPr>
          </a:lstStyle>
          <a:p>
            <a:pPr>
              <a:defRPr/>
            </a:pPr>
            <a:fld id="{A658284C-25B3-4F77-8250-57C2D47A9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5" descr="UNICE Christmas card"/>
          <p:cNvPicPr>
            <a:picLocks noChangeAspect="1" noChangeArrowheads="1"/>
          </p:cNvPicPr>
          <p:nvPr/>
        </p:nvPicPr>
        <p:blipFill>
          <a:blip r:embed="rId13" cstate="print"/>
          <a:srcRect l="63869" t="58351" r="17682"/>
          <a:stretch>
            <a:fillRect/>
          </a:stretch>
        </p:blipFill>
        <p:spPr bwMode="auto">
          <a:xfrm>
            <a:off x="8718550" y="5876925"/>
            <a:ext cx="390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68313" y="1052513"/>
            <a:ext cx="8675687" cy="73025"/>
          </a:xfrm>
          <a:prstGeom prst="rect">
            <a:avLst/>
          </a:prstGeom>
          <a:gradFill rotWithShape="1">
            <a:gsLst>
              <a:gs pos="0">
                <a:srgbClr val="004785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BE"/>
          </a:p>
        </p:txBody>
      </p:sp>
      <p:pic>
        <p:nvPicPr>
          <p:cNvPr id="1031" name="Picture 10" descr="Logo small done by sd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8850" y="193675"/>
            <a:ext cx="18018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478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4785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4785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4785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46463" y="6524625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rgbClr val="0059A3"/>
                </a:solidFill>
              </a:defRPr>
            </a:lvl1pPr>
          </a:lstStyle>
          <a:p>
            <a:pPr>
              <a:defRPr/>
            </a:pPr>
            <a:fld id="{7BC3E3A9-59B2-44B0-B139-EF64D9B73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5" descr="UNICE Christmas card"/>
          <p:cNvPicPr>
            <a:picLocks noChangeAspect="1" noChangeArrowheads="1"/>
          </p:cNvPicPr>
          <p:nvPr/>
        </p:nvPicPr>
        <p:blipFill>
          <a:blip r:embed="rId13" cstate="print"/>
          <a:srcRect l="63869" t="58351" r="17682"/>
          <a:stretch>
            <a:fillRect/>
          </a:stretch>
        </p:blipFill>
        <p:spPr bwMode="auto">
          <a:xfrm>
            <a:off x="8718550" y="5876925"/>
            <a:ext cx="390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68313" y="1052513"/>
            <a:ext cx="8675687" cy="73025"/>
          </a:xfrm>
          <a:prstGeom prst="rect">
            <a:avLst/>
          </a:prstGeom>
          <a:gradFill rotWithShape="1">
            <a:gsLst>
              <a:gs pos="0">
                <a:srgbClr val="004785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BE">
              <a:solidFill>
                <a:srgbClr val="000000"/>
              </a:solidFill>
            </a:endParaRPr>
          </a:p>
        </p:txBody>
      </p:sp>
      <p:pic>
        <p:nvPicPr>
          <p:cNvPr id="1031" name="Picture 10" descr="Logo small done by sd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8850" y="193675"/>
            <a:ext cx="18018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710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4785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478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4785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4785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4785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785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europe.eu/content/default.asp?PageID=81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2775" y="1341438"/>
            <a:ext cx="77724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endParaRPr lang="fr-BE" sz="3400" dirty="0">
              <a:solidFill>
                <a:srgbClr val="00478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defRPr/>
            </a:pPr>
            <a:r>
              <a:rPr lang="fr-BE" sz="3400" i="1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Alternative dispute </a:t>
            </a:r>
            <a:r>
              <a:rPr lang="fr-BE" sz="3400" i="1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resolution</a:t>
            </a:r>
            <a:r>
              <a:rPr lang="fr-BE" sz="3400" i="1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fr-BE" sz="3400" i="1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providing</a:t>
            </a:r>
            <a:r>
              <a:rPr lang="fr-BE" sz="3400" i="1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BE" sz="3400" i="1" dirty="0" err="1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consumers</a:t>
            </a:r>
            <a:r>
              <a:rPr lang="fr-BE" sz="3400" i="1" dirty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real effective </a:t>
            </a:r>
            <a:r>
              <a:rPr lang="fr-BE" sz="3400" i="1" dirty="0" err="1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redress</a:t>
            </a:r>
            <a:r>
              <a:rPr lang="fr-BE" sz="3400" i="1" dirty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0" hangingPunct="0">
              <a:defRPr/>
            </a:pPr>
            <a:endParaRPr lang="fr-BE" sz="2000" dirty="0">
              <a:solidFill>
                <a:srgbClr val="00478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defRPr/>
            </a:pPr>
            <a:r>
              <a:rPr lang="fr-BE" sz="2000" i="1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Pedro Oliveira</a:t>
            </a:r>
            <a:endParaRPr lang="fr-BE" sz="2000" i="1" dirty="0">
              <a:solidFill>
                <a:srgbClr val="00478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defRPr/>
            </a:pPr>
            <a:r>
              <a:rPr lang="fr-BE" sz="1600" b="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Legal </a:t>
            </a:r>
            <a:r>
              <a:rPr lang="fr-BE" sz="1600" b="0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Adviser</a:t>
            </a:r>
            <a:endParaRPr lang="fr-BE" sz="1600" b="0" dirty="0">
              <a:solidFill>
                <a:srgbClr val="00478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defRPr/>
            </a:pPr>
            <a:endParaRPr lang="fr-BE" sz="2000" dirty="0">
              <a:solidFill>
                <a:srgbClr val="00478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>
              <a:defRPr/>
            </a:pPr>
            <a:r>
              <a:rPr lang="fr-BE" sz="200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</a:t>
            </a:r>
            <a:r>
              <a:rPr lang="fr-BE" sz="2000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October</a:t>
            </a:r>
            <a:r>
              <a:rPr lang="fr-BE" sz="200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2013, Vilnius</a:t>
            </a:r>
            <a:br>
              <a:rPr lang="fr-BE" sz="200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BE" sz="2000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Lithuanian</a:t>
            </a:r>
            <a:r>
              <a:rPr lang="fr-BE" sz="200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BE" sz="2000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Presidency</a:t>
            </a:r>
            <a:r>
              <a:rPr lang="fr-BE" sz="200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r-BE" sz="2000" dirty="0" err="1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Conference</a:t>
            </a:r>
            <a:r>
              <a:rPr lang="fr-BE" sz="2000" dirty="0" smtClean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 Consumer Protection </a:t>
            </a:r>
            <a:r>
              <a:rPr lang="fr-BE" sz="2000" dirty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BE" sz="2000" dirty="0">
                <a:solidFill>
                  <a:srgbClr val="004785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000" b="0" dirty="0">
              <a:solidFill>
                <a:srgbClr val="004785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The future of </a:t>
            </a:r>
            <a:r>
              <a:rPr lang="fr-BE" dirty="0" err="1" smtClean="0"/>
              <a:t>ADRs</a:t>
            </a:r>
            <a:endParaRPr lang="fr-BE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Awareness is shared </a:t>
            </a:r>
            <a:r>
              <a:rPr lang="en-GB" sz="2800" b="1" dirty="0" err="1" smtClean="0">
                <a:latin typeface="Arial" pitchFamily="34" charset="0"/>
                <a:cs typeface="Arial" pitchFamily="34" charset="0"/>
              </a:rPr>
              <a:t>responsability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 algn="just"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Authorities, Institutions, Businesses and Consumers </a:t>
            </a:r>
          </a:p>
          <a:p>
            <a:pPr algn="just">
              <a:defRPr/>
            </a:pPr>
            <a:r>
              <a:rPr lang="fr-BE" sz="2800" b="1" dirty="0" err="1" smtClean="0">
                <a:latin typeface="Arial" pitchFamily="34" charset="0"/>
                <a:cs typeface="Arial" pitchFamily="34" charset="0"/>
              </a:rPr>
              <a:t>Mentality</a:t>
            </a:r>
            <a:r>
              <a:rPr lang="fr-BE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BE" sz="2800" b="1" dirty="0">
                <a:latin typeface="Arial" pitchFamily="34" charset="0"/>
                <a:cs typeface="Arial" pitchFamily="34" charset="0"/>
              </a:rPr>
              <a:t>and </a:t>
            </a:r>
            <a:r>
              <a:rPr lang="fr-BE" sz="2800" b="1" dirty="0" err="1" smtClean="0">
                <a:latin typeface="Arial" pitchFamily="34" charset="0"/>
                <a:cs typeface="Arial" pitchFamily="34" charset="0"/>
              </a:rPr>
              <a:t>behaviour</a:t>
            </a:r>
            <a:r>
              <a:rPr lang="fr-BE" sz="2800" b="1" dirty="0" smtClean="0">
                <a:latin typeface="Arial" pitchFamily="34" charset="0"/>
                <a:cs typeface="Arial" pitchFamily="34" charset="0"/>
              </a:rPr>
              <a:t> change are the </a:t>
            </a:r>
            <a:r>
              <a:rPr lang="fr-BE" sz="2800" b="1" dirty="0" err="1">
                <a:latin typeface="Arial" pitchFamily="34" charset="0"/>
                <a:cs typeface="Arial" pitchFamily="34" charset="0"/>
              </a:rPr>
              <a:t>biggest</a:t>
            </a:r>
            <a:r>
              <a:rPr lang="fr-BE" sz="2800" b="1" dirty="0">
                <a:latin typeface="Arial" pitchFamily="34" charset="0"/>
                <a:cs typeface="Arial" pitchFamily="34" charset="0"/>
              </a:rPr>
              <a:t> challenge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896E87-3283-4DEB-B2D1-3ABD2F859E11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YOUR ATTENTION</a:t>
            </a:r>
          </a:p>
          <a:p>
            <a:pPr marL="0" indent="0">
              <a:spcAft>
                <a:spcPts val="0"/>
              </a:spcAft>
              <a:buNone/>
            </a:pPr>
            <a:endParaRPr lang="en-GB" b="1" cap="small" dirty="0" smtClean="0">
              <a:solidFill>
                <a:srgbClr val="A6C357"/>
              </a:solidFill>
              <a:latin typeface="DIN-Regular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b="1" cap="small" dirty="0" smtClean="0">
                <a:solidFill>
                  <a:srgbClr val="A6C357"/>
                </a:solidFill>
                <a:latin typeface="DIN-Regular"/>
                <a:ea typeface="Calibri"/>
                <a:cs typeface="Times New Roman"/>
              </a:rPr>
              <a:t>Register </a:t>
            </a:r>
            <a:r>
              <a:rPr lang="en-GB" sz="4400" b="1" cap="small" dirty="0" smtClean="0">
                <a:solidFill>
                  <a:srgbClr val="A6C357"/>
                </a:solidFill>
                <a:latin typeface="DIN-Regular"/>
                <a:ea typeface="Calibri"/>
                <a:cs typeface="Times New Roman"/>
              </a:rPr>
              <a:t>NOW</a:t>
            </a:r>
            <a:r>
              <a:rPr lang="en-GB" b="1" cap="small" dirty="0" smtClean="0">
                <a:solidFill>
                  <a:srgbClr val="A6C357"/>
                </a:solidFill>
                <a:latin typeface="DIN-Regular"/>
                <a:ea typeface="Calibri"/>
                <a:cs typeface="Times New Roman"/>
              </a:rPr>
              <a:t> for </a:t>
            </a:r>
            <a:r>
              <a:rPr lang="en-GB" b="1" cap="small" dirty="0">
                <a:solidFill>
                  <a:srgbClr val="A6C357"/>
                </a:solidFill>
                <a:latin typeface="DIN-Regular"/>
                <a:ea typeface="Calibri"/>
                <a:cs typeface="Times New Roman"/>
              </a:rPr>
              <a:t>our BUSINESSEUROPE/LPK Event</a:t>
            </a:r>
            <a:r>
              <a:rPr lang="en-GB" dirty="0">
                <a:latin typeface="Calibri"/>
                <a:ea typeface="Calibri"/>
                <a:cs typeface="Times New Roman"/>
              </a:rPr>
              <a:t> </a:t>
            </a:r>
            <a:r>
              <a:rPr lang="en-GB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GB" b="1" cap="small" dirty="0" smtClean="0">
                <a:solidFill>
                  <a:srgbClr val="A6C357"/>
                </a:solidFill>
                <a:latin typeface="DIN-Regular"/>
                <a:ea typeface="Calibri"/>
                <a:cs typeface="Times New Roman"/>
              </a:rPr>
              <a:t>14.10.13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b="1" i="1" u="sng" dirty="0" smtClean="0">
                <a:solidFill>
                  <a:srgbClr val="CD574C"/>
                </a:solidFill>
                <a:latin typeface="Calibri"/>
                <a:ea typeface="Calibri"/>
                <a:cs typeface="Times New Roman"/>
                <a:hlinkClick r:id="rId2"/>
              </a:rPr>
              <a:t>‘Mutual </a:t>
            </a:r>
            <a:r>
              <a:rPr lang="en-GB" b="1" i="1" u="sng" dirty="0">
                <a:solidFill>
                  <a:srgbClr val="CD574C"/>
                </a:solidFill>
                <a:latin typeface="Calibri"/>
                <a:ea typeface="Calibri"/>
                <a:cs typeface="Times New Roman"/>
                <a:hlinkClick r:id="rId2"/>
              </a:rPr>
              <a:t>recognition: Boosting the Single </a:t>
            </a:r>
            <a:r>
              <a:rPr lang="en-GB" b="1" i="1" u="sng" dirty="0" smtClean="0">
                <a:solidFill>
                  <a:srgbClr val="CD574C"/>
                </a:solidFill>
                <a:latin typeface="Calibri"/>
                <a:ea typeface="Calibri"/>
                <a:cs typeface="Times New Roman"/>
                <a:hlinkClick r:id="rId2"/>
              </a:rPr>
              <a:t>Market!</a:t>
            </a:r>
            <a:r>
              <a:rPr lang="en-GB" b="1" i="1" u="sng" dirty="0" smtClean="0">
                <a:solidFill>
                  <a:srgbClr val="CD574C"/>
                </a:solidFill>
                <a:latin typeface="Calibri"/>
                <a:ea typeface="Calibri"/>
                <a:cs typeface="Times New Roman"/>
              </a:rPr>
              <a:t>’</a:t>
            </a:r>
            <a:endParaRPr lang="fr-BE" dirty="0">
              <a:latin typeface="Calibri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en-US" dirty="0" smtClean="0"/>
              <a:t>Check our webpage: </a:t>
            </a:r>
            <a:r>
              <a:rPr lang="en-GB" b="1" i="1" u="sng" dirty="0">
                <a:solidFill>
                  <a:srgbClr val="CD574C"/>
                </a:solidFill>
                <a:latin typeface="Calibri"/>
                <a:ea typeface="Calibri"/>
                <a:cs typeface="Times New Roman"/>
              </a:rPr>
              <a:t>www.businesseurope.eu</a:t>
            </a:r>
            <a:endParaRPr lang="en-US" dirty="0"/>
          </a:p>
          <a:p>
            <a:pPr marL="0" indent="0" algn="ctr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09FF9-C148-48CC-A791-A65FBD52A45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84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09FF9-C148-48CC-A791-A65FBD52A45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96752"/>
            <a:ext cx="7056784" cy="5040560"/>
          </a:xfrm>
        </p:spPr>
      </p:pic>
    </p:spTree>
    <p:extLst>
      <p:ext uri="{BB962C8B-B14F-4D97-AF65-F5344CB8AC3E}">
        <p14:creationId xmlns:p14="http://schemas.microsoft.com/office/powerpoint/2010/main" val="418962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C431CE0-BC8E-4B93-97FF-087E0B1A98A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156325" y="119697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b="0">
              <a:solidFill>
                <a:srgbClr val="000000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95288" y="333375"/>
            <a:ext cx="73914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600">
                <a:solidFill>
                  <a:srgbClr val="004785"/>
                </a:solidFill>
              </a:rPr>
              <a:t>What is BUSINESSEUROPE?</a:t>
            </a:r>
            <a:endParaRPr lang="fr-FR" sz="2600">
              <a:solidFill>
                <a:srgbClr val="004785"/>
              </a:solidFill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572000" y="1917700"/>
            <a:ext cx="2232025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8288" indent="-268288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de-DE" sz="1700" b="0">
                <a:solidFill>
                  <a:srgbClr val="004785"/>
                </a:solidFill>
              </a:rPr>
              <a:t>Influence EU policies to create a business-friendly environment</a:t>
            </a:r>
            <a:endParaRPr lang="fr-FR" sz="1700" b="0">
              <a:solidFill>
                <a:srgbClr val="004785"/>
              </a:solidFill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6696075" y="1868488"/>
            <a:ext cx="2268538" cy="333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 dirty="0">
                <a:solidFill>
                  <a:srgbClr val="004785"/>
                </a:solidFill>
              </a:rPr>
              <a:t>Members FIRST</a:t>
            </a:r>
          </a:p>
          <a:p>
            <a:pPr marL="265113" indent="-265113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 dirty="0">
                <a:solidFill>
                  <a:srgbClr val="004785"/>
                </a:solidFill>
              </a:rPr>
              <a:t>Staff: about 50 persons</a:t>
            </a:r>
          </a:p>
          <a:p>
            <a:pPr marL="265113" indent="-265113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 dirty="0">
                <a:solidFill>
                  <a:srgbClr val="004785"/>
                </a:solidFill>
              </a:rPr>
              <a:t>Supporting network of </a:t>
            </a:r>
            <a:r>
              <a:rPr lang="en-US" sz="1700" b="0" dirty="0" smtClean="0">
                <a:solidFill>
                  <a:srgbClr val="004785"/>
                </a:solidFill>
              </a:rPr>
              <a:t>57 </a:t>
            </a:r>
            <a:r>
              <a:rPr lang="en-US" sz="1700" b="0" dirty="0">
                <a:solidFill>
                  <a:srgbClr val="004785"/>
                </a:solidFill>
              </a:rPr>
              <a:t>companies (</a:t>
            </a:r>
            <a:r>
              <a:rPr lang="en-US" sz="1700" b="0" dirty="0" err="1">
                <a:solidFill>
                  <a:srgbClr val="004785"/>
                </a:solidFill>
              </a:rPr>
              <a:t>ASGroup</a:t>
            </a:r>
            <a:r>
              <a:rPr lang="en-US" sz="1700" b="0" dirty="0">
                <a:solidFill>
                  <a:srgbClr val="004785"/>
                </a:solidFill>
              </a:rPr>
              <a:t>)</a:t>
            </a:r>
          </a:p>
          <a:p>
            <a:pPr marL="265113" indent="-265113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 dirty="0">
                <a:solidFill>
                  <a:srgbClr val="004785"/>
                </a:solidFill>
              </a:rPr>
              <a:t>Alliance for a Competitive European Industry</a:t>
            </a:r>
          </a:p>
          <a:p>
            <a:pPr marL="265113" indent="-265113">
              <a:lnSpc>
                <a:spcPct val="90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 dirty="0">
                <a:solidFill>
                  <a:srgbClr val="004785"/>
                </a:solidFill>
              </a:rPr>
              <a:t>European Employers Network</a:t>
            </a:r>
            <a:endParaRPr lang="de-DE" sz="1700" b="0" dirty="0">
              <a:solidFill>
                <a:srgbClr val="004785"/>
              </a:solidFill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2339975" y="1477963"/>
            <a:ext cx="208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BE" sz="2000" u="sng">
                <a:solidFill>
                  <a:srgbClr val="004785"/>
                </a:solidFill>
              </a:rPr>
              <a:t>Mission</a:t>
            </a:r>
            <a:endParaRPr lang="fr-FR" sz="2000" u="sng">
              <a:solidFill>
                <a:srgbClr val="004785"/>
              </a:solidFill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4572000" y="1477963"/>
            <a:ext cx="2017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u="sng">
                <a:solidFill>
                  <a:srgbClr val="004785"/>
                </a:solidFill>
              </a:rPr>
              <a:t>Purpose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6156325" y="127000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b="0">
              <a:solidFill>
                <a:srgbClr val="000000"/>
              </a:solidFill>
            </a:endParaRP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6696075" y="14779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u="sng">
                <a:solidFill>
                  <a:srgbClr val="004785"/>
                </a:solidFill>
              </a:rPr>
              <a:t>Pillars</a:t>
            </a:r>
          </a:p>
        </p:txBody>
      </p:sp>
      <p:sp>
        <p:nvSpPr>
          <p:cNvPr id="5131" name="Line 10"/>
          <p:cNvSpPr>
            <a:spLocks noChangeShapeType="1"/>
          </p:cNvSpPr>
          <p:nvPr/>
        </p:nvSpPr>
        <p:spPr bwMode="auto">
          <a:xfrm>
            <a:off x="4500563" y="1485900"/>
            <a:ext cx="0" cy="4679950"/>
          </a:xfrm>
          <a:prstGeom prst="line">
            <a:avLst/>
          </a:prstGeom>
          <a:noFill/>
          <a:ln w="9525">
            <a:solidFill>
              <a:srgbClr val="004785"/>
            </a:solidFill>
            <a:round/>
            <a:headEnd/>
            <a:tailEnd/>
          </a:ln>
        </p:spPr>
        <p:txBody>
          <a:bodyPr/>
          <a:lstStyle/>
          <a:p>
            <a:endParaRPr lang="fr-BE">
              <a:solidFill>
                <a:srgbClr val="000000"/>
              </a:solidFill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>
            <a:off x="6692900" y="1557338"/>
            <a:ext cx="0" cy="4608512"/>
          </a:xfrm>
          <a:prstGeom prst="line">
            <a:avLst/>
          </a:prstGeom>
          <a:noFill/>
          <a:ln w="9525">
            <a:solidFill>
              <a:srgbClr val="004785"/>
            </a:solidFill>
            <a:round/>
            <a:headEnd/>
            <a:tailEnd/>
          </a:ln>
        </p:spPr>
        <p:txBody>
          <a:bodyPr/>
          <a:lstStyle/>
          <a:p>
            <a:endParaRPr lang="fr-BE">
              <a:solidFill>
                <a:srgbClr val="000000"/>
              </a:solidFill>
            </a:endParaRPr>
          </a:p>
        </p:txBody>
      </p:sp>
      <p:sp>
        <p:nvSpPr>
          <p:cNvPr id="5133" name="Line 12"/>
          <p:cNvSpPr>
            <a:spLocks noChangeShapeType="1"/>
          </p:cNvSpPr>
          <p:nvPr/>
        </p:nvSpPr>
        <p:spPr bwMode="auto">
          <a:xfrm>
            <a:off x="2339975" y="1485900"/>
            <a:ext cx="0" cy="4679950"/>
          </a:xfrm>
          <a:prstGeom prst="line">
            <a:avLst/>
          </a:prstGeom>
          <a:noFill/>
          <a:ln w="9525">
            <a:solidFill>
              <a:srgbClr val="004785"/>
            </a:solidFill>
            <a:round/>
            <a:headEnd/>
            <a:tailEnd/>
          </a:ln>
        </p:spPr>
        <p:txBody>
          <a:bodyPr/>
          <a:lstStyle/>
          <a:p>
            <a:endParaRPr lang="fr-BE">
              <a:solidFill>
                <a:srgbClr val="000000"/>
              </a:solidFill>
            </a:endParaRPr>
          </a:p>
        </p:txBody>
      </p:sp>
      <p:sp>
        <p:nvSpPr>
          <p:cNvPr id="5134" name="Text Box 13"/>
          <p:cNvSpPr txBox="1">
            <a:spLocks noChangeArrowheads="1"/>
          </p:cNvSpPr>
          <p:nvPr/>
        </p:nvSpPr>
        <p:spPr bwMode="auto">
          <a:xfrm>
            <a:off x="323850" y="2133600"/>
            <a:ext cx="2016125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Bef>
                <a:spcPct val="5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>
                <a:solidFill>
                  <a:srgbClr val="004785"/>
                </a:solidFill>
              </a:rPr>
              <a:t>The Confederation of European business, representative of more than 20 million small, medium and large companies</a:t>
            </a:r>
          </a:p>
          <a:p>
            <a:pPr marL="268288" indent="-268288">
              <a:spcBef>
                <a:spcPct val="5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US" sz="1700" b="0">
                <a:solidFill>
                  <a:srgbClr val="004785"/>
                </a:solidFill>
              </a:rPr>
              <a:t>A Social Partner</a:t>
            </a:r>
            <a:endParaRPr lang="en-GB" b="0">
              <a:solidFill>
                <a:srgbClr val="004785"/>
              </a:solidFill>
            </a:endParaRPr>
          </a:p>
        </p:txBody>
      </p:sp>
      <p:sp>
        <p:nvSpPr>
          <p:cNvPr id="5135" name="Rectangle 14"/>
          <p:cNvSpPr>
            <a:spLocks noChangeArrowheads="1"/>
          </p:cNvSpPr>
          <p:nvPr/>
        </p:nvSpPr>
        <p:spPr bwMode="auto">
          <a:xfrm>
            <a:off x="2339975" y="1925638"/>
            <a:ext cx="2232025" cy="438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8288" indent="-268288">
              <a:spcBef>
                <a:spcPct val="5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GB" sz="1700" b="0">
                <a:solidFill>
                  <a:srgbClr val="004785"/>
                </a:solidFill>
              </a:rPr>
              <a:t>“Actively promote and represent business in Europe”</a:t>
            </a:r>
          </a:p>
          <a:p>
            <a:pPr marL="268288" indent="-268288">
              <a:spcBef>
                <a:spcPct val="50000"/>
              </a:spcBef>
              <a:buClr>
                <a:srgbClr val="333399"/>
              </a:buClr>
              <a:buFont typeface="Wingdings" pitchFamily="2" charset="2"/>
              <a:buChar char="ü"/>
            </a:pPr>
            <a:endParaRPr lang="en-GB" sz="1700" b="0">
              <a:solidFill>
                <a:srgbClr val="004785"/>
              </a:solidFill>
            </a:endParaRPr>
          </a:p>
          <a:p>
            <a:pPr marL="268288" indent="-268288">
              <a:spcBef>
                <a:spcPct val="50000"/>
              </a:spcBef>
              <a:buClr>
                <a:srgbClr val="333399"/>
              </a:buClr>
              <a:buFont typeface="Wingdings" pitchFamily="2" charset="2"/>
              <a:buChar char="ü"/>
            </a:pPr>
            <a:r>
              <a:rPr lang="en-GB" sz="1700" b="0">
                <a:solidFill>
                  <a:srgbClr val="004785"/>
                </a:solidFill>
              </a:rPr>
              <a:t>  “Advocate a favourable and competitive business environment to foster sustainable economic growth”</a:t>
            </a:r>
          </a:p>
        </p:txBody>
      </p:sp>
      <p:pic>
        <p:nvPicPr>
          <p:cNvPr id="5136" name="Picture 15" descr="Unice_Logo2007(CMJK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563688"/>
            <a:ext cx="1836738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91672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DD7DF-665E-46C1-81D7-458E6728DF07}" type="slidenum">
              <a:rPr lang="en-US"/>
              <a:pPr/>
              <a:t>3</a:t>
            </a:fld>
            <a:endParaRPr lang="en-US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EU Single Market Month – our flagship</a:t>
            </a:r>
            <a:endParaRPr lang="fr-FR" dirty="0"/>
          </a:p>
        </p:txBody>
      </p:sp>
      <p:pic>
        <p:nvPicPr>
          <p:cNvPr id="5147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1403350"/>
            <a:ext cx="5792559" cy="508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400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836712"/>
            <a:ext cx="8229600" cy="216024"/>
          </a:xfrm>
        </p:spPr>
        <p:txBody>
          <a:bodyPr/>
          <a:lstStyle/>
          <a:p>
            <a:r>
              <a:rPr lang="en-US" sz="3200" dirty="0" smtClean="0"/>
              <a:t>Effective redress</a:t>
            </a:r>
            <a:br>
              <a:rPr lang="en-US" sz="3200" dirty="0" smtClean="0"/>
            </a:br>
            <a:endParaRPr lang="fr-BE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03350"/>
            <a:ext cx="8610600" cy="4722813"/>
          </a:xfrm>
        </p:spPr>
        <p:txBody>
          <a:bodyPr/>
          <a:lstStyle/>
          <a:p>
            <a:pPr marL="342900" lvl="1" indent="-3429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1" indent="-3429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Important </a:t>
            </a:r>
            <a:r>
              <a:rPr lang="en-US" b="1" dirty="0" smtClean="0"/>
              <a:t>driver of consumer confidence 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dirty="0" smtClean="0"/>
              <a:t>Fundamental for </a:t>
            </a:r>
            <a:r>
              <a:rPr lang="en-US" b="1" dirty="0" smtClean="0"/>
              <a:t>developing Digital Single Market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b="1" dirty="0" smtClean="0"/>
              <a:t>Shared responsibility</a:t>
            </a:r>
            <a:r>
              <a:rPr lang="en-US" dirty="0" smtClean="0"/>
              <a:t> (public and private entities)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b="1" dirty="0" smtClean="0"/>
              <a:t>Courts </a:t>
            </a:r>
            <a:r>
              <a:rPr lang="en-US" dirty="0" smtClean="0"/>
              <a:t>are one of the solutions </a:t>
            </a:r>
            <a:r>
              <a:rPr lang="en-US" b="1" dirty="0" smtClean="0"/>
              <a:t>BUT not the only</a:t>
            </a:r>
            <a:r>
              <a:rPr lang="en-US" dirty="0" smtClean="0"/>
              <a:t> </a:t>
            </a:r>
            <a:r>
              <a:rPr lang="en-US" b="1" dirty="0" smtClean="0"/>
              <a:t>one</a:t>
            </a:r>
          </a:p>
          <a:p>
            <a:pPr marL="361950" lvl="1" indent="-361950" eaLnBrk="1" hangingPunct="1">
              <a:spcBef>
                <a:spcPct val="0"/>
              </a:spcBef>
              <a:buFontTx/>
              <a:buNone/>
            </a:pPr>
            <a:endParaRPr lang="en-US" sz="12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8F82CB-6EC4-48B6-A825-E2CC35CD4A13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833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836712"/>
            <a:ext cx="8229600" cy="216024"/>
          </a:xfrm>
        </p:spPr>
        <p:txBody>
          <a:bodyPr/>
          <a:lstStyle/>
          <a:p>
            <a:r>
              <a:rPr lang="en-US" sz="3200" dirty="0" smtClean="0"/>
              <a:t>Importance of ADRs</a:t>
            </a:r>
            <a:br>
              <a:rPr lang="en-US" sz="3200" dirty="0" smtClean="0"/>
            </a:br>
            <a:endParaRPr lang="fr-BE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03350"/>
            <a:ext cx="8610600" cy="4722813"/>
          </a:xfrm>
        </p:spPr>
        <p:txBody>
          <a:bodyPr/>
          <a:lstStyle/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dirty="0" smtClean="0"/>
              <a:t>BUSINESSEUROPE strongly supports ADRs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dirty="0" smtClean="0"/>
              <a:t>It is about: </a:t>
            </a:r>
          </a:p>
          <a:p>
            <a:pPr marL="762000" lvl="2" indent="-361950" eaLnBrk="1" hangingPunct="1">
              <a:spcBef>
                <a:spcPts val="1800"/>
              </a:spcBef>
            </a:pPr>
            <a:r>
              <a:rPr lang="en-US" sz="2000" dirty="0" smtClean="0"/>
              <a:t>Giving consumers and businesses an effective way of solving their disputes avoiding confrontation</a:t>
            </a:r>
          </a:p>
          <a:p>
            <a:pPr marL="762000" lvl="2" indent="-361950" eaLnBrk="1" hangingPunct="1">
              <a:spcBef>
                <a:spcPts val="1800"/>
              </a:spcBef>
            </a:pPr>
            <a:r>
              <a:rPr lang="en-US" sz="2000" dirty="0" smtClean="0"/>
              <a:t>Costs-efficiency</a:t>
            </a:r>
          </a:p>
          <a:p>
            <a:pPr marL="762000" lvl="2" indent="-361950" eaLnBrk="1" hangingPunct="1">
              <a:spcBef>
                <a:spcPts val="1800"/>
              </a:spcBef>
            </a:pPr>
            <a:r>
              <a:rPr lang="en-US" sz="2000" dirty="0" smtClean="0"/>
              <a:t>Avoiding unnecessary litigation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en-US" sz="2400" dirty="0" smtClean="0"/>
              <a:t>Litigation is lengthy, complex and expensive</a:t>
            </a:r>
            <a:endParaRPr lang="en-US" sz="2000" dirty="0" smtClean="0"/>
          </a:p>
          <a:p>
            <a:pPr marL="361950" lvl="1" indent="-361950" eaLnBrk="1" hangingPunct="1">
              <a:spcBef>
                <a:spcPct val="0"/>
              </a:spcBef>
              <a:buFontTx/>
              <a:buNone/>
            </a:pPr>
            <a:endParaRPr lang="en-US" sz="12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58F82CB-6EC4-48B6-A825-E2CC35CD4A13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Room for </a:t>
            </a:r>
            <a:r>
              <a:rPr lang="fr-BE" dirty="0" err="1" smtClean="0"/>
              <a:t>improvement</a:t>
            </a: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Huge variety of ADRs exist</a:t>
            </a:r>
          </a:p>
          <a:p>
            <a:r>
              <a:rPr lang="en-GB" dirty="0" smtClean="0"/>
              <a:t>No single model</a:t>
            </a:r>
          </a:p>
          <a:p>
            <a:r>
              <a:rPr lang="en-GB" dirty="0" smtClean="0"/>
              <a:t>Preserving diversity, quality and efficiency</a:t>
            </a:r>
          </a:p>
          <a:p>
            <a:r>
              <a:rPr lang="en-GB" dirty="0" smtClean="0"/>
              <a:t>Filling the gaps, in particular in the online environment</a:t>
            </a:r>
          </a:p>
          <a:p>
            <a:r>
              <a:rPr lang="en-GB" dirty="0" smtClean="0"/>
              <a:t>Raising awareness </a:t>
            </a:r>
          </a:p>
          <a:p>
            <a:endParaRPr lang="en-GB" dirty="0" smtClean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09FF9-C148-48CC-A791-A65FBD52A45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dirty="0" smtClean="0"/>
              <a:t>New ADR Directive (I)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610600" cy="5029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endParaRPr lang="en-GB" sz="1200" dirty="0" smtClean="0"/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dirty="0" smtClean="0"/>
              <a:t>Focuses on </a:t>
            </a:r>
            <a:r>
              <a:rPr lang="en-US" b="1" dirty="0" smtClean="0"/>
              <a:t>quality</a:t>
            </a:r>
            <a:r>
              <a:rPr lang="en-US" dirty="0" smtClean="0"/>
              <a:t> and </a:t>
            </a:r>
            <a:r>
              <a:rPr lang="en-US" b="1" dirty="0" smtClean="0"/>
              <a:t>awareness</a:t>
            </a:r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b="1" dirty="0" smtClean="0"/>
              <a:t>No one-size-fits-all</a:t>
            </a:r>
            <a:r>
              <a:rPr lang="en-US" dirty="0" smtClean="0"/>
              <a:t> </a:t>
            </a:r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dirty="0" smtClean="0"/>
              <a:t>Encourages </a:t>
            </a:r>
            <a:r>
              <a:rPr lang="en-US" b="1" dirty="0" smtClean="0"/>
              <a:t>first contact </a:t>
            </a:r>
            <a:r>
              <a:rPr lang="en-US" dirty="0" smtClean="0"/>
              <a:t>with trader</a:t>
            </a:r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b="1" dirty="0" smtClean="0"/>
              <a:t>Access to justice </a:t>
            </a:r>
            <a:r>
              <a:rPr lang="en-US" dirty="0" smtClean="0"/>
              <a:t>remains intact</a:t>
            </a:r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dirty="0" smtClean="0"/>
              <a:t>Preserves </a:t>
            </a:r>
            <a:r>
              <a:rPr lang="en-US" b="1" dirty="0" smtClean="0"/>
              <a:t>reputation </a:t>
            </a:r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dirty="0" smtClean="0"/>
              <a:t>Leaves </a:t>
            </a:r>
            <a:r>
              <a:rPr lang="en-US" b="1" dirty="0" smtClean="0"/>
              <a:t>financing possibilities </a:t>
            </a:r>
            <a:r>
              <a:rPr lang="en-US" dirty="0" smtClean="0"/>
              <a:t>open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endParaRPr lang="fr-BE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15B787-C44C-434B-B051-A9CDF49924B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dirty="0" smtClean="0"/>
              <a:t>New ADR Directive (II)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610600" cy="5029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endParaRPr lang="en-GB" sz="1200" dirty="0" smtClean="0"/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endParaRPr lang="en-US" sz="2800" b="1" dirty="0" smtClean="0"/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sz="2800" b="1" dirty="0" smtClean="0"/>
              <a:t>Complex</a:t>
            </a:r>
            <a:r>
              <a:rPr lang="en-US" sz="2800" dirty="0" smtClean="0"/>
              <a:t> but </a:t>
            </a:r>
            <a:r>
              <a:rPr lang="en-US" sz="2800" b="1" dirty="0" smtClean="0"/>
              <a:t>reasonable</a:t>
            </a:r>
            <a:r>
              <a:rPr lang="en-US" sz="2800" dirty="0" smtClean="0"/>
              <a:t> obligations for traders</a:t>
            </a:r>
          </a:p>
          <a:p>
            <a:pPr marL="762000" lvl="2" indent="-361950" eaLnBrk="1" hangingPunct="1">
              <a:spcBef>
                <a:spcPts val="1800"/>
              </a:spcBef>
              <a:buFont typeface="Wingdings" pitchFamily="2" charset="2"/>
              <a:buChar char="Ø"/>
            </a:pPr>
            <a:r>
              <a:rPr lang="en-US" sz="2800" dirty="0" smtClean="0"/>
              <a:t>Last but not least: </a:t>
            </a:r>
            <a:r>
              <a:rPr lang="en-US" sz="2800" b="1" dirty="0" smtClean="0"/>
              <a:t>voluntary nature </a:t>
            </a:r>
            <a:r>
              <a:rPr lang="en-US" sz="2800" dirty="0" smtClean="0"/>
              <a:t>is not affected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endParaRPr lang="fr-BE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15B787-C44C-434B-B051-A9CDF49924BE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06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dirty="0" smtClean="0"/>
              <a:t>New ODR </a:t>
            </a:r>
            <a:r>
              <a:rPr lang="fr-BE" dirty="0" err="1" smtClean="0"/>
              <a:t>regulation</a:t>
            </a:r>
            <a:r>
              <a:rPr lang="fr-BE" dirty="0" smtClean="0"/>
              <a:t>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610600" cy="50292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</a:pPr>
            <a:endParaRPr lang="en-GB" sz="1200" dirty="0" smtClean="0"/>
          </a:p>
          <a:p>
            <a:pPr marL="457200" lvl="1" indent="-4572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Makes </a:t>
            </a:r>
            <a:r>
              <a:rPr lang="en-US" dirty="0"/>
              <a:t>u</a:t>
            </a:r>
            <a:r>
              <a:rPr lang="en-US" b="1" dirty="0"/>
              <a:t>se of existing European tools </a:t>
            </a:r>
            <a:r>
              <a:rPr lang="en-US" dirty="0"/>
              <a:t>like </a:t>
            </a:r>
            <a:r>
              <a:rPr lang="en-US" dirty="0" smtClean="0"/>
              <a:t>ECC-net</a:t>
            </a:r>
          </a:p>
          <a:p>
            <a:pPr marL="457200" lvl="1" indent="-4572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Does nor set unrealistic</a:t>
            </a:r>
            <a:r>
              <a:rPr lang="en-US" dirty="0" smtClean="0"/>
              <a:t> goals</a:t>
            </a:r>
          </a:p>
          <a:p>
            <a:pPr marL="457200" lvl="1" indent="-4572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Simplicity</a:t>
            </a:r>
            <a:r>
              <a:rPr lang="en-US" dirty="0" smtClean="0"/>
              <a:t> and </a:t>
            </a:r>
            <a:r>
              <a:rPr lang="en-US" b="1" dirty="0" smtClean="0"/>
              <a:t>user friendliness</a:t>
            </a:r>
            <a:r>
              <a:rPr lang="en-US" dirty="0" smtClean="0"/>
              <a:t> are key for businesses too</a:t>
            </a:r>
            <a:endParaRPr lang="en-US" dirty="0"/>
          </a:p>
          <a:p>
            <a:pPr marL="457200" lvl="1" indent="-457200" eaLnBrk="1" hangingPunct="1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62000" lvl="2" indent="-361950" eaLnBrk="1" hangingPunct="1">
              <a:spcBef>
                <a:spcPts val="1800"/>
              </a:spcBef>
              <a:buNone/>
            </a:pPr>
            <a:endParaRPr lang="en-US" sz="2000" b="1" dirty="0" smtClean="0"/>
          </a:p>
          <a:p>
            <a:pPr marL="1219200" lvl="3" indent="-361950" eaLnBrk="1" hangingPunct="1">
              <a:spcBef>
                <a:spcPts val="1800"/>
              </a:spcBef>
              <a:buNone/>
            </a:pPr>
            <a:r>
              <a:rPr lang="en-US" dirty="0" smtClean="0"/>
              <a:t> </a:t>
            </a:r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pPr marL="361950" lvl="1" indent="-361950" eaLnBrk="1" hangingPunct="1">
              <a:spcBef>
                <a:spcPts val="1800"/>
              </a:spcBef>
              <a:buFont typeface="Arial" charset="0"/>
              <a:buChar char="•"/>
            </a:pPr>
            <a:endParaRPr lang="en-US" sz="2400" dirty="0" smtClean="0"/>
          </a:p>
          <a:p>
            <a:endParaRPr lang="fr-BE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15B787-C44C-434B-B051-A9CDF49924B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Text Box 14"/>
          <p:cNvSpPr txBox="1">
            <a:spLocks noChangeArrowheads="1"/>
          </p:cNvSpPr>
          <p:nvPr/>
        </p:nvSpPr>
        <p:spPr bwMode="auto">
          <a:xfrm>
            <a:off x="5410200" y="6569075"/>
            <a:ext cx="365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fr-BE" sz="1000" b="0">
                <a:solidFill>
                  <a:srgbClr val="0059A3"/>
                </a:solidFill>
              </a:rPr>
              <a:t>05/04/2011</a:t>
            </a:r>
            <a:endParaRPr lang="en-US" sz="1000" b="0">
              <a:solidFill>
                <a:srgbClr val="0059A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AL PRESENTATION - EN">
  <a:themeElements>
    <a:clrScheme name="1_GENERAL PRESENTATION UN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GENERAL PRESENTATION UN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GENERAL PRESENTATION UN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AL PRESENTATION UN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AL PRESENTATION UN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AL PRESENTATION UN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AL PRESENTATION UN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NERAL PRESENTATION UN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NERAL PRESENTATION UN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NERAL PRESENTATION UN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NERAL PRESENTATION UN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NERAL PRESENTATION UN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NERAL PRESENTATION UN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NERAL PRESENTATION UN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GENERAL PRESENTATION - EN">
  <a:themeElements>
    <a:clrScheme name="GENERAL PRESENTATION - 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ENERAL PRESENTATION - 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GENERAL PRESENTATION - 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PRESENTATION - 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PRESENTATION - 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PRESENTATION - 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PRESENTATION - 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AL PRESENTATION - 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PRESENTATION - 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PRESENTATION - 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PRESENTATION - 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PRESENTATION - 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PRESENTATION - 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AL PRESENTATION - 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 PRESENTATION - EN</Template>
  <TotalTime>270</TotalTime>
  <Words>352</Words>
  <Application>Microsoft Office PowerPoint</Application>
  <PresentationFormat>On-screen Show (4:3)</PresentationFormat>
  <Paragraphs>105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GENERAL PRESENTATION - EN</vt:lpstr>
      <vt:lpstr>1_GENERAL PRESENTATION - EN</vt:lpstr>
      <vt:lpstr>PowerPoint Presentation</vt:lpstr>
      <vt:lpstr>PowerPoint Presentation</vt:lpstr>
      <vt:lpstr>EU Single Market Month – our flagship</vt:lpstr>
      <vt:lpstr>Effective redress </vt:lpstr>
      <vt:lpstr>Importance of ADRs </vt:lpstr>
      <vt:lpstr>Room for improvement </vt:lpstr>
      <vt:lpstr>New ADR Directive (I)</vt:lpstr>
      <vt:lpstr>New ADR Directive (II)</vt:lpstr>
      <vt:lpstr>New ODR regulation </vt:lpstr>
      <vt:lpstr>The future of ADRs</vt:lpstr>
      <vt:lpstr>PowerPoint Presentation</vt:lpstr>
      <vt:lpstr>PowerPoint Presentation</vt:lpstr>
    </vt:vector>
  </TitlesOfParts>
  <Company>UNICE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MAG</dc:creator>
  <cp:lastModifiedBy>Oliveira Pedro</cp:lastModifiedBy>
  <cp:revision>176</cp:revision>
  <dcterms:created xsi:type="dcterms:W3CDTF">2011-03-04T09:45:56Z</dcterms:created>
  <dcterms:modified xsi:type="dcterms:W3CDTF">2013-09-30T14:51:50Z</dcterms:modified>
</cp:coreProperties>
</file>