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376" r:id="rId2"/>
    <p:sldId id="454" r:id="rId3"/>
    <p:sldId id="449" r:id="rId4"/>
    <p:sldId id="450" r:id="rId5"/>
    <p:sldId id="451" r:id="rId6"/>
    <p:sldId id="452" r:id="rId7"/>
    <p:sldId id="453" r:id="rId8"/>
    <p:sldId id="448" r:id="rId9"/>
  </p:sldIdLst>
  <p:sldSz cx="9144000" cy="6858000" type="screen4x3"/>
  <p:notesSz cx="6740525" cy="98679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19E3D"/>
    <a:srgbClr val="005374"/>
    <a:srgbClr val="34626B"/>
    <a:srgbClr val="83D7EA"/>
    <a:srgbClr val="557260"/>
    <a:srgbClr val="50BBD1"/>
    <a:srgbClr val="7F60A6"/>
    <a:srgbClr val="9FC251"/>
    <a:srgbClr val="76C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0240" autoAdjust="0"/>
    <p:restoredTop sz="87093" autoAdjust="0"/>
  </p:normalViewPr>
  <p:slideViewPr>
    <p:cSldViewPr>
      <p:cViewPr>
        <p:scale>
          <a:sx n="100" d="100"/>
          <a:sy n="100" d="100"/>
        </p:scale>
        <p:origin x="-246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496" y="-96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629" cy="4939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7322" y="0"/>
            <a:ext cx="2921629" cy="4939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pPr>
              <a:defRPr/>
            </a:pPr>
            <a:fld id="{CF47BADE-8441-44F3-9371-A9F64E0C98F0}" type="datetimeFigureOut">
              <a:rPr lang="lv-LV"/>
              <a:pPr>
                <a:defRPr/>
              </a:pPr>
              <a:t>18.11.2014.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375"/>
            <a:ext cx="2921629" cy="4939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7322" y="9372375"/>
            <a:ext cx="2921629" cy="4939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pPr>
              <a:defRPr/>
            </a:pPr>
            <a:fld id="{668B8355-EDA2-4F9F-981D-D3910613C04B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297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629" cy="49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0" rIns="90800" bIns="4540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322" y="0"/>
            <a:ext cx="2921629" cy="49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0" rIns="90800" bIns="4540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738" y="4686978"/>
            <a:ext cx="5393050" cy="444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0" rIns="90800" bIns="45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 smtClean="0"/>
              <a:t>Click to edit Master text styles</a:t>
            </a:r>
          </a:p>
          <a:p>
            <a:pPr lvl="1"/>
            <a:r>
              <a:rPr lang="lv-LV" noProof="0" smtClean="0"/>
              <a:t>Second level</a:t>
            </a:r>
          </a:p>
          <a:p>
            <a:pPr lvl="2"/>
            <a:r>
              <a:rPr lang="lv-LV" noProof="0" smtClean="0"/>
              <a:t>Third level</a:t>
            </a:r>
          </a:p>
          <a:p>
            <a:pPr lvl="3"/>
            <a:r>
              <a:rPr lang="lv-LV" noProof="0" smtClean="0"/>
              <a:t>Fourth level</a:t>
            </a:r>
          </a:p>
          <a:p>
            <a:pPr lvl="4"/>
            <a:r>
              <a:rPr lang="lv-LV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375"/>
            <a:ext cx="2921629" cy="493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0" rIns="90800" bIns="4540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322" y="9372375"/>
            <a:ext cx="2921629" cy="493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0" rIns="90800" bIns="454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BA1A633-9C3C-4669-B2F5-247675D0BD09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08235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98611" indent="-198611">
              <a:spcBef>
                <a:spcPct val="20000"/>
              </a:spcBef>
              <a:buClr>
                <a:schemeClr val="accent2"/>
              </a:buClr>
            </a:pPr>
            <a:endParaRPr lang="lv-LV" sz="1100" kern="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8EA4C-B070-4638-8F65-8DF036F1616C}" type="slidenum">
              <a:rPr lang="lv-LV" smtClean="0"/>
              <a:pPr/>
              <a:t>1</a:t>
            </a:fld>
            <a:endParaRPr lang="lv-L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ea typeface="ＭＳ Ｐゴシック" charset="-128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A6561-8C2A-8245-BDF9-BA062B768386}" type="slidenum">
              <a:rPr lang="lv-LV"/>
              <a:pPr/>
              <a:t>8</a:t>
            </a:fld>
            <a:endParaRPr lang="lv-L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-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1406" y="71414"/>
            <a:ext cx="9003810" cy="672999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5616780" y="5286388"/>
            <a:ext cx="33843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LATVIJAS REPUBLIKAS EKONOMIKAS MINISTRIJA</a:t>
            </a:r>
          </a:p>
          <a:p>
            <a:r>
              <a:rPr lang="en-US" sz="1100" b="0" i="0" kern="1200" dirty="0" smtClean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MINISTRY OF ECONOMICS </a:t>
            </a:r>
            <a:endParaRPr lang="lv-LV" sz="1100" b="0" i="0" kern="1200" dirty="0" smtClean="0">
              <a:solidFill>
                <a:schemeClr val="bg1"/>
              </a:solidFill>
              <a:latin typeface="Century Gothic" pitchFamily="34" charset="0"/>
              <a:ea typeface="+mn-ea"/>
              <a:cs typeface="+mn-cs"/>
            </a:endParaRPr>
          </a:p>
          <a:p>
            <a:r>
              <a:rPr lang="en-US" sz="1100" b="0" i="0" kern="1200" dirty="0" smtClean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OF THE REPUBLIC OF LATVIA</a:t>
            </a:r>
            <a:endParaRPr lang="en-US" sz="1100" b="0" i="0" kern="1200" dirty="0">
              <a:solidFill>
                <a:schemeClr val="bg1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C0F7E8B-2F81-4915-AA0E-CA34C6612FD2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latin typeface="Museo Sans 300" pitchFamily="50" charset="-70"/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3688" y="548680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lv-LV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Museo Sans 300" pitchFamily="50" charset="-7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935C2-B95E-4636-BB5C-8DD82DFDA1AE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  <a:prstGeom prst="rect">
            <a:avLst/>
          </a:prstGeom>
        </p:spPr>
        <p:txBody>
          <a:bodyPr vert="eaVert"/>
          <a:lstStyle>
            <a:lvl1pPr algn="l">
              <a:defRPr sz="3200" b="1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>
            <a:lvl1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D8C57-2ECB-48C9-ADCA-71ECD51F145C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CD3B2-8DB1-DA43-9445-BA70151A1C3E}" type="slidenum">
              <a:rPr lang="lv-LV"/>
              <a:pPr/>
              <a:t>‹#›</a:t>
            </a:fld>
            <a:endParaRPr lang="lv-LV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750" y="1643050"/>
            <a:ext cx="8027988" cy="3744913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3B9806-8F32-43D8-BD89-8F1A55A47303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12975"/>
            <a:ext cx="8027988" cy="3744913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7" name="Rectangle 11"/>
          <p:cNvSpPr txBox="1">
            <a:spLocks noChangeArrowheads="1"/>
          </p:cNvSpPr>
          <p:nvPr userDrawn="1"/>
        </p:nvSpPr>
        <p:spPr bwMode="auto">
          <a:xfrm>
            <a:off x="6705600" y="6397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6AE797-2EB1-4D6C-B3F2-375449BC42E0}" type="slidenum">
              <a:rPr kumimoji="0" lang="lv-LV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  <a:ea typeface="MS Gothic" pitchFamily="49" charset="-128"/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fld id="{D63B9806-8F32-43D8-BD89-8F1A55A47303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874713" y="45593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Click to edit Master title style</a:t>
            </a:r>
            <a:endParaRPr kumimoji="0" lang="lv-LV" sz="4000" b="1" i="0" u="none" strike="noStrike" kern="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874713" y="30591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entury Gothic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11"/>
          <p:cNvSpPr txBox="1">
            <a:spLocks noChangeArrowheads="1"/>
          </p:cNvSpPr>
          <p:nvPr userDrawn="1"/>
        </p:nvSpPr>
        <p:spPr bwMode="auto">
          <a:xfrm>
            <a:off x="6705600" y="6397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880F5F-979D-4494-8FC6-3706B4A6076A}" type="slidenum">
              <a:rPr kumimoji="0" lang="lv-LV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 sz="2800"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defRPr sz="2400"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 sz="2000"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 sz="1800"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 sz="2800"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defRPr sz="2400"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 sz="2000"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 sz="1800"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B8796-F4E6-4AED-AF49-6B463137B02F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  <a:ea typeface="MS Gothic" pitchFamily="49" charset="-128"/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 sz="2400">
                <a:latin typeface="Century Gothic" pitchFamily="34" charset="0"/>
                <a:ea typeface="MS Gothic" pitchFamily="49" charset="-128"/>
              </a:defRPr>
            </a:lvl1pPr>
            <a:lvl2pPr>
              <a:buClr>
                <a:schemeClr val="accent2">
                  <a:lumMod val="50000"/>
                </a:schemeClr>
              </a:buClr>
              <a:defRPr sz="2000">
                <a:latin typeface="Century Gothic" pitchFamily="34" charset="0"/>
                <a:ea typeface="MS Gothic" pitchFamily="49" charset="-128"/>
              </a:defRPr>
            </a:lvl2pPr>
            <a:lvl3pPr>
              <a:buClr>
                <a:schemeClr val="accent2">
                  <a:lumMod val="50000"/>
                </a:schemeClr>
              </a:buClr>
              <a:defRPr sz="1800">
                <a:latin typeface="Century Gothic" pitchFamily="34" charset="0"/>
                <a:ea typeface="MS Gothic" pitchFamily="49" charset="-128"/>
              </a:defRPr>
            </a:lvl3pPr>
            <a:lvl4pPr>
              <a:buClr>
                <a:schemeClr val="accent2">
                  <a:lumMod val="50000"/>
                </a:schemeClr>
              </a:buClr>
              <a:defRPr sz="1600">
                <a:latin typeface="Century Gothic" pitchFamily="34" charset="0"/>
                <a:ea typeface="MS Gothic" pitchFamily="49" charset="-128"/>
              </a:defRPr>
            </a:lvl4pPr>
            <a:lvl5pPr>
              <a:buClr>
                <a:schemeClr val="accent2">
                  <a:lumMod val="50000"/>
                </a:schemeClr>
              </a:buClr>
              <a:defRPr sz="1600">
                <a:latin typeface="Century Gothic" pitchFamily="34" charset="0"/>
                <a:ea typeface="MS Gothic" pitchFamily="49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 sz="2400"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defRPr sz="2000"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 sz="1800"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 sz="1600"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C9AA9-4934-47C3-B1CC-5A505A551741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9183C-7C0B-42DA-B946-0F8B058ED231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54598-4917-463E-B8E8-75E89E576FEE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E39C4-E547-4447-88A4-92EFC460ED2A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 sz="3200"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defRPr sz="2800"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 sz="2400"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 sz="2000"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 sz="2000"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57DAA-C908-42CF-BEE6-022E0713E7CC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9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715008" y="6242471"/>
            <a:ext cx="446449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0" i="0" kern="120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LATVIJAS REPUBLIKAS EKONOMIKAS MINISTRIJA</a:t>
            </a:r>
          </a:p>
          <a:p>
            <a:r>
              <a:rPr lang="en-US" sz="700" b="0" i="0" kern="120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MINISTRY OF ECONOMICS</a:t>
            </a:r>
            <a:r>
              <a:rPr lang="lv-LV" sz="700" b="0" i="0" kern="120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 OF</a:t>
            </a:r>
            <a:r>
              <a:rPr lang="lv-LV" sz="700" b="0" i="0" kern="1200" baseline="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 THE</a:t>
            </a:r>
            <a:r>
              <a:rPr lang="en-US" sz="700" b="0" i="0" kern="120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 REPUBLIC OF LATVIA</a:t>
            </a:r>
          </a:p>
          <a:p>
            <a:r>
              <a:rPr lang="en-US" sz="900" dirty="0" smtClean="0">
                <a:solidFill>
                  <a:schemeClr val="bg1"/>
                </a:solidFill>
                <a:effectLst/>
                <a:latin typeface="Century Gothic" pitchFamily="34" charset="0"/>
              </a:rPr>
              <a:t/>
            </a:r>
            <a:br>
              <a:rPr lang="en-US" sz="900" dirty="0" smtClean="0">
                <a:solidFill>
                  <a:schemeClr val="bg1"/>
                </a:solidFill>
                <a:effectLst/>
                <a:latin typeface="Century Gothic" pitchFamily="34" charset="0"/>
              </a:rPr>
            </a:br>
            <a:endParaRPr lang="en-US" sz="900" dirty="0">
              <a:solidFill>
                <a:schemeClr val="bg1"/>
              </a:solidFill>
              <a:effectLst/>
              <a:latin typeface="Century Gothic" pitchFamily="34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060575"/>
            <a:ext cx="8027988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 smtClean="0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fld id="{D63B9806-8F32-43D8-BD89-8F1A55A47303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pic>
        <p:nvPicPr>
          <p:cNvPr id="8" name="Picture 7" descr="logo-02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0095" y="64001"/>
            <a:ext cx="9003810" cy="67299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8" r:id="rId2"/>
    <p:sldLayoutId id="2147483969" r:id="rId3"/>
    <p:sldLayoutId id="2147483953" r:id="rId4"/>
    <p:sldLayoutId id="2147483954" r:id="rId5"/>
    <p:sldLayoutId id="2147483955" r:id="rId6"/>
    <p:sldLayoutId id="2147483956" r:id="rId7"/>
    <p:sldLayoutId id="2147483959" r:id="rId8"/>
    <p:sldLayoutId id="2147483957" r:id="rId9"/>
    <p:sldLayoutId id="2147483958" r:id="rId10"/>
    <p:sldLayoutId id="2147483960" r:id="rId11"/>
    <p:sldLayoutId id="2147483967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Century Gothic" pitchFamily="34" charset="0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Century Gothic" pitchFamily="34" charset="0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Century Gothic" pitchFamily="34" charset="0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Century Gothic" pitchFamily="34" charset="0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fwFwZBnrs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aiba.Vitolina@ptac.gov.lv" TargetMode="External"/><Relationship Id="rId2" Type="http://schemas.openxmlformats.org/officeDocument/2006/relationships/hyperlink" Target="mailto:Anna.Upena@mfa.gov.lv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Liga.Kaulina@em.gov.l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asts@em.gov.l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youtube.com/ekonomikasministrija" TargetMode="External"/><Relationship Id="rId4" Type="http://schemas.openxmlformats.org/officeDocument/2006/relationships/hyperlink" Target="http://www.em.gov.l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620688"/>
            <a:ext cx="8001000" cy="3456384"/>
          </a:xfrm>
          <a:prstGeom prst="rect">
            <a:avLst/>
          </a:prstGeom>
        </p:spPr>
        <p:txBody>
          <a:bodyPr/>
          <a:lstStyle/>
          <a:p>
            <a:r>
              <a:rPr lang="en-US" sz="48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Latvian Presidency </a:t>
            </a:r>
            <a:r>
              <a:rPr lang="lv-LV" sz="4200" b="1" kern="1200" dirty="0" smtClean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/>
            </a:r>
            <a:br>
              <a:rPr lang="lv-LV" sz="4200" b="1" kern="1200" dirty="0" smtClean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</a:br>
            <a:r>
              <a:rPr lang="en-US" sz="4000" b="1" kern="1200" dirty="0" smtClean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of the </a:t>
            </a:r>
            <a:r>
              <a:rPr lang="en-US" sz="40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Council of the </a:t>
            </a:r>
            <a:br>
              <a:rPr lang="en-US" sz="40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</a:br>
            <a:r>
              <a:rPr lang="en-US" sz="40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European Union</a:t>
            </a:r>
            <a:br>
              <a:rPr lang="en-US" sz="40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</a:br>
            <a:r>
              <a:rPr lang="en-US" sz="24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1</a:t>
            </a:r>
            <a:r>
              <a:rPr lang="en-US" sz="2400" b="1" kern="1200" baseline="300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st</a:t>
            </a:r>
            <a:r>
              <a:rPr lang="en-US" sz="24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 of January – </a:t>
            </a:r>
            <a:r>
              <a:rPr lang="en-US" sz="2400" b="1" kern="1200" dirty="0" smtClean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30</a:t>
            </a:r>
            <a:r>
              <a:rPr lang="en-US" sz="2400" b="1" kern="1200" baseline="30000" dirty="0" smtClean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th</a:t>
            </a:r>
            <a:r>
              <a:rPr lang="en-US" sz="2400" b="1" kern="1200" dirty="0" smtClean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 </a:t>
            </a:r>
            <a:r>
              <a:rPr lang="en-US" sz="24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of June </a:t>
            </a:r>
            <a:r>
              <a:rPr lang="en-US" sz="2400" b="1" kern="1200" dirty="0" smtClean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201</a:t>
            </a:r>
            <a:r>
              <a:rPr lang="lv-LV" sz="2400" b="1" kern="1200" dirty="0" smtClean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>5</a:t>
            </a:r>
            <a:r>
              <a:rPr lang="en-US" sz="24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  <a:t/>
            </a:r>
            <a:br>
              <a:rPr lang="en-US" sz="2400" b="1" kern="1200" dirty="0">
                <a:solidFill>
                  <a:schemeClr val="accent1"/>
                </a:solidFill>
                <a:latin typeface="Century Gothic" pitchFamily="34" charset="0"/>
                <a:ea typeface="+mn-ea"/>
                <a:cs typeface="Calibri" pitchFamily="34" charset="0"/>
              </a:rPr>
            </a:br>
            <a:endParaRPr lang="lv-LV" sz="2400" b="1" kern="1200" dirty="0">
              <a:solidFill>
                <a:schemeClr val="accent1"/>
              </a:solidFill>
              <a:latin typeface="Century Gothic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9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852936"/>
            <a:ext cx="8027988" cy="3104952"/>
          </a:xfrm>
        </p:spPr>
        <p:txBody>
          <a:bodyPr/>
          <a:lstStyle/>
          <a:p>
            <a:pPr marL="0" indent="0">
              <a:buNone/>
            </a:pPr>
            <a:r>
              <a:rPr lang="lv-LV" dirty="0">
                <a:hlinkClick r:id="rId2"/>
              </a:rPr>
              <a:t>http://</a:t>
            </a:r>
            <a:r>
              <a:rPr lang="lv-LV" dirty="0" smtClean="0">
                <a:hlinkClick r:id="rId2"/>
              </a:rPr>
              <a:t>www.youtube.com/watch?v=RfwFwZBnrs8</a:t>
            </a:r>
            <a:endParaRPr lang="lv-LV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8001000" cy="1080120"/>
          </a:xfrm>
        </p:spPr>
        <p:txBody>
          <a:bodyPr/>
          <a:lstStyle/>
          <a:p>
            <a:pPr algn="ctr"/>
            <a:r>
              <a:rPr lang="en-US" dirty="0"/>
              <a:t>Welcome Video: Latvian Presidency of the Council of the EU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653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980728"/>
            <a:ext cx="8208912" cy="4248472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Clr>
                <a:srgbClr val="83A823"/>
              </a:buClr>
              <a:buNone/>
            </a:pPr>
            <a:r>
              <a:rPr lang="en-GB" b="1" dirty="0"/>
              <a:t>Involvement  - Growth </a:t>
            </a:r>
            <a:r>
              <a:rPr lang="en-GB" b="1" dirty="0" smtClean="0"/>
              <a:t>– Sustainability</a:t>
            </a:r>
            <a:endParaRPr lang="lv-LV" b="1" dirty="0" smtClean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Clr>
                <a:srgbClr val="83A823"/>
              </a:buClr>
              <a:buNone/>
            </a:pPr>
            <a:endParaRPr lang="en-GB" sz="600" dirty="0"/>
          </a:p>
          <a:p>
            <a:pPr marL="432000" indent="-432000">
              <a:spcBef>
                <a:spcPts val="600"/>
              </a:spcBef>
              <a:spcAft>
                <a:spcPts val="600"/>
              </a:spcAft>
              <a:buClr>
                <a:srgbClr val="83A823"/>
              </a:buClr>
            </a:pPr>
            <a:r>
              <a:rPr lang="en-GB" sz="3200" dirty="0"/>
              <a:t>Increasing competitiveness and entrepreneurial capacity to create jobs</a:t>
            </a:r>
          </a:p>
          <a:p>
            <a:pPr marL="432000" indent="-432000">
              <a:spcBef>
                <a:spcPts val="600"/>
              </a:spcBef>
              <a:spcAft>
                <a:spcPts val="600"/>
              </a:spcAft>
              <a:buClr>
                <a:srgbClr val="83A823"/>
              </a:buClr>
            </a:pPr>
            <a:r>
              <a:rPr lang="en-GB" sz="3200" dirty="0"/>
              <a:t>Seizing the digital opportunities</a:t>
            </a:r>
          </a:p>
          <a:p>
            <a:pPr marL="432000" indent="-432000">
              <a:spcBef>
                <a:spcPts val="600"/>
              </a:spcBef>
              <a:spcAft>
                <a:spcPts val="600"/>
              </a:spcAft>
              <a:buClr>
                <a:srgbClr val="83A823"/>
              </a:buClr>
            </a:pPr>
            <a:r>
              <a:rPr lang="en-GB" sz="3200" dirty="0"/>
              <a:t>Europe</a:t>
            </a:r>
            <a:r>
              <a:rPr lang="en-GB" altLang="en-US" sz="3200" dirty="0"/>
              <a:t>’</a:t>
            </a:r>
            <a:r>
              <a:rPr lang="en-GB" sz="3200" dirty="0"/>
              <a:t>s global outreach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>
                <a:solidFill>
                  <a:schemeClr val="accent1"/>
                </a:solidFill>
              </a:rPr>
              <a:t>Latvian </a:t>
            </a:r>
            <a:r>
              <a:rPr lang="en-US" dirty="0" smtClean="0">
                <a:solidFill>
                  <a:schemeClr val="accent1"/>
                </a:solidFill>
              </a:rPr>
              <a:t>Presidency’s</a:t>
            </a:r>
            <a:r>
              <a:rPr lang="lv-LV" dirty="0" smtClean="0">
                <a:solidFill>
                  <a:schemeClr val="accent1"/>
                </a:solidFill>
              </a:rPr>
              <a:t> </a:t>
            </a:r>
            <a:r>
              <a:rPr lang="lv-LV" dirty="0">
                <a:solidFill>
                  <a:schemeClr val="accent1"/>
                </a:solidFill>
              </a:rPr>
              <a:t>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248472"/>
          </a:xfrm>
        </p:spPr>
        <p:txBody>
          <a:bodyPr/>
          <a:lstStyle/>
          <a:p>
            <a:r>
              <a:rPr lang="en-US" sz="3600" dirty="0" smtClean="0"/>
              <a:t>Single Market policy </a:t>
            </a:r>
            <a:endParaRPr lang="lv-LV" sz="3600" dirty="0" smtClean="0"/>
          </a:p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Package Travel Directive</a:t>
            </a:r>
            <a:endParaRPr lang="en-US" sz="4000" dirty="0" smtClean="0"/>
          </a:p>
          <a:p>
            <a:r>
              <a:rPr lang="en-US" sz="3600" dirty="0" smtClean="0"/>
              <a:t>Product Safety Package</a:t>
            </a:r>
            <a:endParaRPr lang="en-US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dirty="0" smtClean="0"/>
              <a:t>Consumer Protection Cooperation (CPC) Regulation </a:t>
            </a:r>
          </a:p>
          <a:p>
            <a:endParaRPr lang="lv-LV" sz="2000" dirty="0" smtClean="0"/>
          </a:p>
          <a:p>
            <a:pPr marL="0" indent="0">
              <a:buNone/>
            </a:pPr>
            <a:endParaRPr lang="lv-LV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Consumer Policy Program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916832"/>
            <a:ext cx="8027988" cy="3816424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/>
              <a:t>COMPET</a:t>
            </a:r>
            <a:r>
              <a:rPr lang="en-US" sz="2800" dirty="0" smtClean="0"/>
              <a:t> Council</a:t>
            </a:r>
          </a:p>
          <a:p>
            <a:pPr lvl="1">
              <a:defRPr/>
            </a:pPr>
            <a:r>
              <a:rPr lang="en-US" sz="2800" i="1" dirty="0" smtClean="0"/>
              <a:t>2-3</a:t>
            </a:r>
            <a:r>
              <a:rPr lang="en-US" sz="2800" i="1" baseline="30000" dirty="0" smtClean="0"/>
              <a:t>rd</a:t>
            </a:r>
            <a:r>
              <a:rPr lang="en-US" sz="2800" i="1" dirty="0" smtClean="0"/>
              <a:t> March</a:t>
            </a:r>
          </a:p>
          <a:p>
            <a:pPr lvl="1">
              <a:defRPr/>
            </a:pPr>
            <a:r>
              <a:rPr lang="en-US" sz="2800" i="1" dirty="0" smtClean="0"/>
              <a:t>28-29</a:t>
            </a:r>
            <a:r>
              <a:rPr lang="en-US" sz="2800" i="1" baseline="30000" dirty="0" smtClean="0"/>
              <a:t>th</a:t>
            </a:r>
            <a:r>
              <a:rPr lang="en-US" sz="2800" i="1" dirty="0" smtClean="0"/>
              <a:t> May</a:t>
            </a:r>
          </a:p>
          <a:p>
            <a:pPr lvl="1">
              <a:defRPr/>
            </a:pPr>
            <a:endParaRPr lang="en-US" sz="700" i="1" dirty="0" smtClean="0"/>
          </a:p>
          <a:p>
            <a:pPr marL="0" indent="0">
              <a:buNone/>
              <a:defRPr/>
            </a:pPr>
            <a:endParaRPr lang="en-US" sz="700" i="1" dirty="0" smtClean="0"/>
          </a:p>
          <a:p>
            <a:pPr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WP</a:t>
            </a:r>
            <a:r>
              <a:rPr lang="en-US" sz="2800" b="1" dirty="0" smtClean="0"/>
              <a:t> CONSOM</a:t>
            </a:r>
            <a:r>
              <a:rPr lang="en-US" sz="2800" i="1" dirty="0" smtClean="0"/>
              <a:t> </a:t>
            </a:r>
            <a:endParaRPr lang="en-US" sz="3200" dirty="0" smtClean="0"/>
          </a:p>
          <a:p>
            <a:endParaRPr lang="lv-LV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122413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Key events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>Brussels | 2015</a:t>
            </a:r>
            <a:endParaRPr lang="en-US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4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320977"/>
          </a:xfrm>
        </p:spPr>
        <p:txBody>
          <a:bodyPr/>
          <a:lstStyle/>
          <a:p>
            <a:pPr marL="469900" lvl="1" indent="-469900">
              <a:buFont typeface="Wingdings" pitchFamily="2" charset="2"/>
              <a:buChar char="o"/>
            </a:pPr>
            <a:r>
              <a:rPr lang="en-US" sz="1800" b="1" dirty="0" smtClean="0"/>
              <a:t>Informal COMPET </a:t>
            </a:r>
            <a:r>
              <a:rPr lang="en-US" sz="1800" dirty="0" smtClean="0"/>
              <a:t>Council</a:t>
            </a:r>
            <a:r>
              <a:rPr lang="en-US" sz="1800" b="1" dirty="0" smtClean="0"/>
              <a:t>, </a:t>
            </a:r>
            <a:r>
              <a:rPr lang="en-US" sz="1800" i="1" dirty="0" smtClean="0"/>
              <a:t>26-27</a:t>
            </a:r>
            <a:r>
              <a:rPr lang="en-US" sz="1800" i="1" baseline="30000" dirty="0" smtClean="0"/>
              <a:t>th</a:t>
            </a:r>
            <a:r>
              <a:rPr lang="en-US" sz="1800" i="1" dirty="0" smtClean="0"/>
              <a:t> March</a:t>
            </a:r>
          </a:p>
          <a:p>
            <a:r>
              <a:rPr lang="en-US" sz="1800" b="1" dirty="0" smtClean="0"/>
              <a:t>High level consumer protection conference «</a:t>
            </a:r>
            <a:r>
              <a:rPr lang="en-US" sz="1800" b="1" i="1" dirty="0" smtClean="0"/>
              <a:t>Future priorities in consumer policy»</a:t>
            </a:r>
            <a:r>
              <a:rPr lang="en-US" sz="1800" b="1" dirty="0" smtClean="0"/>
              <a:t> , </a:t>
            </a:r>
            <a:r>
              <a:rPr lang="en-US" sz="1800" i="1" dirty="0" smtClean="0"/>
              <a:t>April 23-24</a:t>
            </a:r>
            <a:r>
              <a:rPr lang="en-US" sz="1800" i="1" baseline="30000" dirty="0" smtClean="0"/>
              <a:t>th</a:t>
            </a:r>
          </a:p>
          <a:p>
            <a:pPr lvl="1"/>
            <a:r>
              <a:rPr lang="en-US" sz="1400" u="sng" dirty="0" smtClean="0"/>
              <a:t>Political discussions </a:t>
            </a:r>
            <a:r>
              <a:rPr lang="en-US" sz="1400" dirty="0" smtClean="0"/>
              <a:t>with high level representatives from </a:t>
            </a:r>
            <a:r>
              <a:rPr lang="en-US" sz="1400" i="1" dirty="0" smtClean="0">
                <a:solidFill>
                  <a:schemeClr val="accent1">
                    <a:lumMod val="75000"/>
                  </a:schemeClr>
                </a:solidFill>
              </a:rPr>
              <a:t>European Commission, MS, OECD, BEUC, Business Europe, </a:t>
            </a:r>
            <a:r>
              <a:rPr lang="en-US" sz="1400" i="1" dirty="0" err="1" smtClean="0">
                <a:solidFill>
                  <a:schemeClr val="accent1">
                    <a:lumMod val="75000"/>
                  </a:schemeClr>
                </a:solidFill>
              </a:rPr>
              <a:t>Eurocommerce</a:t>
            </a:r>
            <a:r>
              <a:rPr lang="en-US" sz="1400" i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pPr lvl="1"/>
            <a:r>
              <a:rPr lang="lv-LV" sz="1400" i="1" u="sng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1400" i="1" u="sng" dirty="0" err="1" smtClean="0">
                <a:solidFill>
                  <a:schemeClr val="accent1">
                    <a:lumMod val="75000"/>
                  </a:schemeClr>
                </a:solidFill>
              </a:rPr>
              <a:t>anel</a:t>
            </a:r>
            <a:r>
              <a:rPr lang="en-US" sz="1400" i="1" u="sng" dirty="0" smtClean="0">
                <a:solidFill>
                  <a:schemeClr val="accent1">
                    <a:lumMod val="75000"/>
                  </a:schemeClr>
                </a:solidFill>
              </a:rPr>
              <a:t> discussions</a:t>
            </a:r>
            <a:r>
              <a:rPr lang="lv-LV" sz="1400" i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1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69900" lvl="1" indent="-469900">
              <a:buFont typeface="Wingdings" pitchFamily="2" charset="2"/>
              <a:buChar char="o"/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European Competition day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</a:rPr>
              <a:t>«Broadening borders for more effective competition protection» </a:t>
            </a:r>
            <a:r>
              <a:rPr lang="en-US" sz="1800" b="1" dirty="0" smtClean="0"/>
              <a:t>, </a:t>
            </a:r>
            <a:r>
              <a:rPr lang="en-US" sz="1800" i="1" dirty="0" smtClean="0"/>
              <a:t>May 7</a:t>
            </a:r>
            <a:r>
              <a:rPr lang="en-US" sz="1800" i="1" baseline="30000" dirty="0" smtClean="0"/>
              <a:t>th</a:t>
            </a:r>
            <a:r>
              <a:rPr lang="en-US" sz="1800" i="1" dirty="0" smtClean="0"/>
              <a:t> </a:t>
            </a:r>
          </a:p>
          <a:p>
            <a:pPr marL="469900" lvl="1" indent="-469900">
              <a:buFont typeface="Wingdings" pitchFamily="2" charset="2"/>
              <a:buChar char="o"/>
              <a:defRPr/>
            </a:pPr>
            <a:r>
              <a:rPr lang="en-US" sz="1800" b="1" dirty="0" smtClean="0"/>
              <a:t>European </a:t>
            </a:r>
            <a:r>
              <a:rPr lang="en-US" sz="1800" b="1" dirty="0" smtClean="0"/>
              <a:t>Standardization Summit, </a:t>
            </a:r>
            <a:r>
              <a:rPr lang="en-US" sz="1800" i="1" dirty="0" smtClean="0"/>
              <a:t>June 3-5</a:t>
            </a:r>
            <a:r>
              <a:rPr lang="en-US" sz="1800" i="1" baseline="30000" dirty="0" smtClean="0"/>
              <a:t>th</a:t>
            </a:r>
          </a:p>
          <a:p>
            <a:pPr marL="469900" lvl="1" indent="-469900">
              <a:buFont typeface="Wingdings" pitchFamily="2" charset="2"/>
              <a:buChar char="o"/>
              <a:defRPr/>
            </a:pPr>
            <a:r>
              <a:rPr lang="en-US" sz="1800" b="1" dirty="0" smtClean="0"/>
              <a:t>Digital </a:t>
            </a:r>
            <a:r>
              <a:rPr lang="lv-LV" sz="1800" b="1" dirty="0" err="1" smtClean="0"/>
              <a:t>Assembly</a:t>
            </a:r>
            <a:r>
              <a:rPr lang="en-US" sz="1800" b="1" dirty="0" smtClean="0"/>
              <a:t>, </a:t>
            </a:r>
            <a:r>
              <a:rPr lang="en-US" sz="1800" i="1" dirty="0" smtClean="0"/>
              <a:t>planned June 17-18</a:t>
            </a:r>
            <a:r>
              <a:rPr lang="en-US" sz="1800" i="1" baseline="30000" dirty="0" smtClean="0"/>
              <a:t>th</a:t>
            </a:r>
          </a:p>
          <a:p>
            <a:pPr marL="0" lvl="1" indent="0">
              <a:buNone/>
              <a:defRPr/>
            </a:pPr>
            <a:endParaRPr lang="en-US" sz="1800" b="1" dirty="0" smtClean="0"/>
          </a:p>
          <a:p>
            <a:pPr marL="471487" lvl="1" indent="0">
              <a:buNone/>
            </a:pPr>
            <a:r>
              <a:rPr lang="en-US" sz="1800" b="1" dirty="0" smtClean="0">
                <a:solidFill>
                  <a:srgbClr val="000000"/>
                </a:solidFill>
              </a:rPr>
              <a:t>	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122413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Key events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>RIGA | 2015 </a:t>
            </a:r>
            <a:endParaRPr lang="en-US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79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764704"/>
            <a:ext cx="8712968" cy="4896544"/>
          </a:xfrm>
        </p:spPr>
        <p:txBody>
          <a:bodyPr/>
          <a:lstStyle/>
          <a:p>
            <a:pPr marL="0" indent="0">
              <a:buNone/>
            </a:pPr>
            <a:endParaRPr lang="lv-LV" sz="600" b="1" dirty="0" smtClean="0"/>
          </a:p>
          <a:p>
            <a:r>
              <a:rPr lang="en-US" sz="2400" b="1" dirty="0" smtClean="0"/>
              <a:t>WP CONSOM and events in </a:t>
            </a:r>
            <a:r>
              <a:rPr lang="en-US" sz="2400" b="1" dirty="0" smtClean="0">
                <a:solidFill>
                  <a:srgbClr val="000000"/>
                </a:solidFill>
              </a:rPr>
              <a:t>Brussels</a:t>
            </a:r>
            <a:r>
              <a:rPr lang="en-US" sz="2400" b="1" dirty="0" smtClean="0"/>
              <a:t>: </a:t>
            </a:r>
          </a:p>
          <a:p>
            <a:pPr lvl="1"/>
            <a:r>
              <a:rPr lang="en-US" sz="1600" b="1" dirty="0" smtClean="0"/>
              <a:t>Ms. Anna </a:t>
            </a:r>
            <a:r>
              <a:rPr lang="en-US" sz="1600" b="1" dirty="0" err="1" smtClean="0"/>
              <a:t>Upena</a:t>
            </a:r>
            <a:r>
              <a:rPr lang="en-US" sz="1600" b="1" dirty="0" smtClean="0"/>
              <a:t> </a:t>
            </a:r>
            <a:r>
              <a:rPr lang="en-US" sz="1600" dirty="0" smtClean="0"/>
              <a:t>(P</a:t>
            </a:r>
            <a:r>
              <a:rPr lang="lv-LV" sz="1600" dirty="0" smtClean="0"/>
              <a:t>ACKAGE TRAVEL</a:t>
            </a:r>
            <a:r>
              <a:rPr lang="en-US" sz="1600" dirty="0" smtClean="0"/>
              <a:t>), </a:t>
            </a:r>
            <a:r>
              <a:rPr lang="en-US" sz="1600" dirty="0" smtClean="0">
                <a:hlinkClick r:id="rId2"/>
              </a:rPr>
              <a:t>Anna.Upena@mfa.gov.lv</a:t>
            </a:r>
            <a:endParaRPr lang="en-US" sz="1600" dirty="0" smtClean="0"/>
          </a:p>
          <a:p>
            <a:pPr lvl="1"/>
            <a:r>
              <a:rPr lang="en-US" sz="1600" b="1" dirty="0" smtClean="0"/>
              <a:t>Ms. Baiba </a:t>
            </a:r>
            <a:r>
              <a:rPr lang="en-US" sz="1600" b="1" dirty="0" err="1" smtClean="0"/>
              <a:t>Vītoliņa</a:t>
            </a:r>
            <a:r>
              <a:rPr lang="en-US" sz="1600" b="1" dirty="0" smtClean="0"/>
              <a:t> 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PRODUCT SAFETY </a:t>
            </a:r>
            <a:r>
              <a:rPr lang="en-US" sz="1600" dirty="0" smtClean="0"/>
              <a:t>PACKAGE), </a:t>
            </a:r>
            <a:r>
              <a:rPr lang="en-US" sz="1600" dirty="0" smtClean="0">
                <a:hlinkClick r:id="rId3"/>
              </a:rPr>
              <a:t>Baiba.Vitolina@ptac.gov.lv</a:t>
            </a:r>
            <a:endParaRPr lang="lv-LV" sz="1600" dirty="0" smtClean="0"/>
          </a:p>
          <a:p>
            <a:pPr lvl="1"/>
            <a:r>
              <a:rPr lang="lv-LV" sz="1600" b="1" dirty="0" smtClean="0"/>
              <a:t>Ms. Linda </a:t>
            </a:r>
            <a:r>
              <a:rPr lang="lv-LV" sz="1600" b="1" dirty="0" err="1" smtClean="0"/>
              <a:t>Duntava</a:t>
            </a:r>
            <a:r>
              <a:rPr lang="lv-LV" sz="1600" b="1" dirty="0" smtClean="0"/>
              <a:t> </a:t>
            </a:r>
            <a:r>
              <a:rPr lang="en-US" sz="1600" b="1" dirty="0" smtClean="0"/>
              <a:t> </a:t>
            </a:r>
            <a:r>
              <a:rPr lang="en-US" sz="1600" dirty="0"/>
              <a:t>(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PRODUCT SAFETY </a:t>
            </a:r>
            <a:r>
              <a:rPr lang="en-US" sz="1600" dirty="0"/>
              <a:t>PACKAGE</a:t>
            </a:r>
            <a:r>
              <a:rPr lang="en-US" sz="1600" dirty="0" smtClean="0"/>
              <a:t>)</a:t>
            </a:r>
            <a:r>
              <a:rPr lang="lv-LV" sz="1600" dirty="0" smtClean="0"/>
              <a:t>; </a:t>
            </a:r>
            <a:r>
              <a:rPr lang="lv-LV" sz="1600" dirty="0" smtClean="0">
                <a:hlinkClick r:id="rId2"/>
              </a:rPr>
              <a:t>Linda</a:t>
            </a:r>
            <a:r>
              <a:rPr lang="en-US" sz="1600" dirty="0" smtClean="0">
                <a:hlinkClick r:id="rId2"/>
              </a:rPr>
              <a:t>.</a:t>
            </a:r>
            <a:r>
              <a:rPr lang="lv-LV" sz="1600" dirty="0" err="1" smtClean="0">
                <a:hlinkClick r:id="rId2"/>
              </a:rPr>
              <a:t>Duntav</a:t>
            </a:r>
            <a:r>
              <a:rPr lang="en-US" sz="1600" dirty="0" smtClean="0">
                <a:hlinkClick r:id="rId2"/>
              </a:rPr>
              <a:t>a@mfa.gov.lv</a:t>
            </a:r>
            <a:endParaRPr lang="en-US" sz="1600" b="1" dirty="0" smtClean="0"/>
          </a:p>
          <a:p>
            <a:pPr marL="471487" lvl="1" indent="0">
              <a:buNone/>
            </a:pPr>
            <a:endParaRPr lang="en-US" sz="600" dirty="0" smtClean="0"/>
          </a:p>
          <a:p>
            <a:r>
              <a:rPr lang="en-US" sz="2400" b="1" dirty="0" smtClean="0"/>
              <a:t>Events in </a:t>
            </a:r>
            <a:r>
              <a:rPr lang="en-US" sz="2400" b="1" dirty="0" smtClean="0">
                <a:solidFill>
                  <a:srgbClr val="000000"/>
                </a:solidFill>
              </a:rPr>
              <a:t>Riga</a:t>
            </a:r>
            <a:r>
              <a:rPr lang="en-US" sz="2400" b="1" dirty="0" smtClean="0"/>
              <a:t>: </a:t>
            </a:r>
          </a:p>
          <a:p>
            <a:pPr lvl="1"/>
            <a:r>
              <a:rPr lang="en-US" sz="1800" b="1" dirty="0" smtClean="0"/>
              <a:t>Consumer protection conference:</a:t>
            </a:r>
          </a:p>
          <a:p>
            <a:pPr lvl="2"/>
            <a:r>
              <a:rPr lang="en-US" sz="1600" b="1" dirty="0" smtClean="0"/>
              <a:t>Ministry of Economics </a:t>
            </a:r>
            <a:r>
              <a:rPr lang="en-US" sz="1500" b="1" dirty="0" smtClean="0"/>
              <a:t>– </a:t>
            </a:r>
            <a:r>
              <a:rPr lang="en-US" sz="1500" dirty="0" smtClean="0">
                <a:hlinkClick r:id="rId4"/>
              </a:rPr>
              <a:t>Liga.Kaulina@em.gov.lv</a:t>
            </a:r>
            <a:r>
              <a:rPr lang="en-US" sz="1500" dirty="0" smtClean="0"/>
              <a:t> </a:t>
            </a:r>
          </a:p>
          <a:p>
            <a:pPr lvl="1"/>
            <a:endParaRPr lang="lv-LV" sz="2000" dirty="0" smtClean="0"/>
          </a:p>
          <a:p>
            <a:pPr lvl="1"/>
            <a:endParaRPr lang="lv-LV" sz="2000" dirty="0"/>
          </a:p>
          <a:p>
            <a:pPr lvl="1"/>
            <a:endParaRPr lang="lv-LV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>
                <a:solidFill>
                  <a:srgbClr val="000000"/>
                </a:solidFill>
              </a:rPr>
              <a:t>CONTACTS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73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1"/>
          <p:cNvSpPr>
            <a:spLocks noGrp="1"/>
          </p:cNvSpPr>
          <p:nvPr>
            <p:ph idx="1"/>
          </p:nvPr>
        </p:nvSpPr>
        <p:spPr>
          <a:xfrm>
            <a:off x="250825" y="404664"/>
            <a:ext cx="8569325" cy="4895229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charset="2"/>
              <a:buNone/>
            </a:pPr>
            <a:endParaRPr lang="lv-LV" sz="1800" dirty="0" smtClean="0">
              <a:ea typeface="ＭＳ Ｐゴシック" charset="-128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lv-LV" altLang="lv-LV" sz="4400" b="1" dirty="0" smtClean="0">
                <a:ea typeface="ＭＳ Ｐゴシック" pitchFamily="34" charset="-128"/>
              </a:rPr>
              <a:t>Paldies par Jūsu uzmanību!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lv-LV" altLang="lv-LV" sz="4400" b="1" dirty="0" smtClean="0">
              <a:ea typeface="ＭＳ Ｐゴシック" pitchFamily="34" charset="-128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en-US" altLang="lv-LV" sz="4400" b="1" dirty="0" smtClean="0">
                <a:solidFill>
                  <a:srgbClr val="000000"/>
                </a:solidFill>
                <a:ea typeface="ＭＳ Ｐゴシック" pitchFamily="34" charset="-128"/>
              </a:rPr>
              <a:t>Thank you for your attention! </a:t>
            </a:r>
            <a:endParaRPr lang="en-US" sz="4400" dirty="0" smtClean="0">
              <a:solidFill>
                <a:srgbClr val="000000"/>
              </a:solidFill>
              <a:ea typeface="ＭＳ Ｐゴシック" charset="-128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charset="2"/>
              <a:buNone/>
            </a:pPr>
            <a:endParaRPr lang="lv-LV" sz="4400" dirty="0">
              <a:ea typeface="ＭＳ Ｐゴシック" charset="-128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611560" y="3429000"/>
            <a:ext cx="6696075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b="1" dirty="0" smtClean="0">
                <a:latin typeface="Century Gothic" pitchFamily="34" charset="0"/>
              </a:rPr>
              <a:t>Ministry of Economics of Republic of Latvia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b="1" dirty="0" smtClean="0">
                <a:latin typeface="Century Gothic" pitchFamily="34" charset="0"/>
              </a:rPr>
              <a:t>Brivibas street 55, Riga, LV-1519</a:t>
            </a:r>
            <a:br>
              <a:rPr lang="en-US" sz="1200" b="1" dirty="0" smtClean="0">
                <a:latin typeface="Century Gothic" pitchFamily="34" charset="0"/>
              </a:rPr>
            </a:br>
            <a:r>
              <a:rPr lang="en-US" sz="1200" b="1" dirty="0" smtClean="0">
                <a:latin typeface="Century Gothic" pitchFamily="34" charset="0"/>
              </a:rPr>
              <a:t>Phone: 67013100</a:t>
            </a:r>
            <a:br>
              <a:rPr lang="en-US" sz="1200" b="1" dirty="0" smtClean="0">
                <a:latin typeface="Century Gothic" pitchFamily="34" charset="0"/>
              </a:rPr>
            </a:br>
            <a:r>
              <a:rPr lang="en-US" sz="1200" b="1" dirty="0" smtClean="0">
                <a:latin typeface="Century Gothic" pitchFamily="34" charset="0"/>
              </a:rPr>
              <a:t>Fax: 67280882</a:t>
            </a:r>
            <a:br>
              <a:rPr lang="en-US" sz="1200" b="1" dirty="0" smtClean="0">
                <a:latin typeface="Century Gothic" pitchFamily="34" charset="0"/>
              </a:rPr>
            </a:br>
            <a:r>
              <a:rPr lang="en-US" sz="1200" b="1" dirty="0" smtClean="0">
                <a:latin typeface="Century Gothic" pitchFamily="34" charset="0"/>
              </a:rPr>
              <a:t>E-mail:</a:t>
            </a:r>
            <a:r>
              <a:rPr lang="en-US" sz="1200" b="1" dirty="0" smtClean="0">
                <a:solidFill>
                  <a:srgbClr val="83D7EA"/>
                </a:solidFill>
                <a:latin typeface="Century Gothic" pitchFamily="34" charset="0"/>
              </a:rPr>
              <a:t> </a:t>
            </a:r>
            <a:r>
              <a:rPr lang="en-US" sz="1200" b="1" dirty="0" smtClean="0">
                <a:solidFill>
                  <a:srgbClr val="83D7EA"/>
                </a:solidFill>
                <a:latin typeface="Century Gothic" pitchFamily="34" charset="0"/>
                <a:hlinkClick r:id="rId3"/>
              </a:rPr>
              <a:t>pasts@em.gov.lv</a:t>
            </a:r>
            <a:endParaRPr lang="en-US" sz="1200" b="1" dirty="0" smtClean="0">
              <a:solidFill>
                <a:srgbClr val="83D7EA"/>
              </a:solidFill>
              <a:latin typeface="Century Gothic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b="1" dirty="0" smtClean="0">
                <a:latin typeface="Century Gothic" pitchFamily="34" charset="0"/>
              </a:rPr>
              <a:t>Homepage: </a:t>
            </a:r>
            <a:r>
              <a:rPr lang="en-US" sz="1200" b="1" dirty="0" smtClean="0">
                <a:latin typeface="Century Gothic" pitchFamily="34" charset="0"/>
                <a:hlinkClick r:id="rId4"/>
              </a:rPr>
              <a:t>www.em.gov.lv</a:t>
            </a:r>
            <a:endParaRPr lang="en-US" sz="1200" b="1" dirty="0" smtClean="0">
              <a:latin typeface="Century Gothic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b="1" dirty="0" smtClean="0">
                <a:latin typeface="Century Gothic" pitchFamily="34" charset="0"/>
              </a:rPr>
              <a:t>Twitter: @</a:t>
            </a:r>
            <a:r>
              <a:rPr lang="en-US" sz="1200" b="1" dirty="0" err="1" smtClean="0">
                <a:latin typeface="Century Gothic" pitchFamily="34" charset="0"/>
              </a:rPr>
              <a:t>EM_gov_lv</a:t>
            </a:r>
            <a:r>
              <a:rPr lang="en-US" sz="1200" b="1" dirty="0" smtClean="0">
                <a:latin typeface="Century Gothic" pitchFamily="34" charset="0"/>
              </a:rPr>
              <a:t>, 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b="1" dirty="0" smtClean="0">
                <a:latin typeface="Century Gothic" pitchFamily="34" charset="0"/>
              </a:rPr>
              <a:t>YouTube: </a:t>
            </a:r>
            <a:r>
              <a:rPr lang="en-US" sz="1200" b="1" u="sng" dirty="0" smtClean="0">
                <a:latin typeface="Century Gothic" pitchFamily="34" charset="0"/>
                <a:hlinkClick r:id="rId5"/>
              </a:rPr>
              <a:t>http://www.youtube.com/ekonomikasministrija</a:t>
            </a:r>
            <a:endParaRPr lang="en-US" sz="12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prezentacija">
  <a:themeElements>
    <a:clrScheme name="Custom 1">
      <a:dk1>
        <a:srgbClr val="005374"/>
      </a:dk1>
      <a:lt1>
        <a:srgbClr val="FFFFFF"/>
      </a:lt1>
      <a:dk2>
        <a:srgbClr val="005374"/>
      </a:dk2>
      <a:lt2>
        <a:srgbClr val="FFFFFF"/>
      </a:lt2>
      <a:accent1>
        <a:srgbClr val="007492"/>
      </a:accent1>
      <a:accent2>
        <a:srgbClr val="DAEDA9"/>
      </a:accent2>
      <a:accent3>
        <a:srgbClr val="89993A"/>
      </a:accent3>
      <a:accent4>
        <a:srgbClr val="00492B"/>
      </a:accent4>
      <a:accent5>
        <a:srgbClr val="004F7F"/>
      </a:accent5>
      <a:accent6>
        <a:srgbClr val="B9D416"/>
      </a:accent6>
      <a:hlink>
        <a:srgbClr val="FF9900"/>
      </a:hlink>
      <a:folHlink>
        <a:srgbClr val="969696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EMprezentacija</Template>
  <TotalTime>551</TotalTime>
  <Words>224</Words>
  <Application>Microsoft Office PowerPoint</Application>
  <PresentationFormat>On-screen Show (4:3)</PresentationFormat>
  <Paragraphs>54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EMprezentacija</vt:lpstr>
      <vt:lpstr>Latvian Presidency  of the Council of the  European Union 1st of January – 30th of June 2015 </vt:lpstr>
      <vt:lpstr>Welcome Video: Latvian Presidency of the Council of the EU</vt:lpstr>
      <vt:lpstr>Latvian Presidency’s GOALS</vt:lpstr>
      <vt:lpstr>Consumer Policy Program</vt:lpstr>
      <vt:lpstr>Key events Brussels | 2015</vt:lpstr>
      <vt:lpstr>Key events RIGA | 2015 </vt:lpstr>
      <vt:lpstr>CONTACTS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NOSAUKUMS</dc:title>
  <dc:creator>Ilze Peipiņa</dc:creator>
  <cp:lastModifiedBy>Anna</cp:lastModifiedBy>
  <cp:revision>53</cp:revision>
  <cp:lastPrinted>2014-11-03T09:17:29Z</cp:lastPrinted>
  <dcterms:created xsi:type="dcterms:W3CDTF">2014-10-30T11:56:56Z</dcterms:created>
  <dcterms:modified xsi:type="dcterms:W3CDTF">2014-11-18T13:45:41Z</dcterms:modified>
</cp:coreProperties>
</file>