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68" r:id="rId5"/>
    <p:sldId id="276" r:id="rId6"/>
    <p:sldId id="273" r:id="rId7"/>
    <p:sldId id="269" r:id="rId8"/>
    <p:sldId id="291" r:id="rId9"/>
    <p:sldId id="286" r:id="rId10"/>
    <p:sldId id="275" r:id="rId11"/>
    <p:sldId id="292" r:id="rId12"/>
    <p:sldId id="285" r:id="rId13"/>
    <p:sldId id="293" r:id="rId14"/>
    <p:sldId id="294" r:id="rId15"/>
    <p:sldId id="288" r:id="rId16"/>
    <p:sldId id="295" r:id="rId17"/>
    <p:sldId id="284" r:id="rId18"/>
    <p:sldId id="296" r:id="rId19"/>
    <p:sldId id="289" r:id="rId20"/>
    <p:sldId id="297" r:id="rId21"/>
    <p:sldId id="299" r:id="rId22"/>
    <p:sldId id="309" r:id="rId23"/>
    <p:sldId id="280" r:id="rId24"/>
    <p:sldId id="290" r:id="rId25"/>
    <p:sldId id="308" r:id="rId26"/>
    <p:sldId id="271" r:id="rId27"/>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92A4"/>
    <a:srgbClr val="71B93C"/>
    <a:srgbClr val="455560"/>
    <a:srgbClr val="00B5CB"/>
    <a:srgbClr val="465560"/>
    <a:srgbClr val="00B5CC"/>
    <a:srgbClr val="38AEC5"/>
    <a:srgbClr val="DADDDF"/>
    <a:srgbClr val="29A8BE"/>
    <a:srgbClr val="3645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8" autoAdjust="0"/>
    <p:restoredTop sz="74223" autoAdjust="0"/>
  </p:normalViewPr>
  <p:slideViewPr>
    <p:cSldViewPr snapToGrid="0" snapToObjects="1">
      <p:cViewPr>
        <p:scale>
          <a:sx n="82" d="100"/>
          <a:sy n="82" d="100"/>
        </p:scale>
        <p:origin x="-55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DB1D7B1-F995-F842-B488-4F119586E873}" type="datetime1">
              <a:rPr lang="en-IE" smtClean="0"/>
              <a:t>19/11/2014</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E9CAD1D-1616-E542-9040-6936F94D7C37}" type="slidenum">
              <a:rPr lang="en-US" smtClean="0"/>
              <a:t>‹#›</a:t>
            </a:fld>
            <a:endParaRPr lang="en-US"/>
          </a:p>
        </p:txBody>
      </p:sp>
    </p:spTree>
    <p:extLst>
      <p:ext uri="{BB962C8B-B14F-4D97-AF65-F5344CB8AC3E}">
        <p14:creationId xmlns:p14="http://schemas.microsoft.com/office/powerpoint/2010/main" val="12756759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72B2AC0-A9B6-2845-ABC9-819D5E1C5537}" type="datetime1">
              <a:rPr lang="en-IE" smtClean="0"/>
              <a:t>19/11/2014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A4FCF3F-FDE0-1746-879B-5B2CAACE4C39}" type="slidenum">
              <a:rPr lang="en-US" smtClean="0"/>
              <a:t>‹#›</a:t>
            </a:fld>
            <a:endParaRPr lang="en-US"/>
          </a:p>
        </p:txBody>
      </p:sp>
    </p:spTree>
    <p:extLst>
      <p:ext uri="{BB962C8B-B14F-4D97-AF65-F5344CB8AC3E}">
        <p14:creationId xmlns:p14="http://schemas.microsoft.com/office/powerpoint/2010/main" val="41372035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veco-test.daracreativedns.com/sites/default/files/elearning/energ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1</a:t>
            </a:fld>
            <a:endParaRPr lang="en-US"/>
          </a:p>
        </p:txBody>
      </p:sp>
    </p:spTree>
    <p:extLst>
      <p:ext uri="{BB962C8B-B14F-4D97-AF65-F5344CB8AC3E}">
        <p14:creationId xmlns:p14="http://schemas.microsoft.com/office/powerpoint/2010/main" val="197542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FCF3F-FDE0-1746-879B-5B2CAACE4C39}" type="slidenum">
              <a:rPr lang="en-US" smtClean="0"/>
              <a:t>10</a:t>
            </a:fld>
            <a:endParaRPr lang="en-US"/>
          </a:p>
        </p:txBody>
      </p:sp>
    </p:spTree>
    <p:extLst>
      <p:ext uri="{BB962C8B-B14F-4D97-AF65-F5344CB8AC3E}">
        <p14:creationId xmlns:p14="http://schemas.microsoft.com/office/powerpoint/2010/main" val="4195946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FCF3F-FDE0-1746-879B-5B2CAACE4C39}" type="slidenum">
              <a:rPr lang="en-US" smtClean="0"/>
              <a:t>11</a:t>
            </a:fld>
            <a:endParaRPr lang="en-US"/>
          </a:p>
        </p:txBody>
      </p:sp>
    </p:spTree>
    <p:extLst>
      <p:ext uri="{BB962C8B-B14F-4D97-AF65-F5344CB8AC3E}">
        <p14:creationId xmlns:p14="http://schemas.microsoft.com/office/powerpoint/2010/main" val="4195946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aseline="0" dirty="0" smtClean="0">
                <a:solidFill>
                  <a:srgbClr val="FF0000"/>
                </a:solidFill>
              </a:rPr>
              <a:t>Image is link to: </a:t>
            </a:r>
          </a:p>
          <a:p>
            <a:r>
              <a:rPr lang="fr-BE" sz="1200" u="sng" kern="1200" dirty="0" smtClean="0">
                <a:solidFill>
                  <a:schemeClr val="tx1"/>
                </a:solidFill>
                <a:effectLst/>
                <a:latin typeface="+mn-lt"/>
                <a:ea typeface="+mn-ea"/>
                <a:cs typeface="+mn-cs"/>
              </a:rPr>
              <a:t>http://siveco-test.daracreativedns.com/</a:t>
            </a:r>
          </a:p>
          <a:p>
            <a:endParaRPr lang="fr-BE" dirty="0" smtClean="0">
              <a:solidFill>
                <a:srgbClr val="FF0000"/>
              </a:solidFill>
            </a:endParaRPr>
          </a:p>
          <a:p>
            <a:r>
              <a:rPr lang="fr-BE" dirty="0" err="1" smtClean="0">
                <a:solidFill>
                  <a:srgbClr val="FF0000"/>
                </a:solidFill>
              </a:rPr>
              <a:t>Platfomr</a:t>
            </a:r>
            <a:r>
              <a:rPr lang="fr-BE" baseline="0" dirty="0" smtClean="0">
                <a:solidFill>
                  <a:srgbClr val="FF0000"/>
                </a:solidFill>
              </a:rPr>
              <a:t> </a:t>
            </a:r>
            <a:r>
              <a:rPr lang="fr-BE" baseline="0" dirty="0" err="1" smtClean="0">
                <a:solidFill>
                  <a:srgbClr val="FF0000"/>
                </a:solidFill>
              </a:rPr>
              <a:t>will</a:t>
            </a:r>
            <a:r>
              <a:rPr lang="fr-BE" baseline="0" dirty="0" smtClean="0">
                <a:solidFill>
                  <a:srgbClr val="FF0000"/>
                </a:solidFill>
              </a:rPr>
              <a:t> </a:t>
            </a:r>
            <a:r>
              <a:rPr lang="fr-BE" baseline="0" dirty="0" err="1" smtClean="0">
                <a:solidFill>
                  <a:srgbClr val="FF0000"/>
                </a:solidFill>
              </a:rPr>
              <a:t>be</a:t>
            </a:r>
            <a:r>
              <a:rPr lang="fr-BE" baseline="0" dirty="0" smtClean="0">
                <a:solidFill>
                  <a:srgbClr val="FF0000"/>
                </a:solidFill>
              </a:rPr>
              <a:t> </a:t>
            </a:r>
            <a:r>
              <a:rPr lang="fr-BE" baseline="0" dirty="0" err="1" smtClean="0">
                <a:solidFill>
                  <a:srgbClr val="FF0000"/>
                </a:solidFill>
              </a:rPr>
              <a:t>available</a:t>
            </a:r>
            <a:r>
              <a:rPr lang="fr-BE" baseline="0" dirty="0" smtClean="0">
                <a:solidFill>
                  <a:srgbClr val="FF0000"/>
                </a:solidFill>
              </a:rPr>
              <a:t> for computers and mobile </a:t>
            </a:r>
            <a:r>
              <a:rPr lang="fr-BE" baseline="0" dirty="0" err="1" smtClean="0">
                <a:solidFill>
                  <a:srgbClr val="FF0000"/>
                </a:solidFill>
              </a:rPr>
              <a:t>devices</a:t>
            </a:r>
            <a:r>
              <a:rPr lang="fr-BE" baseline="0" dirty="0" smtClean="0">
                <a:solidFill>
                  <a:srgbClr val="FF0000"/>
                </a:solidFill>
              </a:rPr>
              <a:t> (Mobile </a:t>
            </a:r>
            <a:r>
              <a:rPr lang="fr-BE" baseline="0" dirty="0" err="1" smtClean="0">
                <a:solidFill>
                  <a:srgbClr val="FF0000"/>
                </a:solidFill>
              </a:rPr>
              <a:t>devices</a:t>
            </a:r>
            <a:r>
              <a:rPr lang="fr-BE" baseline="0" dirty="0" smtClean="0">
                <a:solidFill>
                  <a:srgbClr val="FF0000"/>
                </a:solidFill>
              </a:rPr>
              <a:t> by the end of the </a:t>
            </a:r>
            <a:r>
              <a:rPr lang="fr-BE" baseline="0" dirty="0" err="1" smtClean="0">
                <a:solidFill>
                  <a:srgbClr val="FF0000"/>
                </a:solidFill>
              </a:rPr>
              <a:t>year</a:t>
            </a:r>
            <a:r>
              <a:rPr lang="fr-BE" baseline="0" dirty="0" smtClean="0">
                <a:solidFill>
                  <a:srgbClr val="FF0000"/>
                </a:solidFill>
              </a:rPr>
              <a:t> (</a:t>
            </a:r>
            <a:r>
              <a:rPr lang="fr-BE" baseline="0" dirty="0" err="1" smtClean="0">
                <a:solidFill>
                  <a:srgbClr val="FF0000"/>
                </a:solidFill>
              </a:rPr>
              <a:t>december</a:t>
            </a:r>
            <a:r>
              <a:rPr lang="fr-BE" baseline="0" dirty="0" smtClean="0">
                <a:solidFill>
                  <a:srgbClr val="FF0000"/>
                </a:solidFill>
              </a:rPr>
              <a:t>)</a:t>
            </a:r>
            <a:endParaRPr lang="en-GB" dirty="0">
              <a:solidFill>
                <a:srgbClr val="FF0000"/>
              </a:solidFill>
            </a:endParaRPr>
          </a:p>
        </p:txBody>
      </p:sp>
      <p:sp>
        <p:nvSpPr>
          <p:cNvPr id="4" name="Slide Number Placeholder 3"/>
          <p:cNvSpPr>
            <a:spLocks noGrp="1"/>
          </p:cNvSpPr>
          <p:nvPr>
            <p:ph type="sldNum" sz="quarter" idx="10"/>
          </p:nvPr>
        </p:nvSpPr>
        <p:spPr/>
        <p:txBody>
          <a:bodyPr/>
          <a:lstStyle/>
          <a:p>
            <a:fld id="{BA4FCF3F-FDE0-1746-879B-5B2CAACE4C39}" type="slidenum">
              <a:rPr lang="en-US" smtClean="0"/>
              <a:t>12</a:t>
            </a:fld>
            <a:endParaRPr lang="en-US"/>
          </a:p>
        </p:txBody>
      </p:sp>
    </p:spTree>
    <p:extLst>
      <p:ext uri="{BB962C8B-B14F-4D97-AF65-F5344CB8AC3E}">
        <p14:creationId xmlns:p14="http://schemas.microsoft.com/office/powerpoint/2010/main" val="336923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13</a:t>
            </a:fld>
            <a:endParaRPr lang="en-US"/>
          </a:p>
        </p:txBody>
      </p:sp>
    </p:spTree>
    <p:extLst>
      <p:ext uri="{BB962C8B-B14F-4D97-AF65-F5344CB8AC3E}">
        <p14:creationId xmlns:p14="http://schemas.microsoft.com/office/powerpoint/2010/main" val="4195946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4FCF3F-FDE0-1746-879B-5B2CAACE4C39}" type="slidenum">
              <a:rPr lang="en-US" smtClean="0"/>
              <a:t>14</a:t>
            </a:fld>
            <a:endParaRPr lang="en-US"/>
          </a:p>
        </p:txBody>
      </p:sp>
    </p:spTree>
    <p:extLst>
      <p:ext uri="{BB962C8B-B14F-4D97-AF65-F5344CB8AC3E}">
        <p14:creationId xmlns:p14="http://schemas.microsoft.com/office/powerpoint/2010/main" val="2190393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smtClean="0"/>
          </a:p>
        </p:txBody>
      </p:sp>
      <p:sp>
        <p:nvSpPr>
          <p:cNvPr id="4" name="Slide Number Placeholder 3"/>
          <p:cNvSpPr>
            <a:spLocks noGrp="1"/>
          </p:cNvSpPr>
          <p:nvPr>
            <p:ph type="sldNum" sz="quarter" idx="10"/>
          </p:nvPr>
        </p:nvSpPr>
        <p:spPr/>
        <p:txBody>
          <a:bodyPr/>
          <a:lstStyle/>
          <a:p>
            <a:fld id="{BA4FCF3F-FDE0-1746-879B-5B2CAACE4C39}" type="slidenum">
              <a:rPr lang="en-US" smtClean="0"/>
              <a:t>15</a:t>
            </a:fld>
            <a:endParaRPr lang="en-US"/>
          </a:p>
        </p:txBody>
      </p:sp>
    </p:spTree>
    <p:extLst>
      <p:ext uri="{BB962C8B-B14F-4D97-AF65-F5344CB8AC3E}">
        <p14:creationId xmlns:p14="http://schemas.microsoft.com/office/powerpoint/2010/main" val="2190393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smtClean="0">
                <a:solidFill>
                  <a:schemeClr val="tx1"/>
                </a:solidFill>
                <a:effectLst/>
                <a:latin typeface="+mn-lt"/>
                <a:ea typeface="+mn-ea"/>
                <a:cs typeface="+mn-cs"/>
                <a:hlinkClick r:id="rId3"/>
              </a:rPr>
              <a:t>http://siveco-test.daracreativedns.com/sites/default/files/elearning/energy/</a:t>
            </a:r>
            <a:r>
              <a:rPr lang="en-GB" sz="1200" u="sng"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A4FCF3F-FDE0-1746-879B-5B2CAACE4C39}" type="slidenum">
              <a:rPr lang="en-US" smtClean="0"/>
              <a:t>16</a:t>
            </a:fld>
            <a:endParaRPr lang="en-US"/>
          </a:p>
        </p:txBody>
      </p:sp>
    </p:spTree>
    <p:extLst>
      <p:ext uri="{BB962C8B-B14F-4D97-AF65-F5344CB8AC3E}">
        <p14:creationId xmlns:p14="http://schemas.microsoft.com/office/powerpoint/2010/main" val="1336303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17</a:t>
            </a:fld>
            <a:endParaRPr lang="en-US"/>
          </a:p>
        </p:txBody>
      </p:sp>
    </p:spTree>
    <p:extLst>
      <p:ext uri="{BB962C8B-B14F-4D97-AF65-F5344CB8AC3E}">
        <p14:creationId xmlns:p14="http://schemas.microsoft.com/office/powerpoint/2010/main" val="653696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FF00"/>
              </a:solidFill>
            </a:endParaRPr>
          </a:p>
        </p:txBody>
      </p:sp>
      <p:sp>
        <p:nvSpPr>
          <p:cNvPr id="4" name="Slide Number Placeholder 3"/>
          <p:cNvSpPr>
            <a:spLocks noGrp="1"/>
          </p:cNvSpPr>
          <p:nvPr>
            <p:ph type="sldNum" sz="quarter" idx="10"/>
          </p:nvPr>
        </p:nvSpPr>
        <p:spPr/>
        <p:txBody>
          <a:bodyPr/>
          <a:lstStyle/>
          <a:p>
            <a:fld id="{BA4FCF3F-FDE0-1746-879B-5B2CAACE4C39}" type="slidenum">
              <a:rPr lang="en-US" smtClean="0"/>
              <a:t>18</a:t>
            </a:fld>
            <a:endParaRPr lang="en-US"/>
          </a:p>
        </p:txBody>
      </p:sp>
    </p:spTree>
    <p:extLst>
      <p:ext uri="{BB962C8B-B14F-4D97-AF65-F5344CB8AC3E}">
        <p14:creationId xmlns:p14="http://schemas.microsoft.com/office/powerpoint/2010/main" val="3220523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19</a:t>
            </a:fld>
            <a:endParaRPr lang="en-US"/>
          </a:p>
        </p:txBody>
      </p:sp>
    </p:spTree>
    <p:extLst>
      <p:ext uri="{BB962C8B-B14F-4D97-AF65-F5344CB8AC3E}">
        <p14:creationId xmlns:p14="http://schemas.microsoft.com/office/powerpoint/2010/main" val="179943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2</a:t>
            </a:fld>
            <a:endParaRPr lang="en-US"/>
          </a:p>
        </p:txBody>
      </p:sp>
    </p:spTree>
    <p:extLst>
      <p:ext uri="{BB962C8B-B14F-4D97-AF65-F5344CB8AC3E}">
        <p14:creationId xmlns:p14="http://schemas.microsoft.com/office/powerpoint/2010/main" val="316592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20</a:t>
            </a:fld>
            <a:endParaRPr lang="en-US"/>
          </a:p>
        </p:txBody>
      </p:sp>
    </p:spTree>
    <p:extLst>
      <p:ext uri="{BB962C8B-B14F-4D97-AF65-F5344CB8AC3E}">
        <p14:creationId xmlns:p14="http://schemas.microsoft.com/office/powerpoint/2010/main" val="355309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Insert LIVE</a:t>
            </a:r>
            <a:r>
              <a:rPr lang="en-US" b="1" baseline="0" dirty="0" smtClean="0"/>
              <a:t> DATE when available</a:t>
            </a:r>
            <a:endParaRPr lang="en-US" b="1" dirty="0"/>
          </a:p>
        </p:txBody>
      </p:sp>
      <p:sp>
        <p:nvSpPr>
          <p:cNvPr id="4" name="Slide Number Placeholder 3"/>
          <p:cNvSpPr>
            <a:spLocks noGrp="1"/>
          </p:cNvSpPr>
          <p:nvPr>
            <p:ph type="sldNum" sz="quarter" idx="10"/>
          </p:nvPr>
        </p:nvSpPr>
        <p:spPr/>
        <p:txBody>
          <a:bodyPr/>
          <a:lstStyle/>
          <a:p>
            <a:fld id="{BA4FCF3F-FDE0-1746-879B-5B2CAACE4C39}" type="slidenum">
              <a:rPr lang="en-US" smtClean="0"/>
              <a:t>21</a:t>
            </a:fld>
            <a:endParaRPr lang="en-US"/>
          </a:p>
        </p:txBody>
      </p:sp>
    </p:spTree>
    <p:extLst>
      <p:ext uri="{BB962C8B-B14F-4D97-AF65-F5344CB8AC3E}">
        <p14:creationId xmlns:p14="http://schemas.microsoft.com/office/powerpoint/2010/main" val="3124826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22</a:t>
            </a:fld>
            <a:endParaRPr lang="en-US"/>
          </a:p>
        </p:txBody>
      </p:sp>
    </p:spTree>
    <p:extLst>
      <p:ext uri="{BB962C8B-B14F-4D97-AF65-F5344CB8AC3E}">
        <p14:creationId xmlns:p14="http://schemas.microsoft.com/office/powerpoint/2010/main" val="3933017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23</a:t>
            </a:fld>
            <a:endParaRPr lang="en-US"/>
          </a:p>
        </p:txBody>
      </p:sp>
    </p:spTree>
    <p:extLst>
      <p:ext uri="{BB962C8B-B14F-4D97-AF65-F5344CB8AC3E}">
        <p14:creationId xmlns:p14="http://schemas.microsoft.com/office/powerpoint/2010/main" val="91652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3</a:t>
            </a:fld>
            <a:endParaRPr lang="en-US"/>
          </a:p>
        </p:txBody>
      </p:sp>
    </p:spTree>
    <p:extLst>
      <p:ext uri="{BB962C8B-B14F-4D97-AF65-F5344CB8AC3E}">
        <p14:creationId xmlns:p14="http://schemas.microsoft.com/office/powerpoint/2010/main" val="408364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4FCF3F-FDE0-1746-879B-5B2CAACE4C39}" type="slidenum">
              <a:rPr lang="en-US" smtClean="0"/>
              <a:t>4</a:t>
            </a:fld>
            <a:endParaRPr lang="en-US"/>
          </a:p>
        </p:txBody>
      </p:sp>
    </p:spTree>
    <p:extLst>
      <p:ext uri="{BB962C8B-B14F-4D97-AF65-F5344CB8AC3E}">
        <p14:creationId xmlns:p14="http://schemas.microsoft.com/office/powerpoint/2010/main" val="317207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4FCF3F-FDE0-1746-879B-5B2CAACE4C39}" type="slidenum">
              <a:rPr lang="en-US" smtClean="0"/>
              <a:t>5</a:t>
            </a:fld>
            <a:endParaRPr lang="en-US"/>
          </a:p>
        </p:txBody>
      </p:sp>
    </p:spTree>
    <p:extLst>
      <p:ext uri="{BB962C8B-B14F-4D97-AF65-F5344CB8AC3E}">
        <p14:creationId xmlns:p14="http://schemas.microsoft.com/office/powerpoint/2010/main" val="3172077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4FCF3F-FDE0-1746-879B-5B2CAACE4C39}" type="slidenum">
              <a:rPr lang="en-US" smtClean="0"/>
              <a:t>6</a:t>
            </a:fld>
            <a:endParaRPr lang="en-US"/>
          </a:p>
        </p:txBody>
      </p:sp>
    </p:spTree>
    <p:extLst>
      <p:ext uri="{BB962C8B-B14F-4D97-AF65-F5344CB8AC3E}">
        <p14:creationId xmlns:p14="http://schemas.microsoft.com/office/powerpoint/2010/main" val="3660986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4FCF3F-FDE0-1746-879B-5B2CAACE4C39}" type="slidenum">
              <a:rPr lang="en-US" smtClean="0"/>
              <a:t>7</a:t>
            </a:fld>
            <a:endParaRPr lang="en-US"/>
          </a:p>
        </p:txBody>
      </p:sp>
    </p:spTree>
    <p:extLst>
      <p:ext uri="{BB962C8B-B14F-4D97-AF65-F5344CB8AC3E}">
        <p14:creationId xmlns:p14="http://schemas.microsoft.com/office/powerpoint/2010/main" val="2943816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BA4FCF3F-FDE0-1746-879B-5B2CAACE4C39}" type="slidenum">
              <a:rPr lang="en-US" smtClean="0"/>
              <a:t>8</a:t>
            </a:fld>
            <a:endParaRPr lang="en-US"/>
          </a:p>
        </p:txBody>
      </p:sp>
    </p:spTree>
    <p:extLst>
      <p:ext uri="{BB962C8B-B14F-4D97-AF65-F5344CB8AC3E}">
        <p14:creationId xmlns:p14="http://schemas.microsoft.com/office/powerpoint/2010/main" val="3351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4FCF3F-FDE0-1746-879B-5B2CAACE4C39}" type="slidenum">
              <a:rPr lang="en-US" smtClean="0"/>
              <a:t>9</a:t>
            </a:fld>
            <a:endParaRPr lang="en-US"/>
          </a:p>
        </p:txBody>
      </p:sp>
    </p:spTree>
    <p:extLst>
      <p:ext uri="{BB962C8B-B14F-4D97-AF65-F5344CB8AC3E}">
        <p14:creationId xmlns:p14="http://schemas.microsoft.com/office/powerpoint/2010/main" val="4195946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5" name="Picture 14" descr="Cover slide-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4085" cy="4766733"/>
          </a:xfrm>
          <a:prstGeom prst="rect">
            <a:avLst/>
          </a:prstGeom>
        </p:spPr>
      </p:pic>
      <p:sp>
        <p:nvSpPr>
          <p:cNvPr id="17" name="Rectangle 16"/>
          <p:cNvSpPr/>
          <p:nvPr userDrawn="1"/>
        </p:nvSpPr>
        <p:spPr>
          <a:xfrm>
            <a:off x="-1" y="4766733"/>
            <a:ext cx="9154085" cy="2218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12388" y="5128999"/>
            <a:ext cx="7519225" cy="466163"/>
          </a:xfrm>
          <a:prstGeom prst="rect">
            <a:avLst/>
          </a:prstGeom>
        </p:spPr>
        <p:txBody>
          <a:bodyPr>
            <a:noAutofit/>
          </a:bodyPr>
          <a:lstStyle>
            <a:lvl1pPr algn="ctr">
              <a:defRPr sz="3000" b="1">
                <a:solidFill>
                  <a:srgbClr val="455560"/>
                </a:solidFill>
                <a:latin typeface="Arial"/>
                <a:cs typeface="Arial"/>
              </a:defRPr>
            </a:lvl1pPr>
          </a:lstStyle>
          <a:p>
            <a:r>
              <a:rPr lang="ga-IE" dirty="0" smtClean="0"/>
              <a:t>CLICK TO EDIT MASTER TITLE STYLE</a:t>
            </a:r>
            <a:endParaRPr lang="en-US" dirty="0"/>
          </a:p>
        </p:txBody>
      </p:sp>
      <p:sp>
        <p:nvSpPr>
          <p:cNvPr id="3" name="Subtitle 2"/>
          <p:cNvSpPr>
            <a:spLocks noGrp="1"/>
          </p:cNvSpPr>
          <p:nvPr>
            <p:ph type="subTitle" idx="1" hasCustomPrompt="1"/>
          </p:nvPr>
        </p:nvSpPr>
        <p:spPr>
          <a:xfrm>
            <a:off x="812388" y="5815649"/>
            <a:ext cx="7519225" cy="247597"/>
          </a:xfrm>
        </p:spPr>
        <p:txBody>
          <a:bodyPr>
            <a:noAutofit/>
          </a:bodyPr>
          <a:lstStyle>
            <a:lvl1pPr marL="0" indent="0" algn="ctr">
              <a:buNone/>
              <a:defRPr sz="1600" b="1">
                <a:solidFill>
                  <a:srgbClr val="00B5CC"/>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dirty="0" smtClean="0"/>
              <a:t>CLICK TO EDIT MASTER SUBTITLE STYLE</a:t>
            </a:r>
            <a:endParaRPr lang="en-US" dirty="0"/>
          </a:p>
        </p:txBody>
      </p:sp>
      <p:sp>
        <p:nvSpPr>
          <p:cNvPr id="5" name="Footer Placeholder 4"/>
          <p:cNvSpPr>
            <a:spLocks noGrp="1"/>
          </p:cNvSpPr>
          <p:nvPr>
            <p:ph type="ftr" sz="quarter" idx="11"/>
          </p:nvPr>
        </p:nvSpPr>
        <p:spPr>
          <a:xfrm>
            <a:off x="457200" y="6303429"/>
            <a:ext cx="4470400" cy="365125"/>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F599B6BE-5405-5C40-BD67-5ADE333CAE27}" type="slidenum">
              <a:rPr lang="en-US" smtClean="0"/>
              <a:t>‹#›</a:t>
            </a:fld>
            <a:endParaRPr lang="en-US"/>
          </a:p>
        </p:txBody>
      </p:sp>
      <p:sp>
        <p:nvSpPr>
          <p:cNvPr id="9" name="Date Placeholder 3"/>
          <p:cNvSpPr txBox="1">
            <a:spLocks/>
          </p:cNvSpPr>
          <p:nvPr userDrawn="1"/>
        </p:nvSpPr>
        <p:spPr>
          <a:xfrm>
            <a:off x="3505200" y="6334319"/>
            <a:ext cx="2133600" cy="263132"/>
          </a:xfrm>
          <a:prstGeom prst="rect">
            <a:avLst/>
          </a:prstGeom>
        </p:spPr>
        <p:txBody>
          <a:bodyPr/>
          <a:lstStyle>
            <a:defPPr>
              <a:defRPr lang="en-US"/>
            </a:defPPr>
            <a:lvl1pPr marL="0" algn="l" defTabSz="457200" rtl="0" eaLnBrk="1" latinLnBrk="0" hangingPunct="1">
              <a:defRPr sz="1100" kern="1200">
                <a:solidFill>
                  <a:srgbClr val="BFBFB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4696CC7D-AA19-AC45-917E-C31CC11FAE8D}" type="datetime4">
              <a:rPr lang="en-IE" smtClean="0">
                <a:solidFill>
                  <a:srgbClr val="00958F"/>
                </a:solidFill>
              </a:rPr>
              <a:pPr algn="ctr"/>
              <a:t>19 November 2014</a:t>
            </a:fld>
            <a:endParaRPr lang="en-US" dirty="0">
              <a:solidFill>
                <a:srgbClr val="00958F"/>
              </a:solidFill>
            </a:endParaRPr>
          </a:p>
        </p:txBody>
      </p:sp>
      <p:pic>
        <p:nvPicPr>
          <p:cNvPr id="16" name="Picture 15" descr="CC_logo_tag_v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41776" y="558797"/>
            <a:ext cx="2060448" cy="1103376"/>
          </a:xfrm>
          <a:prstGeom prst="rect">
            <a:avLst/>
          </a:prstGeom>
        </p:spPr>
      </p:pic>
    </p:spTree>
    <p:extLst>
      <p:ext uri="{BB962C8B-B14F-4D97-AF65-F5344CB8AC3E}">
        <p14:creationId xmlns:p14="http://schemas.microsoft.com/office/powerpoint/2010/main" val="237820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7" name="Rectangle 6"/>
          <p:cNvSpPr/>
          <p:nvPr userDrawn="1"/>
        </p:nvSpPr>
        <p:spPr>
          <a:xfrm>
            <a:off x="0" y="0"/>
            <a:ext cx="9144000" cy="5576896"/>
          </a:xfrm>
          <a:prstGeom prst="rect">
            <a:avLst/>
          </a:prstGeom>
          <a:solidFill>
            <a:srgbClr val="4555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EC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4914" y="5805496"/>
            <a:ext cx="1799505" cy="753797"/>
          </a:xfrm>
          <a:prstGeom prst="rect">
            <a:avLst/>
          </a:prstGeom>
        </p:spPr>
      </p:pic>
      <p:sp>
        <p:nvSpPr>
          <p:cNvPr id="11" name="TextBox 10"/>
          <p:cNvSpPr txBox="1"/>
          <p:nvPr userDrawn="1"/>
        </p:nvSpPr>
        <p:spPr>
          <a:xfrm>
            <a:off x="364068" y="6043071"/>
            <a:ext cx="3666067" cy="338554"/>
          </a:xfrm>
          <a:prstGeom prst="rect">
            <a:avLst/>
          </a:prstGeom>
          <a:noFill/>
          <a:ln>
            <a:noFill/>
          </a:ln>
        </p:spPr>
        <p:txBody>
          <a:bodyPr wrap="square" rtlCol="0">
            <a:spAutoFit/>
          </a:bodyPr>
          <a:lstStyle/>
          <a:p>
            <a:r>
              <a:rPr lang="en-US" sz="1600" b="1" dirty="0" err="1" smtClean="0">
                <a:solidFill>
                  <a:srgbClr val="00B5CC"/>
                </a:solidFill>
                <a:latin typeface="Arial"/>
                <a:cs typeface="Arial"/>
              </a:rPr>
              <a:t>www.consumerchampion.eu</a:t>
            </a:r>
            <a:endParaRPr lang="en-US" sz="1600" b="1" dirty="0" smtClean="0">
              <a:solidFill>
                <a:srgbClr val="00B5CC"/>
              </a:solidFill>
              <a:latin typeface="Arial"/>
              <a:cs typeface="Arial"/>
            </a:endParaRPr>
          </a:p>
        </p:txBody>
      </p:sp>
      <p:pic>
        <p:nvPicPr>
          <p:cNvPr id="3" name="Picture 2" descr="Thank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7600" y="1874048"/>
            <a:ext cx="1828800" cy="1828800"/>
          </a:xfrm>
          <a:prstGeom prst="rect">
            <a:avLst/>
          </a:prstGeom>
        </p:spPr>
      </p:pic>
    </p:spTree>
    <p:extLst>
      <p:ext uri="{BB962C8B-B14F-4D97-AF65-F5344CB8AC3E}">
        <p14:creationId xmlns:p14="http://schemas.microsoft.com/office/powerpoint/2010/main" val="273850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 content slid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6" name="Slide Number Placeholder 5"/>
          <p:cNvSpPr>
            <a:spLocks noGrp="1"/>
          </p:cNvSpPr>
          <p:nvPr>
            <p:ph type="sldNum" sz="quarter" idx="12"/>
          </p:nvPr>
        </p:nvSpPr>
        <p:spPr/>
        <p:txBody>
          <a:bodyPr/>
          <a:lstStyle/>
          <a:p>
            <a:fld id="{F599B6BE-5405-5C40-BD67-5ADE333CAE27}" type="slidenum">
              <a:rPr lang="en-US" smtClean="0"/>
              <a:t>‹#›</a:t>
            </a:fld>
            <a:endParaRPr lang="en-US"/>
          </a:p>
        </p:txBody>
      </p:sp>
      <p:sp>
        <p:nvSpPr>
          <p:cNvPr id="7" name="Title Placeholder 1"/>
          <p:cNvSpPr>
            <a:spLocks noGrp="1"/>
          </p:cNvSpPr>
          <p:nvPr>
            <p:ph type="title"/>
          </p:nvPr>
        </p:nvSpPr>
        <p:spPr>
          <a:xfrm>
            <a:off x="457200" y="254000"/>
            <a:ext cx="8229600" cy="835389"/>
          </a:xfrm>
          <a:prstGeom prst="rect">
            <a:avLst/>
          </a:prstGeom>
        </p:spPr>
        <p:txBody>
          <a:bodyPr vert="horz" lIns="91440" tIns="45720" rIns="91440" bIns="45720" rtlCol="0" anchor="ctr">
            <a:normAutofit/>
          </a:bodyPr>
          <a:lstStyle/>
          <a:p>
            <a:r>
              <a:rPr lang="ga-IE" dirty="0" smtClean="0"/>
              <a:t>Click to edit Master title style</a:t>
            </a:r>
            <a:endParaRPr lang="en-US" dirty="0"/>
          </a:p>
        </p:txBody>
      </p:sp>
    </p:spTree>
    <p:extLst>
      <p:ext uri="{BB962C8B-B14F-4D97-AF65-F5344CB8AC3E}">
        <p14:creationId xmlns:p14="http://schemas.microsoft.com/office/powerpoint/2010/main" val="171913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7" name="Slide Number Placeholder 6"/>
          <p:cNvSpPr>
            <a:spLocks noGrp="1"/>
          </p:cNvSpPr>
          <p:nvPr>
            <p:ph type="sldNum" sz="quarter" idx="12"/>
          </p:nvPr>
        </p:nvSpPr>
        <p:spPr/>
        <p:txBody>
          <a:bodyPr/>
          <a:lstStyle/>
          <a:p>
            <a:fld id="{F599B6BE-5405-5C40-BD67-5ADE333CAE27}" type="slidenum">
              <a:rPr lang="en-US" smtClean="0"/>
              <a:t>‹#›</a:t>
            </a:fld>
            <a:endParaRPr lang="en-US"/>
          </a:p>
        </p:txBody>
      </p:sp>
      <p:sp>
        <p:nvSpPr>
          <p:cNvPr id="8" name="Title Placeholder 1"/>
          <p:cNvSpPr>
            <a:spLocks noGrp="1"/>
          </p:cNvSpPr>
          <p:nvPr>
            <p:ph type="title"/>
          </p:nvPr>
        </p:nvSpPr>
        <p:spPr>
          <a:xfrm>
            <a:off x="457200" y="254000"/>
            <a:ext cx="8229600" cy="835389"/>
          </a:xfrm>
          <a:prstGeom prst="rect">
            <a:avLst/>
          </a:prstGeom>
        </p:spPr>
        <p:txBody>
          <a:bodyPr vert="horz" lIns="91440" tIns="45720" rIns="91440" bIns="45720" rtlCol="0" anchor="ctr">
            <a:normAutofit/>
          </a:bodyPr>
          <a:lstStyle/>
          <a:p>
            <a:r>
              <a:rPr lang="ga-IE" dirty="0" smtClean="0"/>
              <a:t>Click to edit Master title style</a:t>
            </a:r>
            <a:endParaRPr lang="en-US" dirty="0"/>
          </a:p>
        </p:txBody>
      </p:sp>
      <p:sp>
        <p:nvSpPr>
          <p:cNvPr id="9" name="Footer Placeholder 4"/>
          <p:cNvSpPr>
            <a:spLocks noGrp="1"/>
          </p:cNvSpPr>
          <p:nvPr>
            <p:ph type="ftr" sz="quarter" idx="3"/>
          </p:nvPr>
        </p:nvSpPr>
        <p:spPr>
          <a:xfrm>
            <a:off x="457200" y="6305548"/>
            <a:ext cx="4470400" cy="365125"/>
          </a:xfrm>
          <a:prstGeom prst="rect">
            <a:avLst/>
          </a:prstGeom>
        </p:spPr>
        <p:txBody>
          <a:bodyPr vert="horz" lIns="91440" tIns="45720" rIns="91440" bIns="45720" rtlCol="0" anchor="ctr"/>
          <a:lstStyle>
            <a:lvl1pPr algn="l">
              <a:defRPr sz="1200">
                <a:solidFill>
                  <a:srgbClr val="00B1B0"/>
                </a:solidFill>
                <a:latin typeface="Arial"/>
                <a:cs typeface="Arial"/>
              </a:defRPr>
            </a:lvl1pPr>
          </a:lstStyle>
          <a:p>
            <a:r>
              <a:rPr lang="en-US" dirty="0" smtClean="0"/>
              <a:t>Framework contract for</a:t>
            </a:r>
          </a:p>
          <a:p>
            <a:r>
              <a:rPr lang="en-US" b="1" dirty="0" smtClean="0"/>
              <a:t>capacity building actions for consumer </a:t>
            </a:r>
            <a:r>
              <a:rPr lang="en-US" b="1" dirty="0" err="1" smtClean="0"/>
              <a:t>organisations</a:t>
            </a:r>
            <a:r>
              <a:rPr lang="en-US" dirty="0" smtClean="0"/>
              <a:t> </a:t>
            </a:r>
            <a:endParaRPr lang="en-US" dirty="0"/>
          </a:p>
        </p:txBody>
      </p:sp>
    </p:spTree>
    <p:extLst>
      <p:ext uri="{BB962C8B-B14F-4D97-AF65-F5344CB8AC3E}">
        <p14:creationId xmlns:p14="http://schemas.microsoft.com/office/powerpoint/2010/main" val="1899505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2" name="Picture 1" descr="divider-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139696"/>
          </a:xfrm>
          <a:prstGeom prst="rect">
            <a:avLst/>
          </a:prstGeom>
        </p:spPr>
      </p:pic>
      <p:sp>
        <p:nvSpPr>
          <p:cNvPr id="11" name="Title Placeholder 1"/>
          <p:cNvSpPr>
            <a:spLocks noGrp="1"/>
          </p:cNvSpPr>
          <p:nvPr>
            <p:ph type="title" hasCustomPrompt="1"/>
          </p:nvPr>
        </p:nvSpPr>
        <p:spPr>
          <a:xfrm>
            <a:off x="1165225" y="4173321"/>
            <a:ext cx="6813550" cy="373548"/>
          </a:xfrm>
          <a:prstGeom prst="rect">
            <a:avLst/>
          </a:prstGeom>
          <a:noFill/>
          <a:ln>
            <a:noFill/>
          </a:ln>
        </p:spPr>
        <p:txBody>
          <a:bodyPr vert="horz" lIns="91440" tIns="45720" rIns="91440" bIns="45720" rtlCol="0" anchor="ctr">
            <a:normAutofit/>
          </a:bodyPr>
          <a:lstStyle>
            <a:lvl1pPr algn="ctr">
              <a:defRPr sz="1800">
                <a:solidFill>
                  <a:srgbClr val="465560"/>
                </a:solidFill>
              </a:defRPr>
            </a:lvl1pPr>
          </a:lstStyle>
          <a:p>
            <a:r>
              <a:rPr lang="ga-IE" dirty="0" smtClean="0"/>
              <a:t>Click to edit section title style</a:t>
            </a:r>
            <a:endParaRPr lang="en-US" dirty="0"/>
          </a:p>
        </p:txBody>
      </p:sp>
      <p:sp>
        <p:nvSpPr>
          <p:cNvPr id="10" name="Oval 9"/>
          <p:cNvSpPr/>
          <p:nvPr userDrawn="1"/>
        </p:nvSpPr>
        <p:spPr>
          <a:xfrm>
            <a:off x="4000500" y="2935952"/>
            <a:ext cx="1143000" cy="1143000"/>
          </a:xfrm>
          <a:prstGeom prst="ellipse">
            <a:avLst/>
          </a:prstGeom>
          <a:solidFill>
            <a:srgbClr val="F4812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 name="Text Placeholder 2"/>
          <p:cNvSpPr>
            <a:spLocks noGrp="1"/>
          </p:cNvSpPr>
          <p:nvPr>
            <p:ph type="body" idx="1" hasCustomPrompt="1"/>
          </p:nvPr>
        </p:nvSpPr>
        <p:spPr>
          <a:xfrm>
            <a:off x="3971833" y="3186617"/>
            <a:ext cx="1200335" cy="718252"/>
          </a:xfrm>
          <a:noFill/>
          <a:ln>
            <a:noFill/>
          </a:ln>
        </p:spPr>
        <p:txBody>
          <a:bodyPr anchor="b">
            <a:noAutofit/>
          </a:bodyPr>
          <a:lstStyle>
            <a:lvl1pPr marL="0" indent="0" algn="ctr">
              <a:buNone/>
              <a:defRPr sz="4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smtClean="0"/>
              <a:t>02</a:t>
            </a:r>
          </a:p>
        </p:txBody>
      </p:sp>
    </p:spTree>
    <p:extLst>
      <p:ext uri="{BB962C8B-B14F-4D97-AF65-F5344CB8AC3E}">
        <p14:creationId xmlns:p14="http://schemas.microsoft.com/office/powerpoint/2010/main" val="242512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599B6BE-5405-5C40-BD67-5ADE333CAE27}" type="slidenum">
              <a:rPr lang="en-US" smtClean="0"/>
              <a:t>‹#›</a:t>
            </a:fld>
            <a:endParaRPr lang="en-US"/>
          </a:p>
        </p:txBody>
      </p:sp>
      <p:sp>
        <p:nvSpPr>
          <p:cNvPr id="6" name="Title Placeholder 1"/>
          <p:cNvSpPr>
            <a:spLocks noGrp="1"/>
          </p:cNvSpPr>
          <p:nvPr>
            <p:ph type="title"/>
          </p:nvPr>
        </p:nvSpPr>
        <p:spPr>
          <a:xfrm>
            <a:off x="457200" y="254000"/>
            <a:ext cx="8229600" cy="835389"/>
          </a:xfrm>
          <a:prstGeom prst="rect">
            <a:avLst/>
          </a:prstGeom>
        </p:spPr>
        <p:txBody>
          <a:bodyPr vert="horz" lIns="91440" tIns="45720" rIns="91440" bIns="45720" rtlCol="0" anchor="ctr">
            <a:normAutofit/>
          </a:bodyPr>
          <a:lstStyle/>
          <a:p>
            <a:r>
              <a:rPr lang="ga-IE" dirty="0" smtClean="0"/>
              <a:t>Click to edit Master title style</a:t>
            </a:r>
            <a:endParaRPr lang="en-US" dirty="0"/>
          </a:p>
        </p:txBody>
      </p:sp>
    </p:spTree>
    <p:extLst>
      <p:ext uri="{BB962C8B-B14F-4D97-AF65-F5344CB8AC3E}">
        <p14:creationId xmlns:p14="http://schemas.microsoft.com/office/powerpoint/2010/main" val="1555582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17133"/>
            <a:ext cx="5111750" cy="4509030"/>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4" name="Text Placeholder 3"/>
          <p:cNvSpPr>
            <a:spLocks noGrp="1"/>
          </p:cNvSpPr>
          <p:nvPr>
            <p:ph type="body" sz="half" idx="2"/>
          </p:nvPr>
        </p:nvSpPr>
        <p:spPr>
          <a:xfrm>
            <a:off x="457200" y="1617133"/>
            <a:ext cx="3008313" cy="45090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dirty="0" smtClean="0"/>
              <a:t>Click to edit Master text styles</a:t>
            </a:r>
          </a:p>
        </p:txBody>
      </p:sp>
      <p:sp>
        <p:nvSpPr>
          <p:cNvPr id="7" name="Slide Number Placeholder 6"/>
          <p:cNvSpPr>
            <a:spLocks noGrp="1"/>
          </p:cNvSpPr>
          <p:nvPr>
            <p:ph type="sldNum" sz="quarter" idx="12"/>
          </p:nvPr>
        </p:nvSpPr>
        <p:spPr/>
        <p:txBody>
          <a:bodyPr/>
          <a:lstStyle/>
          <a:p>
            <a:fld id="{F599B6BE-5405-5C40-BD67-5ADE333CAE27}" type="slidenum">
              <a:rPr lang="en-US" smtClean="0"/>
              <a:t>‹#›</a:t>
            </a:fld>
            <a:endParaRPr lang="en-US"/>
          </a:p>
        </p:txBody>
      </p:sp>
      <p:sp>
        <p:nvSpPr>
          <p:cNvPr id="8" name="Title Placeholder 1"/>
          <p:cNvSpPr>
            <a:spLocks noGrp="1"/>
          </p:cNvSpPr>
          <p:nvPr>
            <p:ph type="title"/>
          </p:nvPr>
        </p:nvSpPr>
        <p:spPr>
          <a:xfrm>
            <a:off x="457200" y="254000"/>
            <a:ext cx="8229600" cy="835389"/>
          </a:xfrm>
          <a:prstGeom prst="rect">
            <a:avLst/>
          </a:prstGeom>
        </p:spPr>
        <p:txBody>
          <a:bodyPr vert="horz" lIns="91440" tIns="45720" rIns="91440" bIns="45720" rtlCol="0" anchor="ctr">
            <a:normAutofit/>
          </a:bodyPr>
          <a:lstStyle/>
          <a:p>
            <a:r>
              <a:rPr lang="ga-IE" dirty="0" smtClean="0"/>
              <a:t>Click to edit Master title style</a:t>
            </a:r>
            <a:endParaRPr lang="en-US" dirty="0"/>
          </a:p>
        </p:txBody>
      </p:sp>
    </p:spTree>
    <p:extLst>
      <p:ext uri="{BB962C8B-B14F-4D97-AF65-F5344CB8AC3E}">
        <p14:creationId xmlns:p14="http://schemas.microsoft.com/office/powerpoint/2010/main" val="1345989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34762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462423"/>
            <a:ext cx="5486400" cy="385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dirty="0" smtClean="0"/>
              <a:t>Click to edit Master text styles</a:t>
            </a:r>
          </a:p>
        </p:txBody>
      </p:sp>
      <p:sp>
        <p:nvSpPr>
          <p:cNvPr id="7" name="Slide Number Placeholder 6"/>
          <p:cNvSpPr>
            <a:spLocks noGrp="1"/>
          </p:cNvSpPr>
          <p:nvPr>
            <p:ph type="sldNum" sz="quarter" idx="12"/>
          </p:nvPr>
        </p:nvSpPr>
        <p:spPr/>
        <p:txBody>
          <a:bodyPr/>
          <a:lstStyle/>
          <a:p>
            <a:fld id="{F599B6BE-5405-5C40-BD67-5ADE333CAE27}" type="slidenum">
              <a:rPr lang="en-US" smtClean="0"/>
              <a:t>‹#›</a:t>
            </a:fld>
            <a:endParaRPr lang="en-US"/>
          </a:p>
        </p:txBody>
      </p:sp>
      <p:sp>
        <p:nvSpPr>
          <p:cNvPr id="8" name="Title Placeholder 1"/>
          <p:cNvSpPr>
            <a:spLocks noGrp="1"/>
          </p:cNvSpPr>
          <p:nvPr>
            <p:ph type="title"/>
          </p:nvPr>
        </p:nvSpPr>
        <p:spPr>
          <a:xfrm>
            <a:off x="457200" y="254000"/>
            <a:ext cx="8229600" cy="835389"/>
          </a:xfrm>
          <a:prstGeom prst="rect">
            <a:avLst/>
          </a:prstGeom>
        </p:spPr>
        <p:txBody>
          <a:bodyPr vert="horz" lIns="91440" tIns="45720" rIns="91440" bIns="45720" rtlCol="0" anchor="ctr">
            <a:normAutofit/>
          </a:bodyPr>
          <a:lstStyle/>
          <a:p>
            <a:r>
              <a:rPr lang="ga-IE" dirty="0" smtClean="0"/>
              <a:t>Click to edit Master title style</a:t>
            </a:r>
            <a:endParaRPr lang="en-US" dirty="0"/>
          </a:p>
        </p:txBody>
      </p:sp>
    </p:spTree>
    <p:extLst>
      <p:ext uri="{BB962C8B-B14F-4D97-AF65-F5344CB8AC3E}">
        <p14:creationId xmlns:p14="http://schemas.microsoft.com/office/powerpoint/2010/main" val="624957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C2FBFAB-F166-49E9-AF5C-921242EC66E5}" type="datetimeFigureOut">
              <a:rPr lang="en-GB" smtClean="0"/>
              <a:t>19/11/2014</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8D0381BA-6E06-4B4D-95CC-D7C679548D10}" type="slidenum">
              <a:rPr lang="en-GB" smtClean="0"/>
              <a:t>‹#›</a:t>
            </a:fld>
            <a:endParaRPr lang="en-GB"/>
          </a:p>
        </p:txBody>
      </p:sp>
    </p:spTree>
    <p:extLst>
      <p:ext uri="{BB962C8B-B14F-4D97-AF65-F5344CB8AC3E}">
        <p14:creationId xmlns:p14="http://schemas.microsoft.com/office/powerpoint/2010/main" val="118416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9B6BE-5405-5C40-BD67-5ADE333CAE27}" type="slidenum">
              <a:rPr lang="en-US" smtClean="0"/>
              <a:t>‹#›</a:t>
            </a:fld>
            <a:endParaRPr lang="en-US"/>
          </a:p>
        </p:txBody>
      </p:sp>
      <p:sp>
        <p:nvSpPr>
          <p:cNvPr id="9" name="Title Placeholder 1"/>
          <p:cNvSpPr>
            <a:spLocks noGrp="1"/>
          </p:cNvSpPr>
          <p:nvPr>
            <p:ph type="title"/>
          </p:nvPr>
        </p:nvSpPr>
        <p:spPr>
          <a:xfrm>
            <a:off x="457200" y="317500"/>
            <a:ext cx="6510867" cy="835389"/>
          </a:xfrm>
          <a:prstGeom prst="rect">
            <a:avLst/>
          </a:prstGeom>
        </p:spPr>
        <p:txBody>
          <a:bodyPr vert="horz" lIns="91440" tIns="45720" rIns="91440" bIns="45720" rtlCol="0" anchor="ctr">
            <a:normAutofit/>
          </a:bodyPr>
          <a:lstStyle/>
          <a:p>
            <a:r>
              <a:rPr lang="ga-IE" dirty="0" smtClean="0"/>
              <a:t>Click To Edit Master Title Style</a:t>
            </a:r>
            <a:endParaRPr lang="en-US" dirty="0"/>
          </a:p>
        </p:txBody>
      </p:sp>
      <p:cxnSp>
        <p:nvCxnSpPr>
          <p:cNvPr id="14" name="Line 12"/>
          <p:cNvCxnSpPr>
            <a:cxnSpLocks noChangeShapeType="1"/>
          </p:cNvCxnSpPr>
          <p:nvPr userDrawn="1"/>
        </p:nvCxnSpPr>
        <p:spPr bwMode="auto">
          <a:xfrm>
            <a:off x="457200" y="1345784"/>
            <a:ext cx="8229600" cy="0"/>
          </a:xfrm>
          <a:prstGeom prst="line">
            <a:avLst/>
          </a:prstGeom>
          <a:ln>
            <a:solidFill>
              <a:srgbClr val="47B4C9"/>
            </a:solidFill>
            <a:headEnd/>
            <a:tailEnd/>
          </a:ln>
        </p:spPr>
        <p:style>
          <a:lnRef idx="1">
            <a:schemeClr val="accent3"/>
          </a:lnRef>
          <a:fillRef idx="0">
            <a:schemeClr val="accent3"/>
          </a:fillRef>
          <a:effectRef idx="0">
            <a:schemeClr val="accent3"/>
          </a:effectRef>
          <a:fontRef idx="minor">
            <a:schemeClr val="tx1"/>
          </a:fontRef>
        </p:style>
      </p:cxnSp>
      <p:pic>
        <p:nvPicPr>
          <p:cNvPr id="7" name="Picture 6" descr="logo.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065264" y="392413"/>
            <a:ext cx="1621536" cy="646176"/>
          </a:xfrm>
          <a:prstGeom prst="rect">
            <a:avLst/>
          </a:prstGeom>
        </p:spPr>
      </p:pic>
      <p:pic>
        <p:nvPicPr>
          <p:cNvPr id="8" name="Picture 7" descr="tagline.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57200" y="6438484"/>
            <a:ext cx="1729486" cy="115025"/>
          </a:xfrm>
          <a:prstGeom prst="rect">
            <a:avLst/>
          </a:prstGeom>
        </p:spPr>
      </p:pic>
      <p:cxnSp>
        <p:nvCxnSpPr>
          <p:cNvPr id="16" name="Line 12"/>
          <p:cNvCxnSpPr>
            <a:cxnSpLocks noChangeShapeType="1"/>
          </p:cNvCxnSpPr>
          <p:nvPr userDrawn="1"/>
        </p:nvCxnSpPr>
        <p:spPr bwMode="auto">
          <a:xfrm>
            <a:off x="457200" y="6126163"/>
            <a:ext cx="8229600" cy="0"/>
          </a:xfrm>
          <a:prstGeom prst="line">
            <a:avLst/>
          </a:prstGeom>
          <a:ln>
            <a:solidFill>
              <a:srgbClr val="47B4C9"/>
            </a:solidFill>
            <a:headEnd/>
            <a:tailEnd/>
          </a:ln>
        </p:spPr>
        <p:style>
          <a:lnRef idx="1">
            <a:schemeClr val="accent3"/>
          </a:lnRef>
          <a:fillRef idx="0">
            <a:schemeClr val="accent3"/>
          </a:fillRef>
          <a:effectRef idx="0">
            <a:schemeClr val="accent3"/>
          </a:effectRef>
          <a:fontRef idx="minor">
            <a:schemeClr val="tx1"/>
          </a:fontRef>
        </p:style>
      </p:cxnSp>
      <p:pic>
        <p:nvPicPr>
          <p:cNvPr id="18" name="Picture 17" descr="littleMan.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43062" y="5854699"/>
            <a:ext cx="223774" cy="271463"/>
          </a:xfrm>
          <a:prstGeom prst="rect">
            <a:avLst/>
          </a:prstGeom>
        </p:spPr>
      </p:pic>
    </p:spTree>
    <p:extLst>
      <p:ext uri="{BB962C8B-B14F-4D97-AF65-F5344CB8AC3E}">
        <p14:creationId xmlns:p14="http://schemas.microsoft.com/office/powerpoint/2010/main" val="152580363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2" r:id="rId4"/>
    <p:sldLayoutId id="2147483653" r:id="rId5"/>
    <p:sldLayoutId id="2147483655" r:id="rId6"/>
    <p:sldLayoutId id="2147483656" r:id="rId7"/>
    <p:sldLayoutId id="2147483657" r:id="rId8"/>
    <p:sldLayoutId id="2147483659" r:id="rId9"/>
  </p:sldLayoutIdLst>
  <p:hf sldNum="0" hdr="0" ftr="0"/>
  <p:txStyles>
    <p:titleStyle>
      <a:lvl1pPr algn="l" defTabSz="457200" rtl="0" eaLnBrk="1" latinLnBrk="0" hangingPunct="1">
        <a:spcBef>
          <a:spcPct val="0"/>
        </a:spcBef>
        <a:buNone/>
        <a:defRPr sz="2000" b="1" kern="1200">
          <a:solidFill>
            <a:srgbClr val="455560"/>
          </a:solidFill>
          <a:latin typeface="Arial"/>
          <a:ea typeface="+mj-ea"/>
          <a:cs typeface="Arial"/>
        </a:defRPr>
      </a:lvl1pPr>
    </p:titleStyle>
    <p:bodyStyle>
      <a:lvl1pPr marL="342900" indent="-342900" algn="l" defTabSz="457200" rtl="0" eaLnBrk="1" latinLnBrk="0" hangingPunct="1">
        <a:spcBef>
          <a:spcPct val="20000"/>
        </a:spcBef>
        <a:buClr>
          <a:srgbClr val="6FB83A"/>
        </a:buClr>
        <a:buFont typeface="Arial"/>
        <a:buChar char="•"/>
        <a:defRPr sz="1600" kern="1200">
          <a:solidFill>
            <a:srgbClr val="455560"/>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B5CC"/>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rgbClr val="00958F"/>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958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iveco-test.daracreativedns.com/"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iveco-test.daracreativedns.com/sites/default/files/elearning/energy/"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Project Presentation</a:t>
            </a:r>
            <a:endParaRPr lang="en-US" dirty="0"/>
          </a:p>
        </p:txBody>
      </p:sp>
      <p:sp>
        <p:nvSpPr>
          <p:cNvPr id="5" name="Subtitle 4"/>
          <p:cNvSpPr>
            <a:spLocks noGrp="1"/>
          </p:cNvSpPr>
          <p:nvPr>
            <p:ph type="subTitle" idx="1"/>
          </p:nvPr>
        </p:nvSpPr>
        <p:spPr/>
        <p:txBody>
          <a:bodyPr/>
          <a:lstStyle/>
          <a:p>
            <a:r>
              <a:rPr lang="en-US" dirty="0" smtClean="0"/>
              <a:t>Presented by Monique Goyens</a:t>
            </a:r>
            <a:endParaRPr lang="en-US" dirty="0"/>
          </a:p>
        </p:txBody>
      </p:sp>
    </p:spTree>
    <p:extLst>
      <p:ext uri="{BB962C8B-B14F-4D97-AF65-F5344CB8AC3E}">
        <p14:creationId xmlns:p14="http://schemas.microsoft.com/office/powerpoint/2010/main" val="3828079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57200" y="254000"/>
            <a:ext cx="8229600" cy="835389"/>
          </a:xfrm>
        </p:spPr>
        <p:txBody>
          <a:bodyPr/>
          <a:lstStyle/>
          <a:p>
            <a:r>
              <a:rPr lang="en-US" dirty="0" smtClean="0"/>
              <a:t>Website Features</a:t>
            </a:r>
            <a:endParaRPr lang="en-US" dirty="0"/>
          </a:p>
        </p:txBody>
      </p:sp>
      <p:sp>
        <p:nvSpPr>
          <p:cNvPr id="10" name="Content Placeholder 9"/>
          <p:cNvSpPr>
            <a:spLocks noGrp="1"/>
          </p:cNvSpPr>
          <p:nvPr>
            <p:ph idx="1"/>
          </p:nvPr>
        </p:nvSpPr>
        <p:spPr>
          <a:xfrm>
            <a:off x="3719096" y="2144295"/>
            <a:ext cx="5331325" cy="3283285"/>
          </a:xfrm>
        </p:spPr>
        <p:txBody>
          <a:bodyPr>
            <a:normAutofit/>
          </a:bodyPr>
          <a:lstStyle/>
          <a:p>
            <a:pPr lvl="1"/>
            <a:r>
              <a:rPr lang="en-US" sz="2400" dirty="0" smtClean="0">
                <a:solidFill>
                  <a:schemeClr val="tx1">
                    <a:lumMod val="65000"/>
                    <a:lumOff val="35000"/>
                  </a:schemeClr>
                </a:solidFill>
              </a:rPr>
              <a:t>Member Forums</a:t>
            </a:r>
            <a:endParaRPr lang="en-US" sz="2400" dirty="0">
              <a:solidFill>
                <a:schemeClr val="tx1">
                  <a:lumMod val="65000"/>
                  <a:lumOff val="35000"/>
                </a:schemeClr>
              </a:solidFill>
            </a:endParaRPr>
          </a:p>
          <a:p>
            <a:pPr lvl="1"/>
            <a:r>
              <a:rPr lang="en-US" sz="2400" dirty="0" smtClean="0">
                <a:solidFill>
                  <a:schemeClr val="tx1">
                    <a:lumMod val="65000"/>
                    <a:lumOff val="35000"/>
                  </a:schemeClr>
                </a:solidFill>
              </a:rPr>
              <a:t>Class Meeting Points</a:t>
            </a:r>
            <a:endParaRPr lang="en-US" sz="2400" dirty="0">
              <a:solidFill>
                <a:schemeClr val="tx1">
                  <a:lumMod val="65000"/>
                  <a:lumOff val="35000"/>
                </a:schemeClr>
              </a:solidFill>
            </a:endParaRPr>
          </a:p>
          <a:p>
            <a:pPr lvl="1"/>
            <a:r>
              <a:rPr lang="en-US" sz="2400" dirty="0" smtClean="0">
                <a:solidFill>
                  <a:schemeClr val="tx1">
                    <a:lumMod val="65000"/>
                    <a:lumOff val="35000"/>
                  </a:schemeClr>
                </a:solidFill>
              </a:rPr>
              <a:t>Member Directory</a:t>
            </a:r>
          </a:p>
          <a:p>
            <a:pPr lvl="1"/>
            <a:r>
              <a:rPr lang="en-US" sz="2400" dirty="0" err="1" smtClean="0">
                <a:solidFill>
                  <a:schemeClr val="tx1">
                    <a:lumMod val="65000"/>
                    <a:lumOff val="35000"/>
                  </a:schemeClr>
                </a:solidFill>
              </a:rPr>
              <a:t>Organisation</a:t>
            </a:r>
            <a:r>
              <a:rPr lang="en-US" sz="2400" dirty="0" smtClean="0">
                <a:solidFill>
                  <a:schemeClr val="tx1">
                    <a:lumMod val="65000"/>
                    <a:lumOff val="35000"/>
                  </a:schemeClr>
                </a:solidFill>
              </a:rPr>
              <a:t> Directory</a:t>
            </a:r>
            <a:endParaRPr lang="en-US" sz="2400" dirty="0">
              <a:solidFill>
                <a:schemeClr val="tx1">
                  <a:lumMod val="65000"/>
                  <a:lumOff val="35000"/>
                </a:schemeClr>
              </a:solidFill>
            </a:endParaRPr>
          </a:p>
          <a:p>
            <a:pPr lvl="1"/>
            <a:r>
              <a:rPr lang="en-US" sz="2400" dirty="0" smtClean="0">
                <a:solidFill>
                  <a:schemeClr val="tx1">
                    <a:lumMod val="65000"/>
                    <a:lumOff val="35000"/>
                  </a:schemeClr>
                </a:solidFill>
              </a:rPr>
              <a:t>Instant Messaging</a:t>
            </a:r>
          </a:p>
          <a:p>
            <a:pPr lvl="1"/>
            <a:r>
              <a:rPr lang="en-US" sz="2400" dirty="0" smtClean="0">
                <a:solidFill>
                  <a:schemeClr val="tx1">
                    <a:lumMod val="65000"/>
                    <a:lumOff val="35000"/>
                  </a:schemeClr>
                </a:solidFill>
              </a:rPr>
              <a:t>Share Resources</a:t>
            </a:r>
          </a:p>
          <a:p>
            <a:pPr lvl="1"/>
            <a:r>
              <a:rPr lang="en-US" sz="2400" dirty="0" smtClean="0">
                <a:solidFill>
                  <a:schemeClr val="tx1">
                    <a:lumMod val="65000"/>
                    <a:lumOff val="35000"/>
                  </a:schemeClr>
                </a:solidFill>
              </a:rPr>
              <a:t>Discuss News &amp; Events</a:t>
            </a:r>
            <a:endParaRPr lang="en-US" sz="2400" dirty="0">
              <a:solidFill>
                <a:schemeClr val="tx1">
                  <a:lumMod val="65000"/>
                  <a:lumOff val="35000"/>
                </a:schemeClr>
              </a:solidFill>
            </a:endParaRPr>
          </a:p>
        </p:txBody>
      </p:sp>
      <p:pic>
        <p:nvPicPr>
          <p:cNvPr id="6" name="Picture 5" descr="NETWOR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21" y="1871580"/>
            <a:ext cx="3454400" cy="3556000"/>
          </a:xfrm>
          <a:prstGeom prst="rect">
            <a:avLst/>
          </a:prstGeom>
        </p:spPr>
      </p:pic>
    </p:spTree>
    <p:extLst>
      <p:ext uri="{BB962C8B-B14F-4D97-AF65-F5344CB8AC3E}">
        <p14:creationId xmlns:p14="http://schemas.microsoft.com/office/powerpoint/2010/main" val="2040628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57200" y="254000"/>
            <a:ext cx="8229600" cy="835389"/>
          </a:xfrm>
        </p:spPr>
        <p:txBody>
          <a:bodyPr/>
          <a:lstStyle/>
          <a:p>
            <a:r>
              <a:rPr lang="en-US" dirty="0" smtClean="0"/>
              <a:t>Website Features</a:t>
            </a:r>
            <a:endParaRPr lang="en-US" dirty="0"/>
          </a:p>
        </p:txBody>
      </p:sp>
      <p:sp>
        <p:nvSpPr>
          <p:cNvPr id="10" name="Content Placeholder 9"/>
          <p:cNvSpPr>
            <a:spLocks noGrp="1"/>
          </p:cNvSpPr>
          <p:nvPr>
            <p:ph idx="1"/>
          </p:nvPr>
        </p:nvSpPr>
        <p:spPr>
          <a:xfrm>
            <a:off x="3719096" y="2144295"/>
            <a:ext cx="5331325" cy="3283285"/>
          </a:xfrm>
        </p:spPr>
        <p:txBody>
          <a:bodyPr>
            <a:normAutofit/>
          </a:bodyPr>
          <a:lstStyle/>
          <a:p>
            <a:pPr lvl="1"/>
            <a:r>
              <a:rPr lang="en-US" sz="2400" dirty="0">
                <a:solidFill>
                  <a:srgbClr val="595959"/>
                </a:solidFill>
              </a:rPr>
              <a:t>News &amp; Events</a:t>
            </a:r>
          </a:p>
          <a:p>
            <a:pPr lvl="1"/>
            <a:r>
              <a:rPr lang="en-US" sz="2400" dirty="0">
                <a:solidFill>
                  <a:srgbClr val="595959"/>
                </a:solidFill>
              </a:rPr>
              <a:t>Users Add News &amp; Events</a:t>
            </a:r>
          </a:p>
          <a:p>
            <a:pPr lvl="1"/>
            <a:r>
              <a:rPr lang="en-US" sz="2400" dirty="0">
                <a:solidFill>
                  <a:srgbClr val="595959"/>
                </a:solidFill>
              </a:rPr>
              <a:t>Live RSS News Feeds</a:t>
            </a:r>
          </a:p>
          <a:p>
            <a:pPr lvl="1"/>
            <a:r>
              <a:rPr lang="en-US" sz="2400" dirty="0">
                <a:solidFill>
                  <a:srgbClr val="595959"/>
                </a:solidFill>
              </a:rPr>
              <a:t>Social Media Feed</a:t>
            </a:r>
          </a:p>
          <a:p>
            <a:pPr lvl="1"/>
            <a:r>
              <a:rPr lang="en-US" sz="2400" dirty="0">
                <a:solidFill>
                  <a:srgbClr val="595959"/>
                </a:solidFill>
              </a:rPr>
              <a:t>Expert Blog &amp; Q&amp;A</a:t>
            </a:r>
          </a:p>
          <a:p>
            <a:pPr lvl="1"/>
            <a:r>
              <a:rPr lang="en-US" sz="2400" dirty="0">
                <a:solidFill>
                  <a:srgbClr val="595959"/>
                </a:solidFill>
              </a:rPr>
              <a:t>Useful Links</a:t>
            </a:r>
          </a:p>
        </p:txBody>
      </p:sp>
      <p:pic>
        <p:nvPicPr>
          <p:cNvPr id="7" name="Picture 6" descr="RESOURC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0" y="1937751"/>
            <a:ext cx="3479800" cy="3530600"/>
          </a:xfrm>
          <a:prstGeom prst="rect">
            <a:avLst/>
          </a:prstGeom>
        </p:spPr>
      </p:pic>
    </p:spTree>
    <p:extLst>
      <p:ext uri="{BB962C8B-B14F-4D97-AF65-F5344CB8AC3E}">
        <p14:creationId xmlns:p14="http://schemas.microsoft.com/office/powerpoint/2010/main" val="196159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Web Networking Platform Demo</a:t>
            </a:r>
            <a:endParaRPr lang="en-GB" dirty="0"/>
          </a:p>
        </p:txBody>
      </p:sp>
      <p:pic>
        <p:nvPicPr>
          <p:cNvPr id="8" name="Content Placeholder 7" descr="responsive_V2~a.jpg">
            <a:hlinkClick r:id="rId3" highlightClick="1"/>
          </p:cNvPr>
          <p:cNvPicPr>
            <a:picLocks noGrp="1" noChangeAspect="1"/>
          </p:cNvPicPr>
          <p:nvPr>
            <p:ph idx="1"/>
          </p:nvPr>
        </p:nvPicPr>
        <p:blipFill>
          <a:blip r:embed="rId4">
            <a:extLst>
              <a:ext uri="{28A0092B-C50C-407E-A947-70E740481C1C}">
                <a14:useLocalDpi xmlns:a14="http://schemas.microsoft.com/office/drawing/2010/main" val="0"/>
              </a:ext>
            </a:extLst>
          </a:blip>
          <a:srcRect t="7505" b="7505"/>
          <a:stretch>
            <a:fillRect/>
          </a:stretch>
        </p:blipFill>
        <p:spPr/>
      </p:pic>
    </p:spTree>
    <p:extLst>
      <p:ext uri="{BB962C8B-B14F-4D97-AF65-F5344CB8AC3E}">
        <p14:creationId xmlns:p14="http://schemas.microsoft.com/office/powerpoint/2010/main" val="24791220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57200" y="254000"/>
            <a:ext cx="8229600" cy="835389"/>
          </a:xfrm>
        </p:spPr>
        <p:txBody>
          <a:bodyPr/>
          <a:lstStyle/>
          <a:p>
            <a:r>
              <a:rPr lang="en-US" dirty="0" smtClean="0"/>
              <a:t>E-Learning Overview</a:t>
            </a:r>
            <a:endParaRPr lang="en-US" dirty="0"/>
          </a:p>
        </p:txBody>
      </p:sp>
      <p:sp>
        <p:nvSpPr>
          <p:cNvPr id="10" name="Content Placeholder 9"/>
          <p:cNvSpPr>
            <a:spLocks noGrp="1"/>
          </p:cNvSpPr>
          <p:nvPr>
            <p:ph idx="1"/>
          </p:nvPr>
        </p:nvSpPr>
        <p:spPr>
          <a:xfrm>
            <a:off x="3719096" y="1738904"/>
            <a:ext cx="5331325" cy="3965073"/>
          </a:xfrm>
        </p:spPr>
        <p:txBody>
          <a:bodyPr>
            <a:normAutofit/>
          </a:bodyPr>
          <a:lstStyle/>
          <a:p>
            <a:pPr lvl="1"/>
            <a:r>
              <a:rPr lang="en-US" sz="2400" dirty="0" smtClean="0">
                <a:solidFill>
                  <a:srgbClr val="595959"/>
                </a:solidFill>
              </a:rPr>
              <a:t>Sign Up &amp; Apply Online</a:t>
            </a:r>
          </a:p>
          <a:p>
            <a:pPr lvl="1"/>
            <a:r>
              <a:rPr lang="en-US" sz="2400" dirty="0" smtClean="0">
                <a:solidFill>
                  <a:srgbClr val="595959"/>
                </a:solidFill>
              </a:rPr>
              <a:t>Application Approval by Supervisor &amp; Training Team</a:t>
            </a:r>
          </a:p>
          <a:p>
            <a:pPr lvl="1"/>
            <a:r>
              <a:rPr lang="en-US" sz="2400" dirty="0" smtClean="0">
                <a:solidFill>
                  <a:srgbClr val="595959"/>
                </a:solidFill>
              </a:rPr>
              <a:t>Study Course Online</a:t>
            </a:r>
          </a:p>
          <a:p>
            <a:pPr lvl="1"/>
            <a:r>
              <a:rPr lang="en-US" sz="2400" dirty="0" smtClean="0">
                <a:solidFill>
                  <a:srgbClr val="595959"/>
                </a:solidFill>
              </a:rPr>
              <a:t>Complete E-Test</a:t>
            </a:r>
          </a:p>
          <a:p>
            <a:pPr lvl="1"/>
            <a:r>
              <a:rPr lang="en-US" sz="2400" dirty="0" smtClean="0">
                <a:solidFill>
                  <a:srgbClr val="595959"/>
                </a:solidFill>
              </a:rPr>
              <a:t>Receive Grade </a:t>
            </a:r>
          </a:p>
          <a:p>
            <a:pPr lvl="1"/>
            <a:r>
              <a:rPr lang="en-US" sz="2400" dirty="0" smtClean="0">
                <a:solidFill>
                  <a:srgbClr val="595959"/>
                </a:solidFill>
              </a:rPr>
              <a:t>Pass or Repeat </a:t>
            </a:r>
          </a:p>
          <a:p>
            <a:pPr lvl="1"/>
            <a:r>
              <a:rPr lang="en-US" sz="2400" dirty="0" smtClean="0">
                <a:solidFill>
                  <a:srgbClr val="595959"/>
                </a:solidFill>
              </a:rPr>
              <a:t>Results Saved in account</a:t>
            </a:r>
          </a:p>
          <a:p>
            <a:pPr lvl="1"/>
            <a:r>
              <a:rPr lang="en-US" sz="2400" dirty="0" smtClean="0">
                <a:solidFill>
                  <a:srgbClr val="595959"/>
                </a:solidFill>
              </a:rPr>
              <a:t>Evaluations Completed Online</a:t>
            </a:r>
            <a:endParaRPr lang="en-US" sz="2400" dirty="0">
              <a:solidFill>
                <a:srgbClr val="595959"/>
              </a:solidFill>
            </a:endParaRPr>
          </a:p>
        </p:txBody>
      </p:sp>
      <p:pic>
        <p:nvPicPr>
          <p:cNvPr id="2" name="Picture 1" descr="Screen Shot 2014-11-18 at 15.56.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29" y="1693451"/>
            <a:ext cx="3619500" cy="3644900"/>
          </a:xfrm>
          <a:prstGeom prst="rect">
            <a:avLst/>
          </a:prstGeom>
        </p:spPr>
      </p:pic>
    </p:spTree>
    <p:extLst>
      <p:ext uri="{BB962C8B-B14F-4D97-AF65-F5344CB8AC3E}">
        <p14:creationId xmlns:p14="http://schemas.microsoft.com/office/powerpoint/2010/main" val="24451699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57200" y="254000"/>
            <a:ext cx="8229600" cy="835389"/>
          </a:xfrm>
        </p:spPr>
        <p:txBody>
          <a:bodyPr/>
          <a:lstStyle/>
          <a:p>
            <a:r>
              <a:rPr lang="en-US" dirty="0" smtClean="0"/>
              <a:t>e-</a:t>
            </a:r>
            <a:r>
              <a:rPr lang="en-US" dirty="0"/>
              <a:t>l</a:t>
            </a:r>
            <a:r>
              <a:rPr lang="en-US" dirty="0" smtClean="0"/>
              <a:t>earning development</a:t>
            </a:r>
            <a:endParaRPr lang="en-US" dirty="0"/>
          </a:p>
        </p:txBody>
      </p:sp>
      <p:sp>
        <p:nvSpPr>
          <p:cNvPr id="2" name="Content Placeholder 1"/>
          <p:cNvSpPr>
            <a:spLocks noGrp="1"/>
          </p:cNvSpPr>
          <p:nvPr>
            <p:ph idx="1"/>
          </p:nvPr>
        </p:nvSpPr>
        <p:spPr/>
        <p:txBody>
          <a:bodyPr>
            <a:normAutofit/>
          </a:bodyPr>
          <a:lstStyle/>
          <a:p>
            <a:pPr marL="0" indent="0">
              <a:buNone/>
            </a:pPr>
            <a:r>
              <a:rPr lang="en-US" sz="2800" b="1" dirty="0">
                <a:solidFill>
                  <a:srgbClr val="6FB83A"/>
                </a:solidFill>
              </a:rPr>
              <a:t>COURSES AVAILABLE NOW ONLINE:</a:t>
            </a:r>
          </a:p>
          <a:p>
            <a:pPr marL="0" indent="0">
              <a:buNone/>
            </a:pPr>
            <a:endParaRPr lang="en-US" sz="2800" b="1" dirty="0">
              <a:solidFill>
                <a:srgbClr val="6FB83A"/>
              </a:solidFill>
            </a:endParaRPr>
          </a:p>
          <a:p>
            <a:pPr marL="0" indent="0">
              <a:buNone/>
            </a:pPr>
            <a:r>
              <a:rPr lang="en-US" sz="2400" b="1" dirty="0"/>
              <a:t>CONSUMER LAW </a:t>
            </a:r>
          </a:p>
          <a:p>
            <a:pPr marL="0" indent="0">
              <a:buNone/>
            </a:pPr>
            <a:r>
              <a:rPr lang="en-US" sz="2400" dirty="0">
                <a:solidFill>
                  <a:srgbClr val="7692A4"/>
                </a:solidFill>
              </a:rPr>
              <a:t>- English </a:t>
            </a:r>
          </a:p>
          <a:p>
            <a:pPr marL="0" indent="0">
              <a:buNone/>
            </a:pPr>
            <a:r>
              <a:rPr lang="en-US" sz="2400" dirty="0">
                <a:solidFill>
                  <a:srgbClr val="7692A4"/>
                </a:solidFill>
              </a:rPr>
              <a:t>- Croatian </a:t>
            </a:r>
          </a:p>
          <a:p>
            <a:pPr marL="0" indent="0">
              <a:buNone/>
            </a:pPr>
            <a:r>
              <a:rPr lang="en-US" sz="2400" dirty="0">
                <a:solidFill>
                  <a:srgbClr val="7692A4"/>
                </a:solidFill>
              </a:rPr>
              <a:t>- </a:t>
            </a:r>
            <a:r>
              <a:rPr lang="en-US" sz="2400" dirty="0" smtClean="0">
                <a:solidFill>
                  <a:srgbClr val="7692A4"/>
                </a:solidFill>
              </a:rPr>
              <a:t>Czech </a:t>
            </a:r>
            <a:endParaRPr lang="en-US" sz="2400" dirty="0">
              <a:solidFill>
                <a:srgbClr val="7692A4"/>
              </a:solidFill>
            </a:endParaRPr>
          </a:p>
          <a:p>
            <a:pPr marL="0" indent="0">
              <a:buNone/>
            </a:pPr>
            <a:r>
              <a:rPr lang="en-US" sz="2400" dirty="0">
                <a:solidFill>
                  <a:srgbClr val="7692A4"/>
                </a:solidFill>
              </a:rPr>
              <a:t>- Romanian and </a:t>
            </a:r>
          </a:p>
          <a:p>
            <a:pPr marL="0" indent="0">
              <a:buNone/>
            </a:pPr>
            <a:r>
              <a:rPr lang="en-US" sz="2400" dirty="0">
                <a:solidFill>
                  <a:srgbClr val="7692A4"/>
                </a:solidFill>
              </a:rPr>
              <a:t>- Polish</a:t>
            </a:r>
            <a:endParaRPr lang="en-US" sz="2400" dirty="0"/>
          </a:p>
          <a:p>
            <a:pPr marL="0" indent="0">
              <a:buNone/>
            </a:pPr>
            <a:endParaRPr lang="en-US" sz="2800" dirty="0">
              <a:solidFill>
                <a:srgbClr val="7692A4"/>
              </a:solidFill>
            </a:endParaRPr>
          </a:p>
        </p:txBody>
      </p:sp>
    </p:spTree>
    <p:extLst>
      <p:ext uri="{BB962C8B-B14F-4D97-AF65-F5344CB8AC3E}">
        <p14:creationId xmlns:p14="http://schemas.microsoft.com/office/powerpoint/2010/main" val="2394694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57200" y="254000"/>
            <a:ext cx="8229600" cy="835389"/>
          </a:xfrm>
        </p:spPr>
        <p:txBody>
          <a:bodyPr/>
          <a:lstStyle/>
          <a:p>
            <a:r>
              <a:rPr lang="en-US" dirty="0" smtClean="0"/>
              <a:t>e-</a:t>
            </a:r>
            <a:r>
              <a:rPr lang="en-US" dirty="0"/>
              <a:t>l</a:t>
            </a:r>
            <a:r>
              <a:rPr lang="en-US" dirty="0" smtClean="0"/>
              <a:t>earning development</a:t>
            </a:r>
            <a:endParaRPr lang="en-US" dirty="0"/>
          </a:p>
        </p:txBody>
      </p:sp>
      <p:sp>
        <p:nvSpPr>
          <p:cNvPr id="2" name="Content Placeholder 1"/>
          <p:cNvSpPr>
            <a:spLocks noGrp="1"/>
          </p:cNvSpPr>
          <p:nvPr>
            <p:ph idx="1"/>
          </p:nvPr>
        </p:nvSpPr>
        <p:spPr/>
        <p:txBody>
          <a:bodyPr>
            <a:normAutofit fontScale="92500"/>
          </a:bodyPr>
          <a:lstStyle/>
          <a:p>
            <a:pPr marL="0" indent="0">
              <a:buNone/>
            </a:pPr>
            <a:r>
              <a:rPr lang="en-US" sz="2800" b="1" dirty="0">
                <a:solidFill>
                  <a:srgbClr val="6FB83A"/>
                </a:solidFill>
              </a:rPr>
              <a:t>COMING NEXT:</a:t>
            </a:r>
          </a:p>
          <a:p>
            <a:pPr marL="0" indent="0">
              <a:buNone/>
            </a:pPr>
            <a:r>
              <a:rPr lang="en-US" sz="2400" b="1" dirty="0">
                <a:latin typeface="Arial" charset="0"/>
                <a:cs typeface="Arial" charset="0"/>
              </a:rPr>
              <a:t>ENERGY</a:t>
            </a:r>
            <a:r>
              <a:rPr lang="en-US" sz="2400" dirty="0">
                <a:solidFill>
                  <a:srgbClr val="6FB83A"/>
                </a:solidFill>
                <a:latin typeface="Arial" charset="0"/>
                <a:cs typeface="Arial" charset="0"/>
              </a:rPr>
              <a:t> </a:t>
            </a:r>
          </a:p>
          <a:p>
            <a:pPr marL="0" indent="0">
              <a:buNone/>
            </a:pPr>
            <a:r>
              <a:rPr lang="en-US" sz="2400" dirty="0">
                <a:solidFill>
                  <a:srgbClr val="7692A4"/>
                </a:solidFill>
                <a:latin typeface="Arial" charset="0"/>
                <a:cs typeface="Arial" charset="0"/>
              </a:rPr>
              <a:t>Languages: English (Croatian, Czech, Romanian and Polish Coming Soon)</a:t>
            </a:r>
          </a:p>
          <a:p>
            <a:pPr marL="0" indent="0">
              <a:buNone/>
            </a:pPr>
            <a:endParaRPr lang="en-US" sz="2400" dirty="0">
              <a:solidFill>
                <a:srgbClr val="7692A4"/>
              </a:solidFill>
              <a:latin typeface="Arial" charset="0"/>
              <a:cs typeface="Arial" charset="0"/>
            </a:endParaRPr>
          </a:p>
          <a:p>
            <a:pPr marL="0" indent="0">
              <a:buNone/>
            </a:pPr>
            <a:r>
              <a:rPr lang="en-US" sz="2400" b="1" dirty="0"/>
              <a:t>FINANCIAL SERVICES</a:t>
            </a:r>
          </a:p>
          <a:p>
            <a:pPr marL="0" indent="0">
              <a:buNone/>
            </a:pPr>
            <a:r>
              <a:rPr lang="en-US" sz="2400" dirty="0">
                <a:solidFill>
                  <a:srgbClr val="7692A4"/>
                </a:solidFill>
              </a:rPr>
              <a:t>Languages: English, Croatian, Czech, Romanian and Polish</a:t>
            </a:r>
          </a:p>
          <a:p>
            <a:pPr marL="0" indent="0">
              <a:buNone/>
            </a:pPr>
            <a:endParaRPr lang="en-US" sz="2400" dirty="0"/>
          </a:p>
          <a:p>
            <a:pPr marL="0" indent="0">
              <a:buNone/>
            </a:pPr>
            <a:r>
              <a:rPr lang="en-US" sz="2400" b="1" dirty="0"/>
              <a:t>TELECOMMUNICATIONS</a:t>
            </a:r>
          </a:p>
          <a:p>
            <a:pPr marL="0" indent="0">
              <a:buNone/>
            </a:pPr>
            <a:r>
              <a:rPr lang="en-US" sz="2400" dirty="0">
                <a:solidFill>
                  <a:srgbClr val="7692A4"/>
                </a:solidFill>
              </a:rPr>
              <a:t>Languages: English, Croatian, Czech, Romanian and Polish</a:t>
            </a:r>
          </a:p>
        </p:txBody>
      </p:sp>
    </p:spTree>
    <p:extLst>
      <p:ext uri="{BB962C8B-B14F-4D97-AF65-F5344CB8AC3E}">
        <p14:creationId xmlns:p14="http://schemas.microsoft.com/office/powerpoint/2010/main" val="230359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s15.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l="-17896" r="-17896"/>
          <a:stretch>
            <a:fillRect/>
          </a:stretch>
        </p:blipFill>
        <p:spPr>
          <a:xfrm>
            <a:off x="894152" y="1820416"/>
            <a:ext cx="7028083" cy="3865175"/>
          </a:xfrm>
        </p:spPr>
      </p:pic>
      <p:sp>
        <p:nvSpPr>
          <p:cNvPr id="3" name="Title 2"/>
          <p:cNvSpPr>
            <a:spLocks noGrp="1"/>
          </p:cNvSpPr>
          <p:nvPr>
            <p:ph type="title"/>
          </p:nvPr>
        </p:nvSpPr>
        <p:spPr/>
        <p:txBody>
          <a:bodyPr/>
          <a:lstStyle/>
          <a:p>
            <a:r>
              <a:rPr lang="en-GB" dirty="0" smtClean="0"/>
              <a:t>E-learning Module Demo</a:t>
            </a:r>
            <a:endParaRPr lang="en-GB" dirty="0"/>
          </a:p>
        </p:txBody>
      </p:sp>
    </p:spTree>
    <p:extLst>
      <p:ext uri="{BB962C8B-B14F-4D97-AF65-F5344CB8AC3E}">
        <p14:creationId xmlns:p14="http://schemas.microsoft.com/office/powerpoint/2010/main" val="2635006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Training Overview</a:t>
            </a:r>
            <a:endParaRPr lang="en-US" dirty="0"/>
          </a:p>
        </p:txBody>
      </p:sp>
      <p:sp>
        <p:nvSpPr>
          <p:cNvPr id="5" name="Content Placeholder 9"/>
          <p:cNvSpPr txBox="1">
            <a:spLocks/>
          </p:cNvSpPr>
          <p:nvPr/>
        </p:nvSpPr>
        <p:spPr>
          <a:xfrm>
            <a:off x="3719096" y="2037348"/>
            <a:ext cx="5331325" cy="39517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6FB83A"/>
              </a:buClr>
              <a:buFont typeface="Arial"/>
              <a:buChar char="•"/>
              <a:defRPr sz="1600" kern="1200">
                <a:solidFill>
                  <a:srgbClr val="455560"/>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00B5CC"/>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666666"/>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rgbClr val="00958F"/>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958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400" dirty="0" smtClean="0">
                <a:solidFill>
                  <a:srgbClr val="595959"/>
                </a:solidFill>
              </a:rPr>
              <a:t>Sign Up &amp; Apply Online</a:t>
            </a:r>
          </a:p>
          <a:p>
            <a:pPr lvl="1"/>
            <a:r>
              <a:rPr lang="en-US" sz="2400" dirty="0" smtClean="0">
                <a:solidFill>
                  <a:srgbClr val="595959"/>
                </a:solidFill>
              </a:rPr>
              <a:t>Application Approval by Supervisor &amp; Training Team</a:t>
            </a:r>
          </a:p>
          <a:p>
            <a:pPr lvl="1"/>
            <a:r>
              <a:rPr lang="en-US" sz="2400" dirty="0" smtClean="0">
                <a:solidFill>
                  <a:srgbClr val="595959"/>
                </a:solidFill>
              </a:rPr>
              <a:t>Course Materials Online </a:t>
            </a:r>
          </a:p>
          <a:p>
            <a:pPr lvl="1"/>
            <a:r>
              <a:rPr lang="en-US" sz="2400" dirty="0" smtClean="0">
                <a:solidFill>
                  <a:srgbClr val="595959"/>
                </a:solidFill>
              </a:rPr>
              <a:t>Complete Course Locally</a:t>
            </a:r>
          </a:p>
          <a:p>
            <a:pPr lvl="1"/>
            <a:r>
              <a:rPr lang="en-US" sz="2400" dirty="0" smtClean="0">
                <a:solidFill>
                  <a:srgbClr val="595959"/>
                </a:solidFill>
              </a:rPr>
              <a:t>Course History Online</a:t>
            </a:r>
          </a:p>
          <a:p>
            <a:pPr lvl="1"/>
            <a:r>
              <a:rPr lang="en-US" sz="2400" dirty="0" smtClean="0">
                <a:solidFill>
                  <a:srgbClr val="595959"/>
                </a:solidFill>
              </a:rPr>
              <a:t>Evaluations </a:t>
            </a:r>
            <a:r>
              <a:rPr lang="en-US" sz="2400" dirty="0">
                <a:solidFill>
                  <a:srgbClr val="595959"/>
                </a:solidFill>
              </a:rPr>
              <a:t>Completed Online</a:t>
            </a:r>
          </a:p>
          <a:p>
            <a:pPr lvl="1"/>
            <a:endParaRPr lang="en-US" sz="2400" dirty="0">
              <a:solidFill>
                <a:srgbClr val="595959"/>
              </a:solidFill>
            </a:endParaRPr>
          </a:p>
        </p:txBody>
      </p:sp>
      <p:pic>
        <p:nvPicPr>
          <p:cNvPr id="7" name="Picture 6" descr="Screen Shot 2014-11-18 at 16.19.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362" y="2317714"/>
            <a:ext cx="2940577" cy="2636978"/>
          </a:xfrm>
          <a:prstGeom prst="rect">
            <a:avLst/>
          </a:prstGeom>
        </p:spPr>
      </p:pic>
    </p:spTree>
    <p:extLst>
      <p:ext uri="{BB962C8B-B14F-4D97-AF65-F5344CB8AC3E}">
        <p14:creationId xmlns:p14="http://schemas.microsoft.com/office/powerpoint/2010/main" val="3988165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1346"/>
            <a:ext cx="3780263" cy="4417219"/>
          </a:xfrm>
        </p:spPr>
        <p:txBody>
          <a:bodyPr>
            <a:normAutofit fontScale="55000" lnSpcReduction="20000"/>
          </a:bodyPr>
          <a:lstStyle/>
          <a:p>
            <a:pPr marL="0" indent="0">
              <a:buNone/>
            </a:pPr>
            <a:r>
              <a:rPr lang="en-GB" sz="2400" dirty="0">
                <a:solidFill>
                  <a:srgbClr val="00B5CB"/>
                </a:solidFill>
              </a:rPr>
              <a:t>23 &amp; 24 June 2014</a:t>
            </a:r>
            <a:endParaRPr lang="en-US" sz="2400" dirty="0">
              <a:solidFill>
                <a:srgbClr val="00B5CB"/>
              </a:solidFill>
            </a:endParaRPr>
          </a:p>
          <a:p>
            <a:pPr marL="0" indent="0">
              <a:buNone/>
            </a:pPr>
            <a:r>
              <a:rPr lang="en-GB" sz="2800" dirty="0" smtClean="0"/>
              <a:t>HR1: </a:t>
            </a:r>
            <a:r>
              <a:rPr lang="en-GB" sz="2800" b="1" dirty="0" smtClean="0"/>
              <a:t>CONSUMER </a:t>
            </a:r>
            <a:br>
              <a:rPr lang="en-GB" sz="2800" b="1" dirty="0" smtClean="0"/>
            </a:br>
            <a:r>
              <a:rPr lang="en-GB" sz="2800" b="1" dirty="0" smtClean="0"/>
              <a:t>ADVICE</a:t>
            </a:r>
            <a:endParaRPr lang="en-GB" sz="2800" dirty="0" smtClean="0"/>
          </a:p>
          <a:p>
            <a:pPr marL="0" indent="0">
              <a:buNone/>
            </a:pPr>
            <a:r>
              <a:rPr lang="en-GB" sz="2400" dirty="0" smtClean="0"/>
              <a:t>Essential </a:t>
            </a:r>
            <a:r>
              <a:rPr lang="en-GB" sz="2400" dirty="0"/>
              <a:t>skills for and </a:t>
            </a:r>
            <a:r>
              <a:rPr lang="en-GB" sz="2400" dirty="0" err="1" smtClean="0"/>
              <a:t>Professionalisation</a:t>
            </a:r>
            <a:r>
              <a:rPr lang="en-GB" sz="2400" dirty="0" smtClean="0"/>
              <a:t> </a:t>
            </a:r>
            <a:r>
              <a:rPr lang="en-GB" sz="2400" dirty="0"/>
              <a:t>of Consumer </a:t>
            </a:r>
            <a:r>
              <a:rPr lang="en-GB" sz="2400" dirty="0" smtClean="0"/>
              <a:t>Advice</a:t>
            </a:r>
          </a:p>
          <a:p>
            <a:pPr marL="0" indent="0">
              <a:buNone/>
            </a:pPr>
            <a:endParaRPr lang="en-GB" sz="2000" dirty="0" smtClean="0">
              <a:solidFill>
                <a:srgbClr val="00B5CB"/>
              </a:solidFill>
            </a:endParaRPr>
          </a:p>
          <a:p>
            <a:pPr marL="0" indent="0">
              <a:buNone/>
            </a:pPr>
            <a:r>
              <a:rPr lang="en-GB" sz="2400" dirty="0" smtClean="0">
                <a:solidFill>
                  <a:srgbClr val="00B5CB"/>
                </a:solidFill>
              </a:rPr>
              <a:t>16</a:t>
            </a:r>
            <a:r>
              <a:rPr lang="en-GB" sz="2400" dirty="0">
                <a:solidFill>
                  <a:srgbClr val="00B5CB"/>
                </a:solidFill>
              </a:rPr>
              <a:t>, 17 &amp; 18 July 2014</a:t>
            </a:r>
          </a:p>
          <a:p>
            <a:pPr marL="0" indent="0">
              <a:buNone/>
            </a:pPr>
            <a:r>
              <a:rPr lang="en-GB" sz="2400" dirty="0"/>
              <a:t>HR2: </a:t>
            </a:r>
            <a:r>
              <a:rPr lang="en-GB" sz="2400" b="1" dirty="0"/>
              <a:t>WORKING WITH </a:t>
            </a:r>
            <a:r>
              <a:rPr lang="en-GB" sz="2400" b="1" dirty="0" smtClean="0"/>
              <a:t>MEDIA</a:t>
            </a:r>
          </a:p>
          <a:p>
            <a:pPr marL="0" indent="0">
              <a:buNone/>
            </a:pPr>
            <a:endParaRPr lang="en-GB" sz="2400" dirty="0" smtClean="0">
              <a:solidFill>
                <a:srgbClr val="00B5CB"/>
              </a:solidFill>
            </a:endParaRPr>
          </a:p>
          <a:p>
            <a:pPr marL="0" indent="0">
              <a:buNone/>
            </a:pPr>
            <a:r>
              <a:rPr lang="en-GB" sz="2400" dirty="0" smtClean="0">
                <a:solidFill>
                  <a:srgbClr val="00B5CB"/>
                </a:solidFill>
              </a:rPr>
              <a:t>25 </a:t>
            </a:r>
            <a:r>
              <a:rPr lang="en-GB" sz="2400" dirty="0">
                <a:solidFill>
                  <a:srgbClr val="00B5CB"/>
                </a:solidFill>
              </a:rPr>
              <a:t>&amp; 26 Sept 2014</a:t>
            </a:r>
            <a:endParaRPr lang="en-US" sz="2400" dirty="0">
              <a:solidFill>
                <a:srgbClr val="00B5CB"/>
              </a:solidFill>
            </a:endParaRPr>
          </a:p>
          <a:p>
            <a:pPr marL="0" indent="0">
              <a:buNone/>
            </a:pPr>
            <a:r>
              <a:rPr lang="en-GB" sz="2800" dirty="0"/>
              <a:t>HR3: </a:t>
            </a:r>
            <a:r>
              <a:rPr lang="en-GB" sz="2800" b="1" dirty="0"/>
              <a:t>CONSUMER </a:t>
            </a:r>
            <a:br>
              <a:rPr lang="en-GB" sz="2800" b="1" dirty="0"/>
            </a:br>
            <a:r>
              <a:rPr lang="en-GB" sz="2800" b="1" dirty="0"/>
              <a:t>LAW</a:t>
            </a:r>
            <a:endParaRPr lang="en-GB" sz="2800" dirty="0"/>
          </a:p>
          <a:p>
            <a:pPr marL="0" indent="0">
              <a:buNone/>
            </a:pPr>
            <a:r>
              <a:rPr lang="en-GB" sz="2400" dirty="0"/>
              <a:t>EU legislation and Croatian Consumer </a:t>
            </a:r>
            <a:r>
              <a:rPr lang="en-GB" sz="2400" dirty="0" smtClean="0"/>
              <a:t>law</a:t>
            </a:r>
          </a:p>
          <a:p>
            <a:pPr marL="0" indent="0">
              <a:buNone/>
            </a:pPr>
            <a:endParaRPr lang="en-GB" sz="2000" dirty="0" smtClean="0">
              <a:solidFill>
                <a:srgbClr val="00B5CB"/>
              </a:solidFill>
            </a:endParaRPr>
          </a:p>
          <a:p>
            <a:pPr marL="0" indent="0">
              <a:buNone/>
            </a:pPr>
            <a:r>
              <a:rPr lang="en-GB" sz="2400" dirty="0" smtClean="0">
                <a:solidFill>
                  <a:srgbClr val="00B5CB"/>
                </a:solidFill>
              </a:rPr>
              <a:t>16 </a:t>
            </a:r>
            <a:r>
              <a:rPr lang="en-GB" sz="2400" dirty="0">
                <a:solidFill>
                  <a:srgbClr val="00B5CB"/>
                </a:solidFill>
              </a:rPr>
              <a:t>&amp; 17 October 2014</a:t>
            </a:r>
          </a:p>
          <a:p>
            <a:pPr marL="0" indent="0">
              <a:buNone/>
            </a:pPr>
            <a:r>
              <a:rPr lang="en-GB" sz="2400" dirty="0"/>
              <a:t>CZ1: </a:t>
            </a:r>
            <a:r>
              <a:rPr lang="en-GB" sz="2400" b="1" dirty="0"/>
              <a:t>ENERGY COLLECTIVE </a:t>
            </a:r>
            <a:r>
              <a:rPr lang="en-GB" sz="2400" b="1" dirty="0" smtClean="0"/>
              <a:t>SWITCHING</a:t>
            </a:r>
          </a:p>
          <a:p>
            <a:pPr marL="0" indent="0">
              <a:buNone/>
            </a:pPr>
            <a:endParaRPr lang="en-GB" sz="2000" dirty="0" smtClean="0">
              <a:solidFill>
                <a:srgbClr val="00B5CB"/>
              </a:solidFill>
            </a:endParaRPr>
          </a:p>
          <a:p>
            <a:pPr marL="0" indent="0">
              <a:buNone/>
            </a:pPr>
            <a:r>
              <a:rPr lang="en-GB" sz="2400" dirty="0" smtClean="0">
                <a:solidFill>
                  <a:srgbClr val="00B5CB"/>
                </a:solidFill>
              </a:rPr>
              <a:t>6 </a:t>
            </a:r>
            <a:r>
              <a:rPr lang="en-GB" sz="2400" dirty="0">
                <a:solidFill>
                  <a:srgbClr val="00B5CB"/>
                </a:solidFill>
              </a:rPr>
              <a:t>&amp; 7 November 2014</a:t>
            </a:r>
          </a:p>
          <a:p>
            <a:pPr marL="0" indent="0">
              <a:buNone/>
            </a:pPr>
            <a:r>
              <a:rPr lang="en-GB" sz="2400" dirty="0"/>
              <a:t>PL1: </a:t>
            </a:r>
            <a:r>
              <a:rPr lang="en-GB" sz="2400" b="1" dirty="0"/>
              <a:t>ENERGY COLLECTIVE SWITCHING</a:t>
            </a:r>
            <a:endParaRPr lang="en-GB" sz="2400" dirty="0"/>
          </a:p>
          <a:p>
            <a:pPr marL="0" indent="0">
              <a:buNone/>
            </a:pPr>
            <a:endParaRPr lang="en-GB" sz="2400" dirty="0"/>
          </a:p>
          <a:p>
            <a:pPr marL="0" indent="0">
              <a:buNone/>
            </a:pPr>
            <a:endParaRPr lang="en-GB" sz="2400" dirty="0"/>
          </a:p>
          <a:p>
            <a:pPr marL="0" indent="0">
              <a:buNone/>
            </a:pPr>
            <a:endParaRPr lang="en-GB" sz="2400" dirty="0"/>
          </a:p>
          <a:p>
            <a:pPr marL="0" indent="0">
              <a:buNone/>
            </a:pPr>
            <a:endParaRPr lang="en-GB" sz="2400" dirty="0" smtClean="0"/>
          </a:p>
        </p:txBody>
      </p:sp>
      <p:sp>
        <p:nvSpPr>
          <p:cNvPr id="3" name="Title 2"/>
          <p:cNvSpPr>
            <a:spLocks noGrp="1"/>
          </p:cNvSpPr>
          <p:nvPr>
            <p:ph type="title"/>
          </p:nvPr>
        </p:nvSpPr>
        <p:spPr/>
        <p:txBody>
          <a:bodyPr/>
          <a:lstStyle/>
          <a:p>
            <a:r>
              <a:rPr lang="en-US" dirty="0" smtClean="0"/>
              <a:t>Local Courses Completed</a:t>
            </a:r>
            <a:endParaRPr lang="en-US"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639" y="1498016"/>
            <a:ext cx="2620537" cy="196540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88663">
            <a:off x="6858737" y="2217872"/>
            <a:ext cx="2577864" cy="193339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8553" y="3572443"/>
            <a:ext cx="2656340" cy="199225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4511" y="3905518"/>
            <a:ext cx="2721273" cy="2040955"/>
          </a:xfrm>
          <a:prstGeom prst="rect">
            <a:avLst/>
          </a:prstGeom>
        </p:spPr>
      </p:pic>
    </p:spTree>
    <p:extLst>
      <p:ext uri="{BB962C8B-B14F-4D97-AF65-F5344CB8AC3E}">
        <p14:creationId xmlns:p14="http://schemas.microsoft.com/office/powerpoint/2010/main" val="2301021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457200" y="1617133"/>
            <a:ext cx="8080872" cy="4354009"/>
          </a:xfrm>
        </p:spPr>
        <p:txBody>
          <a:bodyPr>
            <a:normAutofit fontScale="47500" lnSpcReduction="20000"/>
          </a:bodyPr>
          <a:lstStyle/>
          <a:p>
            <a:pPr marL="285750" indent="-285750">
              <a:buFont typeface="Arial" panose="020B0604020202020204" pitchFamily="34" charset="0"/>
              <a:buChar char="•"/>
            </a:pPr>
            <a:r>
              <a:rPr lang="en-GB" sz="3100" b="1" dirty="0" err="1" smtClean="0"/>
              <a:t>Dunja</a:t>
            </a:r>
            <a:r>
              <a:rPr lang="en-GB" sz="3100" b="1" dirty="0" smtClean="0"/>
              <a:t> </a:t>
            </a:r>
            <a:r>
              <a:rPr lang="en-GB" sz="3100" b="1" dirty="0" err="1" smtClean="0"/>
              <a:t>Mak</a:t>
            </a:r>
            <a:r>
              <a:rPr lang="en-GB" sz="3100" b="1" dirty="0" smtClean="0"/>
              <a:t> - </a:t>
            </a:r>
            <a:r>
              <a:rPr lang="en-GB" sz="3200" i="1" dirty="0">
                <a:solidFill>
                  <a:srgbClr val="7692A4"/>
                </a:solidFill>
              </a:rPr>
              <a:t>HR1 – Consumer Advice: </a:t>
            </a:r>
          </a:p>
          <a:p>
            <a:r>
              <a:rPr lang="en-GB" dirty="0"/>
              <a:t>	</a:t>
            </a:r>
            <a:r>
              <a:rPr lang="en-GB" dirty="0" smtClean="0"/>
              <a:t>“</a:t>
            </a:r>
            <a:r>
              <a:rPr lang="en-GB" sz="3000" i="1" dirty="0">
                <a:solidFill>
                  <a:srgbClr val="00B5CB"/>
                </a:solidFill>
                <a:latin typeface="Georgia"/>
                <a:cs typeface="Georgia"/>
              </a:rPr>
              <a:t>Thank you for the nice and really valuable training. I will definitely apply the knowledge received. In 	addition, I am happy for pictures and presentations received and I definitely visit the website.”</a:t>
            </a:r>
          </a:p>
          <a:p>
            <a:r>
              <a:rPr lang="en-GB" dirty="0" smtClean="0"/>
              <a:t> </a:t>
            </a:r>
          </a:p>
          <a:p>
            <a:pPr marL="285750" indent="-285750">
              <a:buFont typeface="Arial" panose="020B0604020202020204" pitchFamily="34" charset="0"/>
              <a:buChar char="•"/>
            </a:pPr>
            <a:r>
              <a:rPr lang="en-GB" sz="3200" b="1" dirty="0" err="1"/>
              <a:t>Dunja</a:t>
            </a:r>
            <a:r>
              <a:rPr lang="en-GB" sz="3200" b="1" dirty="0"/>
              <a:t> </a:t>
            </a:r>
            <a:r>
              <a:rPr lang="en-GB" sz="3200" b="1" dirty="0" err="1"/>
              <a:t>Mak</a:t>
            </a:r>
            <a:r>
              <a:rPr lang="en-GB" sz="3200" b="1" dirty="0"/>
              <a:t> and </a:t>
            </a:r>
            <a:r>
              <a:rPr lang="en-GB" sz="3200" b="1" dirty="0" err="1"/>
              <a:t>Dinko</a:t>
            </a:r>
            <a:r>
              <a:rPr lang="en-GB" sz="3200" b="1" dirty="0"/>
              <a:t> </a:t>
            </a:r>
            <a:r>
              <a:rPr lang="en-GB" sz="3200" b="1" dirty="0" err="1"/>
              <a:t>Mihaljevic</a:t>
            </a:r>
            <a:r>
              <a:rPr lang="en-GB" sz="3200" b="1" dirty="0"/>
              <a:t> - </a:t>
            </a:r>
            <a:r>
              <a:rPr lang="en-GB" sz="3200" i="1" dirty="0">
                <a:solidFill>
                  <a:srgbClr val="7692A4"/>
                </a:solidFill>
              </a:rPr>
              <a:t>HR2 – Working with Media</a:t>
            </a:r>
            <a:r>
              <a:rPr lang="en-GB" sz="3200" b="1" dirty="0"/>
              <a:t>: </a:t>
            </a:r>
          </a:p>
          <a:p>
            <a:r>
              <a:rPr lang="en-GB" dirty="0" smtClean="0"/>
              <a:t>	« </a:t>
            </a:r>
            <a:r>
              <a:rPr lang="en-GB" sz="3000" i="1" dirty="0">
                <a:solidFill>
                  <a:srgbClr val="00B5CB"/>
                </a:solidFill>
                <a:latin typeface="Georgia"/>
                <a:cs typeface="Georgia"/>
              </a:rPr>
              <a:t>My colleague </a:t>
            </a:r>
            <a:r>
              <a:rPr lang="en-GB" sz="3000" i="1" dirty="0" err="1">
                <a:solidFill>
                  <a:srgbClr val="00B5CB"/>
                </a:solidFill>
                <a:latin typeface="Georgia"/>
                <a:cs typeface="Georgia"/>
              </a:rPr>
              <a:t>Dinko</a:t>
            </a:r>
            <a:r>
              <a:rPr lang="en-GB" sz="3000" i="1" dirty="0">
                <a:solidFill>
                  <a:srgbClr val="00B5CB"/>
                </a:solidFill>
                <a:latin typeface="Georgia"/>
                <a:cs typeface="Georgia"/>
              </a:rPr>
              <a:t> and I keep action plans in our office and we are already implementing some of 	the listed activities in order to achieve an even higher level of professionalism and to spread acquired 	knowledge. We would also like to thank you for such an interesting and educational course.”</a:t>
            </a:r>
          </a:p>
          <a:p>
            <a:r>
              <a:rPr lang="en-GB" sz="3000" i="1" dirty="0">
                <a:solidFill>
                  <a:srgbClr val="00B5CB"/>
                </a:solidFill>
                <a:latin typeface="Georgia"/>
                <a:cs typeface="Georgia"/>
              </a:rPr>
              <a:t> </a:t>
            </a:r>
          </a:p>
          <a:p>
            <a:pPr marL="285750" indent="-285750">
              <a:buFont typeface="Arial" panose="020B0604020202020204" pitchFamily="34" charset="0"/>
              <a:buChar char="•"/>
            </a:pPr>
            <a:r>
              <a:rPr lang="en-GB" sz="3200" b="1" dirty="0"/>
              <a:t> Lenka </a:t>
            </a:r>
            <a:r>
              <a:rPr lang="en-GB" sz="3200" b="1" dirty="0" err="1"/>
              <a:t>Vasilova</a:t>
            </a:r>
            <a:r>
              <a:rPr lang="en-GB" sz="3200" b="1" dirty="0"/>
              <a:t> - </a:t>
            </a:r>
            <a:r>
              <a:rPr lang="en-GB" sz="3200" i="1" dirty="0">
                <a:solidFill>
                  <a:srgbClr val="7692A4"/>
                </a:solidFill>
              </a:rPr>
              <a:t>CZ1 – Energy Collective Switching</a:t>
            </a:r>
            <a:r>
              <a:rPr lang="en-GB" sz="3200" b="1" dirty="0"/>
              <a:t>:</a:t>
            </a:r>
          </a:p>
          <a:p>
            <a:r>
              <a:rPr lang="en-GB" dirty="0" smtClean="0"/>
              <a:t>	</a:t>
            </a:r>
            <a:r>
              <a:rPr lang="en-GB" sz="3000" i="1" dirty="0">
                <a:solidFill>
                  <a:srgbClr val="00B5CB"/>
                </a:solidFill>
                <a:latin typeface="Georgia"/>
                <a:cs typeface="Georgia"/>
              </a:rPr>
              <a:t>« On behalf of Ministry of Industry and Trade, I would like to thank you for the invitation. It was very 	interesting experience and the team of trainers and organisers was just great. Indeed, it has been two 	demanding course days, but it definitely worth it. »</a:t>
            </a:r>
          </a:p>
          <a:p>
            <a:r>
              <a:rPr lang="en-GB" dirty="0" smtClean="0"/>
              <a:t> </a:t>
            </a:r>
          </a:p>
          <a:p>
            <a:pPr marL="285750" indent="-285750">
              <a:buFont typeface="Arial" panose="020B0604020202020204" pitchFamily="34" charset="0"/>
              <a:buChar char="•"/>
            </a:pPr>
            <a:r>
              <a:rPr lang="en-GB" sz="3200" b="1" dirty="0"/>
              <a:t>Vladimir </a:t>
            </a:r>
            <a:r>
              <a:rPr lang="en-GB" sz="3200" b="1" dirty="0" err="1"/>
              <a:t>Cerny</a:t>
            </a:r>
            <a:r>
              <a:rPr lang="en-GB" sz="3200" b="1" dirty="0"/>
              <a:t> - </a:t>
            </a:r>
            <a:r>
              <a:rPr lang="en-GB" sz="3200" i="1" dirty="0">
                <a:solidFill>
                  <a:srgbClr val="7692A4"/>
                </a:solidFill>
              </a:rPr>
              <a:t>CZ1 – Energy Collective Switching</a:t>
            </a:r>
            <a:r>
              <a:rPr lang="en-GB" sz="3200" b="1" dirty="0"/>
              <a:t>:</a:t>
            </a:r>
          </a:p>
          <a:p>
            <a:r>
              <a:rPr lang="en-GB" dirty="0" smtClean="0"/>
              <a:t>	</a:t>
            </a:r>
            <a:r>
              <a:rPr lang="en-GB" sz="3100" i="1" dirty="0">
                <a:solidFill>
                  <a:srgbClr val="00B5CB"/>
                </a:solidFill>
                <a:latin typeface="Georgia"/>
                <a:cs typeface="Georgia"/>
              </a:rPr>
              <a:t>“Thanks a lot for everything, I would be happy to use the pictures sent for my article in our internal 	bulletin (my action plan task no. 2).</a:t>
            </a:r>
          </a:p>
          <a:p>
            <a:r>
              <a:rPr lang="en-GB" sz="3100" i="1" dirty="0">
                <a:solidFill>
                  <a:srgbClr val="00B5CB"/>
                </a:solidFill>
                <a:latin typeface="Georgia"/>
                <a:cs typeface="Georgia"/>
              </a:rPr>
              <a:t>	I am looking forward to next trainings and meetings with organisers</a:t>
            </a:r>
            <a:r>
              <a:rPr lang="en-GB" sz="3100" i="1" dirty="0" smtClean="0">
                <a:solidFill>
                  <a:srgbClr val="00B5CB"/>
                </a:solidFill>
                <a:latin typeface="Georgia"/>
                <a:cs typeface="Georgia"/>
              </a:rPr>
              <a:t>“</a:t>
            </a:r>
            <a:endParaRPr lang="en-GB" sz="3100" i="1" dirty="0">
              <a:solidFill>
                <a:srgbClr val="00B5CB"/>
              </a:solidFill>
              <a:latin typeface="Georgia"/>
              <a:cs typeface="Georgia"/>
            </a:endParaRPr>
          </a:p>
        </p:txBody>
      </p:sp>
      <p:sp>
        <p:nvSpPr>
          <p:cNvPr id="4" name="Title 3"/>
          <p:cNvSpPr>
            <a:spLocks noGrp="1"/>
          </p:cNvSpPr>
          <p:nvPr>
            <p:ph type="title"/>
          </p:nvPr>
        </p:nvSpPr>
        <p:spPr/>
        <p:txBody>
          <a:bodyPr/>
          <a:lstStyle/>
          <a:p>
            <a:r>
              <a:rPr lang="fr-BE" dirty="0" smtClean="0"/>
              <a:t>Participants’ </a:t>
            </a:r>
            <a:r>
              <a:rPr lang="fr-BE" dirty="0" err="1" smtClean="0"/>
              <a:t>testimonials</a:t>
            </a:r>
            <a:endParaRPr lang="en-GB" dirty="0"/>
          </a:p>
        </p:txBody>
      </p:sp>
    </p:spTree>
    <p:extLst>
      <p:ext uri="{BB962C8B-B14F-4D97-AF65-F5344CB8AC3E}">
        <p14:creationId xmlns:p14="http://schemas.microsoft.com/office/powerpoint/2010/main" val="21920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 </a:t>
            </a:r>
            <a:endParaRPr lang="en-US" dirty="0"/>
          </a:p>
        </p:txBody>
      </p:sp>
      <p:sp>
        <p:nvSpPr>
          <p:cNvPr id="3" name="Content Placeholder 2"/>
          <p:cNvSpPr>
            <a:spLocks noGrp="1"/>
          </p:cNvSpPr>
          <p:nvPr>
            <p:ph idx="1"/>
          </p:nvPr>
        </p:nvSpPr>
        <p:spPr>
          <a:xfrm>
            <a:off x="457200" y="1921042"/>
            <a:ext cx="8229600" cy="3653589"/>
          </a:xfrm>
        </p:spPr>
        <p:txBody>
          <a:bodyPr>
            <a:normAutofit/>
          </a:bodyPr>
          <a:lstStyle/>
          <a:p>
            <a:pPr lvl="0"/>
            <a:r>
              <a:rPr lang="en-GB" sz="2800" dirty="0" smtClean="0"/>
              <a:t>Programme Introduction</a:t>
            </a:r>
            <a:endParaRPr lang="en-GB" sz="2800" dirty="0"/>
          </a:p>
          <a:p>
            <a:pPr lvl="0"/>
            <a:r>
              <a:rPr lang="en-GB" sz="2800" dirty="0" smtClean="0"/>
              <a:t>Presentation of</a:t>
            </a:r>
            <a:endParaRPr lang="en-GB" sz="2800" dirty="0"/>
          </a:p>
          <a:p>
            <a:pPr lvl="1"/>
            <a:r>
              <a:rPr lang="en-GB" sz="2800" dirty="0" smtClean="0"/>
              <a:t>Web Networking Platform</a:t>
            </a:r>
            <a:endParaRPr lang="en-GB" sz="2800" dirty="0"/>
          </a:p>
          <a:p>
            <a:pPr lvl="1"/>
            <a:r>
              <a:rPr lang="en-GB" sz="2800" dirty="0" smtClean="0"/>
              <a:t>E-learning</a:t>
            </a:r>
          </a:p>
          <a:p>
            <a:pPr lvl="1"/>
            <a:r>
              <a:rPr lang="en-GB" sz="2800" dirty="0" smtClean="0"/>
              <a:t>Training</a:t>
            </a:r>
            <a:endParaRPr lang="en-GB" sz="2800" dirty="0"/>
          </a:p>
          <a:p>
            <a:pPr lvl="0"/>
            <a:r>
              <a:rPr lang="en-GB" sz="2800" dirty="0" smtClean="0"/>
              <a:t>Next Steps</a:t>
            </a:r>
            <a:endParaRPr lang="en-GB" sz="2800" dirty="0"/>
          </a:p>
          <a:p>
            <a:pPr lvl="0"/>
            <a:r>
              <a:rPr lang="en-GB" sz="2800" dirty="0" smtClean="0"/>
              <a:t>Q&amp;A</a:t>
            </a:r>
            <a:endParaRPr lang="en-GB" sz="2800" dirty="0"/>
          </a:p>
          <a:p>
            <a:pPr marL="0" indent="0">
              <a:spcBef>
                <a:spcPts val="600"/>
              </a:spcBef>
              <a:spcAft>
                <a:spcPts val="600"/>
              </a:spcAft>
              <a:buNone/>
            </a:pPr>
            <a:endParaRPr lang="en-US" dirty="0"/>
          </a:p>
        </p:txBody>
      </p:sp>
    </p:spTree>
    <p:extLst>
      <p:ext uri="{BB962C8B-B14F-4D97-AF65-F5344CB8AC3E}">
        <p14:creationId xmlns:p14="http://schemas.microsoft.com/office/powerpoint/2010/main" val="214582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03</a:t>
            </a:r>
            <a:endParaRPr lang="en-US" dirty="0"/>
          </a:p>
        </p:txBody>
      </p:sp>
      <p:sp>
        <p:nvSpPr>
          <p:cNvPr id="4" name="Title 3"/>
          <p:cNvSpPr>
            <a:spLocks noGrp="1"/>
          </p:cNvSpPr>
          <p:nvPr>
            <p:ph type="title"/>
          </p:nvPr>
        </p:nvSpPr>
        <p:spPr/>
        <p:txBody>
          <a:bodyPr/>
          <a:lstStyle/>
          <a:p>
            <a:r>
              <a:rPr lang="en-GB" dirty="0" smtClean="0"/>
              <a:t>Next steps </a:t>
            </a:r>
            <a:endParaRPr lang="en-US" dirty="0"/>
          </a:p>
        </p:txBody>
      </p:sp>
    </p:spTree>
    <p:extLst>
      <p:ext uri="{BB962C8B-B14F-4D97-AF65-F5344CB8AC3E}">
        <p14:creationId xmlns:p14="http://schemas.microsoft.com/office/powerpoint/2010/main" val="3944811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787358"/>
            <a:ext cx="8686801" cy="4525963"/>
          </a:xfrm>
        </p:spPr>
        <p:txBody>
          <a:bodyPr>
            <a:normAutofit/>
          </a:bodyPr>
          <a:lstStyle/>
          <a:p>
            <a:pPr marL="0" indent="0">
              <a:spcBef>
                <a:spcPts val="600"/>
              </a:spcBef>
              <a:spcAft>
                <a:spcPts val="600"/>
              </a:spcAft>
              <a:buNone/>
            </a:pPr>
            <a:r>
              <a:rPr lang="en-US" dirty="0" smtClean="0"/>
              <a:t>WEB NETWORKING PLATFORM:  </a:t>
            </a:r>
            <a:r>
              <a:rPr lang="en-US" dirty="0" smtClean="0">
                <a:solidFill>
                  <a:srgbClr val="FF0000"/>
                </a:solidFill>
              </a:rPr>
              <a:t>COMING SOON</a:t>
            </a:r>
            <a:r>
              <a:rPr lang="en-US" dirty="0">
                <a:solidFill>
                  <a:srgbClr val="00B5CB"/>
                </a:solidFill>
              </a:rPr>
              <a:t/>
            </a:r>
            <a:br>
              <a:rPr lang="en-US" dirty="0">
                <a:solidFill>
                  <a:srgbClr val="00B5CB"/>
                </a:solidFill>
              </a:rPr>
            </a:br>
            <a:r>
              <a:rPr lang="en-US" dirty="0" smtClean="0">
                <a:solidFill>
                  <a:srgbClr val="00B5CB"/>
                </a:solidFill>
              </a:rPr>
              <a:t>Add new features, content and improvements</a:t>
            </a:r>
            <a:br>
              <a:rPr lang="en-US" dirty="0" smtClean="0">
                <a:solidFill>
                  <a:srgbClr val="00B5CB"/>
                </a:solidFill>
              </a:rPr>
            </a:br>
            <a:endParaRPr lang="en-US" dirty="0" smtClean="0">
              <a:solidFill>
                <a:srgbClr val="00B5CB"/>
              </a:solidFill>
            </a:endParaRPr>
          </a:p>
          <a:p>
            <a:pPr marL="0" indent="0">
              <a:spcBef>
                <a:spcPts val="600"/>
              </a:spcBef>
              <a:spcAft>
                <a:spcPts val="600"/>
              </a:spcAft>
              <a:buNone/>
            </a:pPr>
            <a:r>
              <a:rPr lang="en-US" dirty="0" smtClean="0"/>
              <a:t>E-LEARNING</a:t>
            </a:r>
            <a:br>
              <a:rPr lang="en-US" dirty="0" smtClean="0"/>
            </a:br>
            <a:r>
              <a:rPr lang="en-US" dirty="0" smtClean="0">
                <a:solidFill>
                  <a:srgbClr val="00B5CB"/>
                </a:solidFill>
              </a:rPr>
              <a:t>Develop new courses and add further translations</a:t>
            </a:r>
            <a:r>
              <a:rPr lang="en-US" dirty="0">
                <a:solidFill>
                  <a:srgbClr val="00B5CB"/>
                </a:solidFill>
              </a:rPr>
              <a:t/>
            </a:r>
            <a:br>
              <a:rPr lang="en-US" dirty="0">
                <a:solidFill>
                  <a:srgbClr val="00B5CB"/>
                </a:solidFill>
              </a:rPr>
            </a:br>
            <a:endParaRPr lang="en-US" dirty="0" smtClean="0">
              <a:solidFill>
                <a:srgbClr val="00B5CB"/>
              </a:solidFill>
            </a:endParaRPr>
          </a:p>
          <a:p>
            <a:pPr marL="0" indent="0">
              <a:spcBef>
                <a:spcPts val="600"/>
              </a:spcBef>
              <a:spcAft>
                <a:spcPts val="600"/>
              </a:spcAft>
              <a:buNone/>
            </a:pPr>
            <a:r>
              <a:rPr lang="en-US" dirty="0" smtClean="0"/>
              <a:t>TRAINING</a:t>
            </a:r>
            <a:br>
              <a:rPr lang="en-US" dirty="0" smtClean="0"/>
            </a:br>
            <a:r>
              <a:rPr lang="en-US" dirty="0" smtClean="0">
                <a:solidFill>
                  <a:srgbClr val="00B5CB"/>
                </a:solidFill>
              </a:rPr>
              <a:t>More courses to be announced</a:t>
            </a:r>
          </a:p>
        </p:txBody>
      </p:sp>
      <p:sp>
        <p:nvSpPr>
          <p:cNvPr id="3" name="Title 2"/>
          <p:cNvSpPr>
            <a:spLocks noGrp="1"/>
          </p:cNvSpPr>
          <p:nvPr>
            <p:ph type="title"/>
          </p:nvPr>
        </p:nvSpPr>
        <p:spPr/>
        <p:txBody>
          <a:bodyPr/>
          <a:lstStyle/>
          <a:p>
            <a:r>
              <a:rPr lang="en-US" dirty="0" smtClean="0"/>
              <a:t>Next Steps</a:t>
            </a:r>
            <a:endParaRPr lang="en-US" dirty="0"/>
          </a:p>
        </p:txBody>
      </p:sp>
    </p:spTree>
    <p:extLst>
      <p:ext uri="{BB962C8B-B14F-4D97-AF65-F5344CB8AC3E}">
        <p14:creationId xmlns:p14="http://schemas.microsoft.com/office/powerpoint/2010/main" val="22650684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2041358"/>
            <a:ext cx="8229600" cy="4525963"/>
          </a:xfrm>
        </p:spPr>
        <p:txBody>
          <a:bodyPr>
            <a:normAutofit/>
          </a:bodyPr>
          <a:lstStyle/>
          <a:p>
            <a:r>
              <a:rPr lang="en-US" sz="2800" dirty="0" smtClean="0"/>
              <a:t>When the site goes live, please visit &amp; create your account</a:t>
            </a:r>
            <a:br>
              <a:rPr lang="en-US" sz="2800" dirty="0" smtClean="0"/>
            </a:br>
            <a:endParaRPr lang="en-US" sz="2800" dirty="0" smtClean="0"/>
          </a:p>
          <a:p>
            <a:r>
              <a:rPr lang="en-US" sz="2800" dirty="0" smtClean="0"/>
              <a:t>Contribute to the Forums and help us to grow our online consumer community</a:t>
            </a:r>
            <a:br>
              <a:rPr lang="en-US" sz="2800" dirty="0" smtClean="0"/>
            </a:br>
            <a:endParaRPr lang="en-US" sz="2800" dirty="0" smtClean="0"/>
          </a:p>
          <a:p>
            <a:r>
              <a:rPr lang="en-US" sz="2800" dirty="0"/>
              <a:t>T</a:t>
            </a:r>
            <a:r>
              <a:rPr lang="en-US" sz="2800" dirty="0" smtClean="0"/>
              <a:t>ell others who might be interested</a:t>
            </a:r>
            <a:endParaRPr lang="en-US" sz="2800" dirty="0"/>
          </a:p>
        </p:txBody>
      </p:sp>
      <p:sp>
        <p:nvSpPr>
          <p:cNvPr id="4" name="Title 3"/>
          <p:cNvSpPr>
            <a:spLocks noGrp="1"/>
          </p:cNvSpPr>
          <p:nvPr>
            <p:ph type="title"/>
          </p:nvPr>
        </p:nvSpPr>
        <p:spPr/>
        <p:txBody>
          <a:bodyPr/>
          <a:lstStyle/>
          <a:p>
            <a:r>
              <a:rPr lang="en-US" dirty="0" smtClean="0"/>
              <a:t>What can you do to help </a:t>
            </a:r>
            <a:endParaRPr lang="en-US" dirty="0"/>
          </a:p>
        </p:txBody>
      </p:sp>
    </p:spTree>
    <p:extLst>
      <p:ext uri="{BB962C8B-B14F-4D97-AF65-F5344CB8AC3E}">
        <p14:creationId xmlns:p14="http://schemas.microsoft.com/office/powerpoint/2010/main" val="1616363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4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smtClean="0"/>
              <a:t>01</a:t>
            </a:r>
            <a:endParaRPr lang="en-US" dirty="0"/>
          </a:p>
        </p:txBody>
      </p:sp>
      <p:sp>
        <p:nvSpPr>
          <p:cNvPr id="5" name="Title 4"/>
          <p:cNvSpPr>
            <a:spLocks noGrp="1"/>
          </p:cNvSpPr>
          <p:nvPr>
            <p:ph type="title"/>
          </p:nvPr>
        </p:nvSpPr>
        <p:spPr/>
        <p:txBody>
          <a:bodyPr/>
          <a:lstStyle/>
          <a:p>
            <a:r>
              <a:rPr lang="en-US" dirty="0" smtClean="0"/>
              <a:t>Introduction</a:t>
            </a:r>
            <a:endParaRPr lang="en-US" dirty="0"/>
          </a:p>
        </p:txBody>
      </p:sp>
    </p:spTree>
    <p:extLst>
      <p:ext uri="{BB962C8B-B14F-4D97-AF65-F5344CB8AC3E}">
        <p14:creationId xmlns:p14="http://schemas.microsoft.com/office/powerpoint/2010/main" val="1386079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39605"/>
            <a:ext cx="8229600" cy="5512133"/>
          </a:xfrm>
        </p:spPr>
        <p:txBody>
          <a:bodyPr>
            <a:normAutofit/>
          </a:bodyPr>
          <a:lstStyle/>
          <a:p>
            <a:pPr marL="0" indent="0" algn="ctr">
              <a:buNone/>
            </a:pPr>
            <a:endParaRPr lang="en-US" sz="2800" b="1" dirty="0" smtClean="0">
              <a:solidFill>
                <a:srgbClr val="71B93C"/>
              </a:solidFill>
            </a:endParaRPr>
          </a:p>
          <a:p>
            <a:pPr marL="0" indent="0" algn="ctr">
              <a:buNone/>
            </a:pPr>
            <a:r>
              <a:rPr lang="en-US" sz="2800" b="1" dirty="0" smtClean="0">
                <a:solidFill>
                  <a:srgbClr val="71B93C"/>
                </a:solidFill>
              </a:rPr>
              <a:t>CONSUMER CHAMPION</a:t>
            </a:r>
          </a:p>
          <a:p>
            <a:pPr marL="0" indent="0" algn="ctr">
              <a:buNone/>
            </a:pPr>
            <a:r>
              <a:rPr lang="en-US" sz="2400" dirty="0">
                <a:solidFill>
                  <a:srgbClr val="595959"/>
                </a:solidFill>
              </a:rPr>
              <a:t>A</a:t>
            </a:r>
            <a:r>
              <a:rPr lang="en-US" sz="2400" dirty="0" smtClean="0">
                <a:solidFill>
                  <a:srgbClr val="595959"/>
                </a:solidFill>
              </a:rPr>
              <a:t> unique </a:t>
            </a:r>
            <a:r>
              <a:rPr lang="en-US" sz="2400" dirty="0">
                <a:solidFill>
                  <a:srgbClr val="595959"/>
                </a:solidFill>
              </a:rPr>
              <a:t>capacity building programme for European Consumer </a:t>
            </a:r>
            <a:r>
              <a:rPr lang="en-US" sz="2400" dirty="0" smtClean="0">
                <a:solidFill>
                  <a:srgbClr val="595959"/>
                </a:solidFill>
              </a:rPr>
              <a:t>Professionals offering </a:t>
            </a:r>
            <a:r>
              <a:rPr lang="en-US" sz="2400" dirty="0">
                <a:solidFill>
                  <a:srgbClr val="595959"/>
                </a:solidFill>
              </a:rPr>
              <a:t>training, e-learning, resources and networking opportunities for consumer professionals from across Europe</a:t>
            </a:r>
            <a:r>
              <a:rPr lang="en-US" sz="2400" b="1" dirty="0" smtClean="0">
                <a:solidFill>
                  <a:srgbClr val="595959"/>
                </a:solidFill>
              </a:rPr>
              <a:t>.</a:t>
            </a:r>
          </a:p>
          <a:p>
            <a:pPr algn="ctr">
              <a:spcBef>
                <a:spcPts val="600"/>
              </a:spcBef>
              <a:spcAft>
                <a:spcPts val="600"/>
              </a:spcAft>
            </a:pPr>
            <a:endParaRPr lang="en-US" sz="2800" b="1" dirty="0" smtClean="0"/>
          </a:p>
        </p:txBody>
      </p:sp>
      <p:sp>
        <p:nvSpPr>
          <p:cNvPr id="3" name="Title 2"/>
          <p:cNvSpPr>
            <a:spLocks noGrp="1"/>
          </p:cNvSpPr>
          <p:nvPr>
            <p:ph type="title"/>
          </p:nvPr>
        </p:nvSpPr>
        <p:spPr/>
        <p:txBody>
          <a:bodyPr/>
          <a:lstStyle/>
          <a:p>
            <a:r>
              <a:rPr lang="en-US" dirty="0" smtClean="0"/>
              <a:t>Aim of the </a:t>
            </a:r>
            <a:r>
              <a:rPr lang="en-US" dirty="0"/>
              <a:t>P</a:t>
            </a:r>
            <a:r>
              <a:rPr lang="en-US" dirty="0" smtClean="0"/>
              <a:t>rogramme</a:t>
            </a:r>
            <a:endParaRPr lang="en-US" dirty="0"/>
          </a:p>
        </p:txBody>
      </p:sp>
    </p:spTree>
    <p:extLst>
      <p:ext uri="{BB962C8B-B14F-4D97-AF65-F5344CB8AC3E}">
        <p14:creationId xmlns:p14="http://schemas.microsoft.com/office/powerpoint/2010/main" val="2426843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65868"/>
            <a:ext cx="8229600" cy="4525963"/>
          </a:xfrm>
        </p:spPr>
        <p:txBody>
          <a:bodyPr>
            <a:normAutofit/>
          </a:bodyPr>
          <a:lstStyle/>
          <a:p>
            <a:pPr>
              <a:spcBef>
                <a:spcPts val="600"/>
              </a:spcBef>
              <a:spcAft>
                <a:spcPts val="600"/>
              </a:spcAft>
            </a:pPr>
            <a:r>
              <a:rPr lang="en-GB" sz="2400" dirty="0" smtClean="0">
                <a:solidFill>
                  <a:srgbClr val="595959"/>
                </a:solidFill>
              </a:rPr>
              <a:t>Focus </a:t>
            </a:r>
            <a:r>
              <a:rPr lang="en-GB" sz="2400" dirty="0">
                <a:solidFill>
                  <a:srgbClr val="595959"/>
                </a:solidFill>
              </a:rPr>
              <a:t>on Central, Eastern and South Eastern European countries-</a:t>
            </a:r>
            <a:r>
              <a:rPr lang="en-GB" sz="2400" dirty="0" smtClean="0">
                <a:solidFill>
                  <a:srgbClr val="595959"/>
                </a:solidFill>
              </a:rPr>
              <a:t>CESEE</a:t>
            </a:r>
            <a:endParaRPr lang="en-GB" sz="2400" dirty="0">
              <a:solidFill>
                <a:srgbClr val="595959"/>
              </a:solidFill>
            </a:endParaRPr>
          </a:p>
          <a:p>
            <a:pPr>
              <a:spcBef>
                <a:spcPts val="600"/>
              </a:spcBef>
              <a:spcAft>
                <a:spcPts val="600"/>
              </a:spcAft>
            </a:pPr>
            <a:r>
              <a:rPr lang="en-GB" sz="2400" dirty="0" smtClean="0">
                <a:solidFill>
                  <a:srgbClr val="595959"/>
                </a:solidFill>
              </a:rPr>
              <a:t>5 Activities:</a:t>
            </a:r>
          </a:p>
          <a:p>
            <a:pPr>
              <a:spcBef>
                <a:spcPts val="600"/>
              </a:spcBef>
              <a:spcAft>
                <a:spcPts val="600"/>
              </a:spcAft>
            </a:pPr>
            <a:endParaRPr lang="en-GB" dirty="0"/>
          </a:p>
          <a:p>
            <a:pPr>
              <a:spcBef>
                <a:spcPts val="600"/>
              </a:spcBef>
              <a:spcAft>
                <a:spcPts val="600"/>
              </a:spcAft>
            </a:pPr>
            <a:endParaRPr lang="en-US" dirty="0" smtClean="0"/>
          </a:p>
        </p:txBody>
      </p:sp>
      <p:sp>
        <p:nvSpPr>
          <p:cNvPr id="3" name="Title 2"/>
          <p:cNvSpPr>
            <a:spLocks noGrp="1"/>
          </p:cNvSpPr>
          <p:nvPr>
            <p:ph type="title"/>
          </p:nvPr>
        </p:nvSpPr>
        <p:spPr/>
        <p:txBody>
          <a:bodyPr/>
          <a:lstStyle/>
          <a:p>
            <a:r>
              <a:rPr lang="en-US" dirty="0" smtClean="0"/>
              <a:t>Aim of the </a:t>
            </a:r>
            <a:r>
              <a:rPr lang="en-US" dirty="0"/>
              <a:t>P</a:t>
            </a:r>
            <a:r>
              <a:rPr lang="en-US" dirty="0" smtClean="0"/>
              <a:t>rogramme</a:t>
            </a:r>
            <a:endParaRPr lang="en-US" dirty="0"/>
          </a:p>
        </p:txBody>
      </p:sp>
      <p:pic>
        <p:nvPicPr>
          <p:cNvPr id="6" name="Picture 5" descr="Screen Shot 2014-11-18 at 15.25.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37" y="3093346"/>
            <a:ext cx="8312727" cy="2455705"/>
          </a:xfrm>
          <a:prstGeom prst="rect">
            <a:avLst/>
          </a:prstGeom>
        </p:spPr>
      </p:pic>
    </p:spTree>
    <p:extLst>
      <p:ext uri="{BB962C8B-B14F-4D97-AF65-F5344CB8AC3E}">
        <p14:creationId xmlns:p14="http://schemas.microsoft.com/office/powerpoint/2010/main" val="943324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Target Group</a:t>
            </a:r>
            <a:endParaRPr lang="en-GB" dirty="0"/>
          </a:p>
        </p:txBody>
      </p:sp>
      <p:sp>
        <p:nvSpPr>
          <p:cNvPr id="2" name="Content Placeholder 1"/>
          <p:cNvSpPr>
            <a:spLocks noGrp="1"/>
          </p:cNvSpPr>
          <p:nvPr>
            <p:ph idx="1"/>
          </p:nvPr>
        </p:nvSpPr>
        <p:spPr>
          <a:xfrm>
            <a:off x="415637" y="4835358"/>
            <a:ext cx="8229600" cy="4525963"/>
          </a:xfrm>
        </p:spPr>
        <p:txBody>
          <a:bodyPr/>
          <a:lstStyle/>
          <a:p>
            <a:pPr marL="0" indent="0" algn="ctr">
              <a:buNone/>
            </a:pPr>
            <a:r>
              <a:rPr lang="fr-BE" sz="2000" dirty="0" smtClean="0"/>
              <a:t>User profiles on web networking platform:</a:t>
            </a:r>
            <a:br>
              <a:rPr lang="fr-BE" sz="2000" dirty="0" smtClean="0"/>
            </a:br>
            <a:r>
              <a:rPr lang="fr-BE" sz="2000" b="1" dirty="0" smtClean="0"/>
              <a:t>Directors, Supervisors, Participants</a:t>
            </a:r>
            <a:endParaRPr lang="fr-BE" sz="2000" b="1" dirty="0"/>
          </a:p>
          <a:p>
            <a:pPr algn="ctr"/>
            <a:endParaRPr lang="fr-BE" dirty="0" smtClean="0"/>
          </a:p>
        </p:txBody>
      </p:sp>
      <p:pic>
        <p:nvPicPr>
          <p:cNvPr id="4" name="Picture 3" descr="Screen Shot 2014-11-18 at 15.23.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2626"/>
            <a:ext cx="9144000" cy="2791791"/>
          </a:xfrm>
          <a:prstGeom prst="rect">
            <a:avLst/>
          </a:prstGeom>
        </p:spPr>
      </p:pic>
    </p:spTree>
    <p:extLst>
      <p:ext uri="{BB962C8B-B14F-4D97-AF65-F5344CB8AC3E}">
        <p14:creationId xmlns:p14="http://schemas.microsoft.com/office/powerpoint/2010/main" val="26046818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02</a:t>
            </a:r>
            <a:endParaRPr lang="en-US" dirty="0"/>
          </a:p>
        </p:txBody>
      </p:sp>
      <p:sp>
        <p:nvSpPr>
          <p:cNvPr id="4" name="Title 3"/>
          <p:cNvSpPr>
            <a:spLocks noGrp="1"/>
          </p:cNvSpPr>
          <p:nvPr>
            <p:ph type="title"/>
          </p:nvPr>
        </p:nvSpPr>
        <p:spPr/>
        <p:txBody>
          <a:bodyPr/>
          <a:lstStyle/>
          <a:p>
            <a:r>
              <a:rPr lang="en-GB" dirty="0"/>
              <a:t>Programme presentation and demo</a:t>
            </a:r>
            <a:endParaRPr lang="en-US" dirty="0"/>
          </a:p>
        </p:txBody>
      </p:sp>
    </p:spTree>
    <p:extLst>
      <p:ext uri="{BB962C8B-B14F-4D97-AF65-F5344CB8AC3E}">
        <p14:creationId xmlns:p14="http://schemas.microsoft.com/office/powerpoint/2010/main" val="1412904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Pillars of the Programme</a:t>
            </a:r>
            <a:endParaRPr lang="en-US" dirty="0"/>
          </a:p>
        </p:txBody>
      </p:sp>
      <p:pic>
        <p:nvPicPr>
          <p:cNvPr id="7" name="Picture 6" descr="Screen Shot 2014-11-18 at 15.36.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0199"/>
            <a:ext cx="9144000" cy="3041501"/>
          </a:xfrm>
          <a:prstGeom prst="rect">
            <a:avLst/>
          </a:prstGeom>
        </p:spPr>
      </p:pic>
      <p:sp>
        <p:nvSpPr>
          <p:cNvPr id="9" name="Title 3"/>
          <p:cNvSpPr txBox="1">
            <a:spLocks/>
          </p:cNvSpPr>
          <p:nvPr/>
        </p:nvSpPr>
        <p:spPr>
          <a:xfrm>
            <a:off x="457200" y="1860584"/>
            <a:ext cx="8325853" cy="37354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000" b="1" kern="1200">
                <a:solidFill>
                  <a:srgbClr val="455560"/>
                </a:solidFill>
                <a:latin typeface="Arial"/>
                <a:ea typeface="+mj-ea"/>
                <a:cs typeface="Arial"/>
              </a:defRPr>
            </a:lvl1pPr>
          </a:lstStyle>
          <a:p>
            <a:pPr algn="ctr"/>
            <a:r>
              <a:rPr lang="en-GB" sz="2400" b="0" dirty="0" smtClean="0"/>
              <a:t>Web Networking Platform features defined around 3 Pillars:</a:t>
            </a:r>
            <a:endParaRPr lang="en-US" sz="2400" b="0" dirty="0"/>
          </a:p>
        </p:txBody>
      </p:sp>
    </p:spTree>
    <p:extLst>
      <p:ext uri="{BB962C8B-B14F-4D97-AF65-F5344CB8AC3E}">
        <p14:creationId xmlns:p14="http://schemas.microsoft.com/office/powerpoint/2010/main" val="3708540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57200" y="254000"/>
            <a:ext cx="8229600" cy="835389"/>
          </a:xfrm>
        </p:spPr>
        <p:txBody>
          <a:bodyPr/>
          <a:lstStyle/>
          <a:p>
            <a:r>
              <a:rPr lang="en-US" dirty="0" smtClean="0"/>
              <a:t>Website Features</a:t>
            </a:r>
            <a:endParaRPr lang="en-US" dirty="0"/>
          </a:p>
        </p:txBody>
      </p:sp>
      <p:sp>
        <p:nvSpPr>
          <p:cNvPr id="10" name="Content Placeholder 9"/>
          <p:cNvSpPr>
            <a:spLocks noGrp="1"/>
          </p:cNvSpPr>
          <p:nvPr>
            <p:ph idx="1"/>
          </p:nvPr>
        </p:nvSpPr>
        <p:spPr>
          <a:xfrm>
            <a:off x="3719096" y="2117558"/>
            <a:ext cx="5331325" cy="3283953"/>
          </a:xfrm>
        </p:spPr>
        <p:txBody>
          <a:bodyPr>
            <a:normAutofit/>
          </a:bodyPr>
          <a:lstStyle/>
          <a:p>
            <a:pPr lvl="1"/>
            <a:r>
              <a:rPr lang="en-US" sz="2400" dirty="0">
                <a:solidFill>
                  <a:schemeClr val="tx1">
                    <a:lumMod val="65000"/>
                    <a:lumOff val="35000"/>
                  </a:schemeClr>
                </a:solidFill>
              </a:rPr>
              <a:t>Training </a:t>
            </a:r>
            <a:r>
              <a:rPr lang="en-US" sz="2400" dirty="0" smtClean="0">
                <a:solidFill>
                  <a:schemeClr val="tx1">
                    <a:lumMod val="65000"/>
                    <a:lumOff val="35000"/>
                  </a:schemeClr>
                </a:solidFill>
              </a:rPr>
              <a:t>Calendar</a:t>
            </a:r>
            <a:endParaRPr lang="en-US" sz="2400" dirty="0">
              <a:solidFill>
                <a:schemeClr val="tx1">
                  <a:lumMod val="65000"/>
                  <a:lumOff val="35000"/>
                </a:schemeClr>
              </a:solidFill>
            </a:endParaRPr>
          </a:p>
          <a:p>
            <a:pPr lvl="1"/>
            <a:r>
              <a:rPr lang="en-US" sz="2400" dirty="0" smtClean="0">
                <a:solidFill>
                  <a:schemeClr val="tx1">
                    <a:lumMod val="65000"/>
                    <a:lumOff val="35000"/>
                  </a:schemeClr>
                </a:solidFill>
              </a:rPr>
              <a:t>View Courses</a:t>
            </a:r>
          </a:p>
          <a:p>
            <a:pPr lvl="1"/>
            <a:r>
              <a:rPr lang="en-US" sz="2400" dirty="0" smtClean="0">
                <a:solidFill>
                  <a:schemeClr val="tx1">
                    <a:lumMod val="65000"/>
                    <a:lumOff val="35000"/>
                  </a:schemeClr>
                </a:solidFill>
              </a:rPr>
              <a:t>Apply Online</a:t>
            </a:r>
          </a:p>
          <a:p>
            <a:pPr lvl="1"/>
            <a:r>
              <a:rPr lang="en-US" sz="2400" dirty="0" smtClean="0">
                <a:solidFill>
                  <a:schemeClr val="tx1">
                    <a:lumMod val="65000"/>
                    <a:lumOff val="35000"/>
                  </a:schemeClr>
                </a:solidFill>
              </a:rPr>
              <a:t>Save &amp; Edit Applications </a:t>
            </a:r>
          </a:p>
          <a:p>
            <a:pPr lvl="1"/>
            <a:r>
              <a:rPr lang="en-US" sz="2400" dirty="0" smtClean="0">
                <a:solidFill>
                  <a:schemeClr val="tx1">
                    <a:lumMod val="65000"/>
                    <a:lumOff val="35000"/>
                  </a:schemeClr>
                </a:solidFill>
              </a:rPr>
              <a:t>E-</a:t>
            </a:r>
            <a:r>
              <a:rPr lang="en-US" sz="2400" dirty="0">
                <a:solidFill>
                  <a:schemeClr val="tx1">
                    <a:lumMod val="65000"/>
                    <a:lumOff val="35000"/>
                  </a:schemeClr>
                </a:solidFill>
              </a:rPr>
              <a:t>learning </a:t>
            </a:r>
            <a:r>
              <a:rPr lang="en-US" sz="2400" dirty="0" smtClean="0">
                <a:solidFill>
                  <a:schemeClr val="tx1">
                    <a:lumMod val="65000"/>
                    <a:lumOff val="35000"/>
                  </a:schemeClr>
                </a:solidFill>
              </a:rPr>
              <a:t>Modules </a:t>
            </a:r>
          </a:p>
          <a:p>
            <a:pPr lvl="1"/>
            <a:r>
              <a:rPr lang="en-US" sz="2400" dirty="0" smtClean="0">
                <a:solidFill>
                  <a:schemeClr val="tx1">
                    <a:lumMod val="65000"/>
                    <a:lumOff val="35000"/>
                  </a:schemeClr>
                </a:solidFill>
              </a:rPr>
              <a:t>E-tests</a:t>
            </a:r>
            <a:endParaRPr lang="en-US" sz="2400" dirty="0">
              <a:solidFill>
                <a:schemeClr val="tx1">
                  <a:lumMod val="65000"/>
                  <a:lumOff val="35000"/>
                </a:schemeClr>
              </a:solidFill>
            </a:endParaRPr>
          </a:p>
          <a:p>
            <a:pPr lvl="1"/>
            <a:r>
              <a:rPr lang="en-US" sz="2400" dirty="0">
                <a:solidFill>
                  <a:schemeClr val="tx1">
                    <a:lumMod val="65000"/>
                    <a:lumOff val="35000"/>
                  </a:schemeClr>
                </a:solidFill>
              </a:rPr>
              <a:t>Complete </a:t>
            </a:r>
            <a:r>
              <a:rPr lang="en-US" sz="2400" dirty="0" smtClean="0">
                <a:solidFill>
                  <a:schemeClr val="tx1">
                    <a:lumMod val="65000"/>
                    <a:lumOff val="35000"/>
                  </a:schemeClr>
                </a:solidFill>
              </a:rPr>
              <a:t>Evaluations Online</a:t>
            </a:r>
          </a:p>
        </p:txBody>
      </p:sp>
      <p:pic>
        <p:nvPicPr>
          <p:cNvPr id="14" name="Picture 13" descr="TRAIN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8000"/>
            <a:ext cx="4127500" cy="3797300"/>
          </a:xfrm>
          <a:prstGeom prst="rect">
            <a:avLst/>
          </a:prstGeom>
        </p:spPr>
      </p:pic>
    </p:spTree>
    <p:extLst>
      <p:ext uri="{BB962C8B-B14F-4D97-AF65-F5344CB8AC3E}">
        <p14:creationId xmlns:p14="http://schemas.microsoft.com/office/powerpoint/2010/main" val="6808711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rgbClr val="C1D82F"/>
        </a:solidFill>
      </a:spPr>
      <a:bodyPr wrap="square" rtlCol="0">
        <a:spAutoFit/>
      </a:bodyPr>
      <a:lstStyle>
        <a:defPPr>
          <a:defRPr dirty="0" smtClean="0">
            <a:solidFill>
              <a:schemeClr val="bg1"/>
            </a:solidFill>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01ace26-2fdb-4fe1-8717-7779ad7942a4">
      <UserInfo>
        <DisplayName>Brian Cochrane (DARA)</DisplayName>
        <AccountId>46</AccountId>
        <AccountType/>
      </UserInfo>
      <UserInfo>
        <DisplayName>Alexandru Cojanu (SIVECO)</DisplayName>
        <AccountId>47</AccountId>
        <AccountType/>
      </UserInfo>
      <UserInfo>
        <DisplayName>Saida Saguir (BEUC)</DisplayName>
        <AccountId>35</AccountId>
        <AccountType/>
      </UserInfo>
      <UserInfo>
        <DisplayName>Marketa Soukupova (BEUC)</DisplayName>
        <AccountId>50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CD5B3EA6EB484FB67686C94F552E17" ma:contentTypeVersion="1" ma:contentTypeDescription="Crée un document." ma:contentTypeScope="" ma:versionID="44908dec26f099cc51306666ddb17850">
  <xsd:schema xmlns:xsd="http://www.w3.org/2001/XMLSchema" xmlns:xs="http://www.w3.org/2001/XMLSchema" xmlns:p="http://schemas.microsoft.com/office/2006/metadata/properties" xmlns:ns2="101ace26-2fdb-4fe1-8717-7779ad7942a4" targetNamespace="http://schemas.microsoft.com/office/2006/metadata/properties" ma:root="true" ma:fieldsID="8f3cfda63db4efe6a8fcaef5ed31a4d0" ns2:_="">
    <xsd:import namespace="101ace26-2fdb-4fe1-8717-7779ad7942a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ace26-2fdb-4fe1-8717-7779ad7942a4"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20AC2B-71AF-418D-95DC-09FD05695769}">
  <ds:schemaRefs>
    <ds:schemaRef ds:uri="http://schemas.microsoft.com/sharepoint/v3/contenttype/forms"/>
  </ds:schemaRefs>
</ds:datastoreItem>
</file>

<file path=customXml/itemProps2.xml><?xml version="1.0" encoding="utf-8"?>
<ds:datastoreItem xmlns:ds="http://schemas.openxmlformats.org/officeDocument/2006/customXml" ds:itemID="{0AED46FF-81A3-490D-AFC1-C8645DBC9CE8}">
  <ds:schemaRefs>
    <ds:schemaRef ds:uri="http://purl.org/dc/dcmitype/"/>
    <ds:schemaRef ds:uri="http://schemas.microsoft.com/office/2006/metadata/properties"/>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01ace26-2fdb-4fe1-8717-7779ad7942a4"/>
    <ds:schemaRef ds:uri="http://www.w3.org/XML/1998/namespace"/>
  </ds:schemaRefs>
</ds:datastoreItem>
</file>

<file path=customXml/itemProps3.xml><?xml version="1.0" encoding="utf-8"?>
<ds:datastoreItem xmlns:ds="http://schemas.openxmlformats.org/officeDocument/2006/customXml" ds:itemID="{3F6053D3-6C72-44D9-8026-D0401A304C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ace26-2fdb-4fe1-8717-7779ad7942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1687</TotalTime>
  <Words>399</Words>
  <Application>Microsoft Office PowerPoint</Application>
  <PresentationFormat>On-screen Show (4:3)</PresentationFormat>
  <Paragraphs>157</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Project Presentation</vt:lpstr>
      <vt:lpstr>Presentation Outline </vt:lpstr>
      <vt:lpstr>Introduction</vt:lpstr>
      <vt:lpstr>Aim of the Programme</vt:lpstr>
      <vt:lpstr>Aim of the Programme</vt:lpstr>
      <vt:lpstr>Target Group</vt:lpstr>
      <vt:lpstr>Programme presentation and demo</vt:lpstr>
      <vt:lpstr>Pillars of the Programme</vt:lpstr>
      <vt:lpstr>Website Features</vt:lpstr>
      <vt:lpstr>Website Features</vt:lpstr>
      <vt:lpstr>Website Features</vt:lpstr>
      <vt:lpstr>Web Networking Platform Demo</vt:lpstr>
      <vt:lpstr>E-Learning Overview</vt:lpstr>
      <vt:lpstr>e-learning development</vt:lpstr>
      <vt:lpstr>e-learning development</vt:lpstr>
      <vt:lpstr>E-learning Module Demo</vt:lpstr>
      <vt:lpstr>Training Overview</vt:lpstr>
      <vt:lpstr>Local Courses Completed</vt:lpstr>
      <vt:lpstr>Participants’ testimonials</vt:lpstr>
      <vt:lpstr>Next steps </vt:lpstr>
      <vt:lpstr>Next Steps</vt:lpstr>
      <vt:lpstr>What can you do to help </vt:lpstr>
      <vt:lpstr>PowerPoint Presentation</vt:lpstr>
    </vt:vector>
  </TitlesOfParts>
  <Company>Dara Creative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Jimmy Walsh</dc:creator>
  <cp:lastModifiedBy>STANKOVIC-BANKA Jelisaveta (SANCO)</cp:lastModifiedBy>
  <cp:revision>212</cp:revision>
  <cp:lastPrinted>2014-11-19T10:17:05Z</cp:lastPrinted>
  <dcterms:created xsi:type="dcterms:W3CDTF">2013-01-28T18:09:01Z</dcterms:created>
  <dcterms:modified xsi:type="dcterms:W3CDTF">2014-11-19T11:15:02Z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0x010100C0CD5B3EA6EB484FB67686C94F552E17</vt:lpwstr>
  </property>
</Properties>
</file>