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9"/>
  </p:notesMasterIdLst>
  <p:handoutMasterIdLst>
    <p:handoutMasterId r:id="rId20"/>
  </p:handoutMasterIdLst>
  <p:sldIdLst>
    <p:sldId id="256" r:id="rId2"/>
    <p:sldId id="266" r:id="rId3"/>
    <p:sldId id="265" r:id="rId4"/>
    <p:sldId id="264" r:id="rId5"/>
    <p:sldId id="268" r:id="rId6"/>
    <p:sldId id="270" r:id="rId7"/>
    <p:sldId id="269" r:id="rId8"/>
    <p:sldId id="277" r:id="rId9"/>
    <p:sldId id="278" r:id="rId10"/>
    <p:sldId id="279" r:id="rId11"/>
    <p:sldId id="280" r:id="rId12"/>
    <p:sldId id="271" r:id="rId13"/>
    <p:sldId id="272" r:id="rId14"/>
    <p:sldId id="273" r:id="rId15"/>
    <p:sldId id="274" r:id="rId16"/>
    <p:sldId id="275" r:id="rId17"/>
    <p:sldId id="276" r:id="rId18"/>
  </p:sldIdLst>
  <p:sldSz cx="9144000" cy="6858000" type="screen4x3"/>
  <p:notesSz cx="6794500" cy="99060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CC"/>
    <a:srgbClr val="FFFFFF"/>
    <a:srgbClr val="990033"/>
    <a:srgbClr val="777777"/>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682" autoAdjust="0"/>
    <p:restoredTop sz="88225" autoAdjust="0"/>
  </p:normalViewPr>
  <p:slideViewPr>
    <p:cSldViewPr>
      <p:cViewPr>
        <p:scale>
          <a:sx n="125" d="100"/>
          <a:sy n="125" d="100"/>
        </p:scale>
        <p:origin x="-1956"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2500" cy="49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t" anchorCtr="0" compatLnSpc="1">
            <a:prstTxWarp prst="textNoShape">
              <a:avLst/>
            </a:prstTxWarp>
          </a:bodyPr>
          <a:lstStyle>
            <a:lvl1pPr defTabSz="909638">
              <a:defRPr sz="1200"/>
            </a:lvl1pPr>
          </a:lstStyle>
          <a:p>
            <a:endParaRPr lang="de-DE"/>
          </a:p>
        </p:txBody>
      </p:sp>
      <p:sp>
        <p:nvSpPr>
          <p:cNvPr id="73731" name="Rectangle 3"/>
          <p:cNvSpPr>
            <a:spLocks noGrp="1" noChangeArrowheads="1"/>
          </p:cNvSpPr>
          <p:nvPr>
            <p:ph type="dt" sz="quarter" idx="1"/>
          </p:nvPr>
        </p:nvSpPr>
        <p:spPr bwMode="auto">
          <a:xfrm>
            <a:off x="3852001" y="0"/>
            <a:ext cx="2942500" cy="49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t" anchorCtr="0" compatLnSpc="1">
            <a:prstTxWarp prst="textNoShape">
              <a:avLst/>
            </a:prstTxWarp>
          </a:bodyPr>
          <a:lstStyle>
            <a:lvl1pPr algn="r" defTabSz="909638">
              <a:defRPr sz="1200"/>
            </a:lvl1pPr>
          </a:lstStyle>
          <a:p>
            <a:endParaRPr lang="de-DE"/>
          </a:p>
        </p:txBody>
      </p:sp>
      <p:sp>
        <p:nvSpPr>
          <p:cNvPr id="73732" name="Rectangle 4"/>
          <p:cNvSpPr>
            <a:spLocks noGrp="1" noChangeArrowheads="1"/>
          </p:cNvSpPr>
          <p:nvPr>
            <p:ph type="ftr" sz="quarter" idx="2"/>
          </p:nvPr>
        </p:nvSpPr>
        <p:spPr bwMode="auto">
          <a:xfrm>
            <a:off x="0" y="9409726"/>
            <a:ext cx="2942500" cy="4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b" anchorCtr="0" compatLnSpc="1">
            <a:prstTxWarp prst="textNoShape">
              <a:avLst/>
            </a:prstTxWarp>
          </a:bodyPr>
          <a:lstStyle>
            <a:lvl1pPr defTabSz="909638">
              <a:defRPr sz="1200"/>
            </a:lvl1pPr>
          </a:lstStyle>
          <a:p>
            <a:endParaRPr lang="de-DE"/>
          </a:p>
        </p:txBody>
      </p:sp>
      <p:sp>
        <p:nvSpPr>
          <p:cNvPr id="73733" name="Rectangle 5"/>
          <p:cNvSpPr>
            <a:spLocks noGrp="1" noChangeArrowheads="1"/>
          </p:cNvSpPr>
          <p:nvPr>
            <p:ph type="sldNum" sz="quarter" idx="3"/>
          </p:nvPr>
        </p:nvSpPr>
        <p:spPr bwMode="auto">
          <a:xfrm>
            <a:off x="3852001" y="9409726"/>
            <a:ext cx="2942500" cy="4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b" anchorCtr="0" compatLnSpc="1">
            <a:prstTxWarp prst="textNoShape">
              <a:avLst/>
            </a:prstTxWarp>
          </a:bodyPr>
          <a:lstStyle>
            <a:lvl1pPr algn="r" defTabSz="909638">
              <a:defRPr sz="1200"/>
            </a:lvl1pPr>
          </a:lstStyle>
          <a:p>
            <a:fld id="{6DE702DD-6F34-4C5A-8B4D-866E675E41FE}" type="slidenum">
              <a:rPr lang="de-DE"/>
              <a:pPr/>
              <a:t>‹#›</a:t>
            </a:fld>
            <a:endParaRPr lang="de-DE"/>
          </a:p>
        </p:txBody>
      </p:sp>
    </p:spTree>
    <p:extLst>
      <p:ext uri="{BB962C8B-B14F-4D97-AF65-F5344CB8AC3E}">
        <p14:creationId xmlns:p14="http://schemas.microsoft.com/office/powerpoint/2010/main" val="315940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2500" cy="49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t" anchorCtr="0" compatLnSpc="1">
            <a:prstTxWarp prst="textNoShape">
              <a:avLst/>
            </a:prstTxWarp>
          </a:bodyPr>
          <a:lstStyle>
            <a:lvl1pPr defTabSz="909638">
              <a:defRPr sz="1200"/>
            </a:lvl1pPr>
          </a:lstStyle>
          <a:p>
            <a:endParaRPr lang="en-US"/>
          </a:p>
        </p:txBody>
      </p:sp>
      <p:sp>
        <p:nvSpPr>
          <p:cNvPr id="51203" name="Rectangle 3"/>
          <p:cNvSpPr>
            <a:spLocks noGrp="1" noChangeArrowheads="1"/>
          </p:cNvSpPr>
          <p:nvPr>
            <p:ph type="dt" idx="1"/>
          </p:nvPr>
        </p:nvSpPr>
        <p:spPr bwMode="auto">
          <a:xfrm>
            <a:off x="3850428" y="0"/>
            <a:ext cx="2942500" cy="49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t" anchorCtr="0" compatLnSpc="1">
            <a:prstTxWarp prst="textNoShape">
              <a:avLst/>
            </a:prstTxWarp>
          </a:bodyPr>
          <a:lstStyle>
            <a:lvl1pPr algn="r" defTabSz="909638">
              <a:defRPr sz="1200"/>
            </a:lvl1pPr>
          </a:lstStyle>
          <a:p>
            <a:endParaRPr lang="en-US"/>
          </a:p>
        </p:txBody>
      </p:sp>
      <p:sp>
        <p:nvSpPr>
          <p:cNvPr id="51204" name="Rectangle 4"/>
          <p:cNvSpPr>
            <a:spLocks noGrp="1" noRot="1" noChangeAspect="1" noChangeArrowheads="1" noTextEdit="1"/>
          </p:cNvSpPr>
          <p:nvPr>
            <p:ph type="sldImg" idx="2"/>
          </p:nvPr>
        </p:nvSpPr>
        <p:spPr bwMode="auto">
          <a:xfrm>
            <a:off x="919163" y="741363"/>
            <a:ext cx="4956175" cy="3717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766" y="4705676"/>
            <a:ext cx="5434971" cy="445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51206" name="Rectangle 6"/>
          <p:cNvSpPr>
            <a:spLocks noGrp="1" noChangeArrowheads="1"/>
          </p:cNvSpPr>
          <p:nvPr>
            <p:ph type="ftr" sz="quarter" idx="4"/>
          </p:nvPr>
        </p:nvSpPr>
        <p:spPr bwMode="auto">
          <a:xfrm>
            <a:off x="0" y="9408097"/>
            <a:ext cx="2942500" cy="49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b" anchorCtr="0" compatLnSpc="1">
            <a:prstTxWarp prst="textNoShape">
              <a:avLst/>
            </a:prstTxWarp>
          </a:bodyPr>
          <a:lstStyle>
            <a:lvl1pPr defTabSz="909638">
              <a:defRPr sz="1200"/>
            </a:lvl1pPr>
          </a:lstStyle>
          <a:p>
            <a:endParaRPr lang="en-US"/>
          </a:p>
        </p:txBody>
      </p:sp>
      <p:sp>
        <p:nvSpPr>
          <p:cNvPr id="51207" name="Rectangle 7"/>
          <p:cNvSpPr>
            <a:spLocks noGrp="1" noChangeArrowheads="1"/>
          </p:cNvSpPr>
          <p:nvPr>
            <p:ph type="sldNum" sz="quarter" idx="5"/>
          </p:nvPr>
        </p:nvSpPr>
        <p:spPr bwMode="auto">
          <a:xfrm>
            <a:off x="3850428" y="9408097"/>
            <a:ext cx="2942500" cy="49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9" tIns="45510" rIns="91019" bIns="45510" numCol="1" anchor="b" anchorCtr="0" compatLnSpc="1">
            <a:prstTxWarp prst="textNoShape">
              <a:avLst/>
            </a:prstTxWarp>
          </a:bodyPr>
          <a:lstStyle>
            <a:lvl1pPr algn="r" defTabSz="909638">
              <a:defRPr sz="1200"/>
            </a:lvl1pPr>
          </a:lstStyle>
          <a:p>
            <a:fld id="{A618309F-9EA8-48E6-96D5-CD16BDABCCB0}" type="slidenum">
              <a:rPr lang="en-US"/>
              <a:pPr/>
              <a:t>‹#›</a:t>
            </a:fld>
            <a:endParaRPr lang="en-US"/>
          </a:p>
        </p:txBody>
      </p:sp>
    </p:spTree>
    <p:extLst>
      <p:ext uri="{BB962C8B-B14F-4D97-AF65-F5344CB8AC3E}">
        <p14:creationId xmlns:p14="http://schemas.microsoft.com/office/powerpoint/2010/main" val="4137708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18462"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8737" r:id="rId3" imgW="0" imgH="0" progId="PowerPoint.Show.8">
                  <p:embed/>
                </p:oleObj>
              </mc:Choice>
              <mc:Fallback>
                <p:oleObj r:id="rId3"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64" name="Picture 32" descr="akwienr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5681663"/>
            <a:ext cx="1500187" cy="719137"/>
          </a:xfrm>
          <a:prstGeom prst="rect">
            <a:avLst/>
          </a:prstGeom>
          <a:noFill/>
          <a:extLst>
            <a:ext uri="{909E8E84-426E-40DD-AFC4-6F175D3DCCD1}">
              <a14:hiddenFill xmlns:a14="http://schemas.microsoft.com/office/drawing/2010/main">
                <a:solidFill>
                  <a:srgbClr val="FFFFFF"/>
                </a:solidFill>
              </a14:hiddenFill>
            </a:ext>
          </a:extLst>
        </p:spPr>
      </p:pic>
      <p:sp>
        <p:nvSpPr>
          <p:cNvPr id="18470" name="Text Box 38"/>
          <p:cNvSpPr txBox="1">
            <a:spLocks noChangeArrowheads="1"/>
          </p:cNvSpPr>
          <p:nvPr/>
        </p:nvSpPr>
        <p:spPr bwMode="auto">
          <a:xfrm>
            <a:off x="7543800" y="640080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1200" b="1">
                <a:latin typeface="Arial Narrow" pitchFamily="34" charset="0"/>
              </a:rPr>
              <a:t>wien.arbeiterkammer.at</a:t>
            </a:r>
            <a:endParaRPr lang="de-DE" sz="1200" b="1">
              <a:latin typeface="Arial Narrow" pitchFamily="34" charset="0"/>
            </a:endParaRPr>
          </a:p>
        </p:txBody>
      </p:sp>
      <p:sp>
        <p:nvSpPr>
          <p:cNvPr id="18473" name="Rectangle 41"/>
          <p:cNvSpPr>
            <a:spLocks noChangeArrowheads="1"/>
          </p:cNvSpPr>
          <p:nvPr/>
        </p:nvSpPr>
        <p:spPr bwMode="auto">
          <a:xfrm>
            <a:off x="0" y="0"/>
            <a:ext cx="1439863" cy="143986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8474" name="Rectangle 42"/>
          <p:cNvSpPr>
            <a:spLocks noGrp="1" noChangeArrowheads="1"/>
          </p:cNvSpPr>
          <p:nvPr>
            <p:ph type="ctrTitle"/>
          </p:nvPr>
        </p:nvSpPr>
        <p:spPr>
          <a:xfrm>
            <a:off x="1447800" y="1484313"/>
            <a:ext cx="6172200" cy="2097087"/>
          </a:xfrm>
        </p:spPr>
        <p:txBody>
          <a:bodyPr lIns="91440" tIns="45720" anchor="ctr"/>
          <a:lstStyle>
            <a:lvl1pPr>
              <a:defRPr sz="3800"/>
            </a:lvl1pPr>
          </a:lstStyle>
          <a:p>
            <a:pPr lvl="0"/>
            <a:r>
              <a:rPr lang="de-DE" noProof="0" smtClean="0"/>
              <a:t>Titelmasterformat durch Klicken bearbeiten</a:t>
            </a:r>
          </a:p>
        </p:txBody>
      </p:sp>
      <p:sp>
        <p:nvSpPr>
          <p:cNvPr id="18475" name="Rectangle 43"/>
          <p:cNvSpPr>
            <a:spLocks noGrp="1" noChangeArrowheads="1"/>
          </p:cNvSpPr>
          <p:nvPr>
            <p:ph type="subTitle" idx="1"/>
          </p:nvPr>
        </p:nvSpPr>
        <p:spPr>
          <a:xfrm>
            <a:off x="1439863" y="3886200"/>
            <a:ext cx="6180137" cy="1774825"/>
          </a:xfrm>
        </p:spPr>
        <p:txBody>
          <a:bodyPr/>
          <a:lstStyle>
            <a:lvl1pPr marL="0" indent="0">
              <a:buFont typeface="Wingdings" pitchFamily="2" charset="2"/>
              <a:buNone/>
              <a:defRPr sz="2000">
                <a:solidFill>
                  <a:srgbClr val="FF0000"/>
                </a:solidFill>
              </a:defRPr>
            </a:lvl1pPr>
          </a:lstStyle>
          <a:p>
            <a:pPr lvl="0"/>
            <a:r>
              <a:rPr lang="de-DE" noProof="0" smtClean="0"/>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AT" smtClean="0"/>
              <a:t>Thema - Seite </a:t>
            </a:r>
            <a:fld id="{E3569CF4-070A-4E36-8A7B-C348BB1CACBD}" type="slidenum">
              <a:rPr lang="de-AT" smtClean="0"/>
              <a:pPr/>
              <a:t>‹#›</a:t>
            </a:fld>
            <a:endParaRPr lang="de-AT"/>
          </a:p>
        </p:txBody>
      </p:sp>
    </p:spTree>
    <p:extLst>
      <p:ext uri="{BB962C8B-B14F-4D97-AF65-F5344CB8AC3E}">
        <p14:creationId xmlns:p14="http://schemas.microsoft.com/office/powerpoint/2010/main" val="176542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32563" y="269875"/>
            <a:ext cx="1925637" cy="53689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755650" y="269875"/>
            <a:ext cx="5624513" cy="53689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AT" smtClean="0"/>
              <a:t>Thema - Seite </a:t>
            </a:r>
            <a:fld id="{D655B5BA-1FDC-4656-8134-EC78A5D2748B}" type="slidenum">
              <a:rPr lang="de-AT" smtClean="0"/>
              <a:pPr/>
              <a:t>‹#›</a:t>
            </a:fld>
            <a:endParaRPr lang="de-AT"/>
          </a:p>
        </p:txBody>
      </p:sp>
    </p:spTree>
    <p:extLst>
      <p:ext uri="{BB962C8B-B14F-4D97-AF65-F5344CB8AC3E}">
        <p14:creationId xmlns:p14="http://schemas.microsoft.com/office/powerpoint/2010/main" val="232873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ußzeilenplatzhalter 3"/>
          <p:cNvSpPr>
            <a:spLocks noGrp="1"/>
          </p:cNvSpPr>
          <p:nvPr>
            <p:ph type="ftr" sz="quarter" idx="10"/>
          </p:nvPr>
        </p:nvSpPr>
        <p:spPr/>
        <p:txBody>
          <a:bodyPr/>
          <a:lstStyle>
            <a:lvl1pPr>
              <a:defRPr/>
            </a:lvl1pPr>
          </a:lstStyle>
          <a:p>
            <a:r>
              <a:rPr lang="de-AT" smtClean="0"/>
              <a:t>Thema - Seite </a:t>
            </a:r>
            <a:fld id="{0ABE53A1-56FB-4BEF-B96C-0453E5217AE5}" type="slidenum">
              <a:rPr lang="de-AT" smtClean="0"/>
              <a:pPr/>
              <a:t>‹#›</a:t>
            </a:fld>
            <a:endParaRPr lang="de-AT"/>
          </a:p>
        </p:txBody>
      </p:sp>
    </p:spTree>
    <p:extLst>
      <p:ext uri="{BB962C8B-B14F-4D97-AF65-F5344CB8AC3E}">
        <p14:creationId xmlns:p14="http://schemas.microsoft.com/office/powerpoint/2010/main" val="379470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de-AT" smtClean="0"/>
              <a:t>Thema - Seite </a:t>
            </a:r>
            <a:fld id="{3EFEE2E3-4EF1-473F-97D9-4A0BF5B56089}" type="slidenum">
              <a:rPr lang="de-AT" smtClean="0"/>
              <a:pPr/>
              <a:t>‹#›</a:t>
            </a:fld>
            <a:endParaRPr lang="de-AT"/>
          </a:p>
        </p:txBody>
      </p:sp>
    </p:spTree>
    <p:extLst>
      <p:ext uri="{BB962C8B-B14F-4D97-AF65-F5344CB8AC3E}">
        <p14:creationId xmlns:p14="http://schemas.microsoft.com/office/powerpoint/2010/main" val="33924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762000" y="1676400"/>
            <a:ext cx="3352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267200" y="1676400"/>
            <a:ext cx="3352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Fußzeilenplatzhalter 4"/>
          <p:cNvSpPr>
            <a:spLocks noGrp="1"/>
          </p:cNvSpPr>
          <p:nvPr>
            <p:ph type="ftr" sz="quarter" idx="10"/>
          </p:nvPr>
        </p:nvSpPr>
        <p:spPr/>
        <p:txBody>
          <a:bodyPr/>
          <a:lstStyle>
            <a:lvl1pPr>
              <a:defRPr/>
            </a:lvl1pPr>
          </a:lstStyle>
          <a:p>
            <a:r>
              <a:rPr lang="de-AT" smtClean="0"/>
              <a:t>Thema - Seite </a:t>
            </a:r>
            <a:fld id="{83C363BA-DAFA-4B1A-871F-5704944E633B}" type="slidenum">
              <a:rPr lang="de-AT" smtClean="0"/>
              <a:pPr/>
              <a:t>‹#›</a:t>
            </a:fld>
            <a:endParaRPr lang="de-AT"/>
          </a:p>
        </p:txBody>
      </p:sp>
    </p:spTree>
    <p:extLst>
      <p:ext uri="{BB962C8B-B14F-4D97-AF65-F5344CB8AC3E}">
        <p14:creationId xmlns:p14="http://schemas.microsoft.com/office/powerpoint/2010/main" val="153300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Fußzeilenplatzhalter 6"/>
          <p:cNvSpPr>
            <a:spLocks noGrp="1"/>
          </p:cNvSpPr>
          <p:nvPr>
            <p:ph type="ftr" sz="quarter" idx="10"/>
          </p:nvPr>
        </p:nvSpPr>
        <p:spPr/>
        <p:txBody>
          <a:bodyPr/>
          <a:lstStyle>
            <a:lvl1pPr>
              <a:defRPr/>
            </a:lvl1pPr>
          </a:lstStyle>
          <a:p>
            <a:r>
              <a:rPr lang="de-AT" smtClean="0"/>
              <a:t>Thema - Seite </a:t>
            </a:r>
            <a:fld id="{2E8756D9-A52F-47D2-AF36-A8A50CA8277A}" type="slidenum">
              <a:rPr lang="de-AT" smtClean="0"/>
              <a:pPr/>
              <a:t>‹#›</a:t>
            </a:fld>
            <a:endParaRPr lang="de-AT"/>
          </a:p>
        </p:txBody>
      </p:sp>
    </p:spTree>
    <p:extLst>
      <p:ext uri="{BB962C8B-B14F-4D97-AF65-F5344CB8AC3E}">
        <p14:creationId xmlns:p14="http://schemas.microsoft.com/office/powerpoint/2010/main" val="168108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Fußzeilenplatzhalter 2"/>
          <p:cNvSpPr>
            <a:spLocks noGrp="1"/>
          </p:cNvSpPr>
          <p:nvPr>
            <p:ph type="ftr" sz="quarter" idx="10"/>
          </p:nvPr>
        </p:nvSpPr>
        <p:spPr/>
        <p:txBody>
          <a:bodyPr/>
          <a:lstStyle>
            <a:lvl1pPr>
              <a:defRPr/>
            </a:lvl1pPr>
          </a:lstStyle>
          <a:p>
            <a:r>
              <a:rPr lang="de-AT" smtClean="0"/>
              <a:t>Thema - Seite </a:t>
            </a:r>
            <a:fld id="{20219DB3-A2FA-46DB-83EE-4DA2CEAE497A}" type="slidenum">
              <a:rPr lang="de-AT" smtClean="0"/>
              <a:pPr/>
              <a:t>‹#›</a:t>
            </a:fld>
            <a:endParaRPr lang="de-AT"/>
          </a:p>
        </p:txBody>
      </p:sp>
    </p:spTree>
    <p:extLst>
      <p:ext uri="{BB962C8B-B14F-4D97-AF65-F5344CB8AC3E}">
        <p14:creationId xmlns:p14="http://schemas.microsoft.com/office/powerpoint/2010/main" val="409234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AT" smtClean="0"/>
              <a:t>Thema - Seite </a:t>
            </a:r>
            <a:fld id="{45235E3F-2A3E-4865-8885-F1ED0A8365DD}" type="slidenum">
              <a:rPr lang="de-AT" smtClean="0"/>
              <a:pPr/>
              <a:t>‹#›</a:t>
            </a:fld>
            <a:endParaRPr lang="de-AT"/>
          </a:p>
        </p:txBody>
      </p:sp>
    </p:spTree>
    <p:extLst>
      <p:ext uri="{BB962C8B-B14F-4D97-AF65-F5344CB8AC3E}">
        <p14:creationId xmlns:p14="http://schemas.microsoft.com/office/powerpoint/2010/main" val="370683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AT" smtClean="0"/>
              <a:t>Thema - Seite </a:t>
            </a:r>
            <a:fld id="{2FF21EAA-DAB9-4F36-9681-AFD0A8CC319F}" type="slidenum">
              <a:rPr lang="de-AT" smtClean="0"/>
              <a:pPr/>
              <a:t>‹#›</a:t>
            </a:fld>
            <a:endParaRPr lang="de-AT"/>
          </a:p>
        </p:txBody>
      </p:sp>
    </p:spTree>
    <p:extLst>
      <p:ext uri="{BB962C8B-B14F-4D97-AF65-F5344CB8AC3E}">
        <p14:creationId xmlns:p14="http://schemas.microsoft.com/office/powerpoint/2010/main" val="284747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AT" smtClean="0"/>
              <a:t>Thema - Seite </a:t>
            </a:r>
            <a:fld id="{70C832B1-00F3-46E1-9A43-BDD6DF2F2E40}" type="slidenum">
              <a:rPr lang="de-AT" smtClean="0"/>
              <a:pPr/>
              <a:t>‹#›</a:t>
            </a:fld>
            <a:endParaRPr lang="de-AT"/>
          </a:p>
        </p:txBody>
      </p:sp>
    </p:spTree>
    <p:extLst>
      <p:ext uri="{BB962C8B-B14F-4D97-AF65-F5344CB8AC3E}">
        <p14:creationId xmlns:p14="http://schemas.microsoft.com/office/powerpoint/2010/main" val="35430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23" name="Rectangle 15"/>
          <p:cNvSpPr>
            <a:spLocks noGrp="1" noChangeArrowheads="1"/>
          </p:cNvSpPr>
          <p:nvPr>
            <p:ph type="body" idx="1"/>
          </p:nvPr>
        </p:nvSpPr>
        <p:spPr bwMode="auto">
          <a:xfrm>
            <a:off x="762000" y="1676400"/>
            <a:ext cx="6858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Aufzählung Ebene 1</a:t>
            </a:r>
          </a:p>
          <a:p>
            <a:pPr lvl="1"/>
            <a:r>
              <a:rPr lang="en-US" smtClean="0"/>
              <a:t>Text Ebene 1</a:t>
            </a:r>
          </a:p>
          <a:p>
            <a:pPr lvl="2"/>
            <a:r>
              <a:rPr lang="en-US" smtClean="0"/>
              <a:t>Aufzählung Ebene 2</a:t>
            </a:r>
          </a:p>
          <a:p>
            <a:pPr lvl="3"/>
            <a:r>
              <a:rPr lang="en-US" smtClean="0"/>
              <a:t>Text Ebene 2 </a:t>
            </a:r>
          </a:p>
        </p:txBody>
      </p:sp>
      <p:pic>
        <p:nvPicPr>
          <p:cNvPr id="17440" name="Picture 32" descr="akwienr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43813" y="5681663"/>
            <a:ext cx="1500187" cy="719137"/>
          </a:xfrm>
          <a:prstGeom prst="rect">
            <a:avLst/>
          </a:prstGeom>
          <a:noFill/>
          <a:extLst>
            <a:ext uri="{909E8E84-426E-40DD-AFC4-6F175D3DCCD1}">
              <a14:hiddenFill xmlns:a14="http://schemas.microsoft.com/office/drawing/2010/main">
                <a:solidFill>
                  <a:srgbClr val="FFFFFF"/>
                </a:solidFill>
              </a14:hiddenFill>
            </a:ext>
          </a:extLst>
        </p:spPr>
      </p:pic>
      <p:sp>
        <p:nvSpPr>
          <p:cNvPr id="17442" name="Rectangle 34"/>
          <p:cNvSpPr>
            <a:spLocks noChangeArrowheads="1"/>
          </p:cNvSpPr>
          <p:nvPr/>
        </p:nvSpPr>
        <p:spPr bwMode="auto">
          <a:xfrm>
            <a:off x="0" y="0"/>
            <a:ext cx="719138" cy="7191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443" name="Text Box 35"/>
          <p:cNvSpPr txBox="1">
            <a:spLocks noChangeArrowheads="1"/>
          </p:cNvSpPr>
          <p:nvPr/>
        </p:nvSpPr>
        <p:spPr bwMode="auto">
          <a:xfrm>
            <a:off x="7543800" y="640080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sz="1200" b="1">
                <a:latin typeface="Arial Narrow" pitchFamily="34" charset="0"/>
              </a:rPr>
              <a:t>wien.arbeiterkammer.at</a:t>
            </a:r>
            <a:endParaRPr lang="de-DE" sz="1200" b="1">
              <a:latin typeface="Arial Narrow" pitchFamily="34" charset="0"/>
            </a:endParaRPr>
          </a:p>
        </p:txBody>
      </p:sp>
      <p:sp>
        <p:nvSpPr>
          <p:cNvPr id="17444" name="Rectangle 36"/>
          <p:cNvSpPr>
            <a:spLocks noGrp="1" noChangeArrowheads="1"/>
          </p:cNvSpPr>
          <p:nvPr>
            <p:ph type="title"/>
          </p:nvPr>
        </p:nvSpPr>
        <p:spPr bwMode="auto">
          <a:xfrm>
            <a:off x="755650" y="269875"/>
            <a:ext cx="7702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54000" rIns="91440" bIns="45720" numCol="1" anchor="t" anchorCtr="0" compatLnSpc="1">
            <a:prstTxWarp prst="textNoShape">
              <a:avLst/>
            </a:prstTxWarp>
          </a:bodyPr>
          <a:lstStyle/>
          <a:p>
            <a:pPr lvl="0"/>
            <a:r>
              <a:rPr lang="de-AT" smtClean="0"/>
              <a:t>KLICKEN SIE, UM DAS TITELFORMAT ZU BEARBEITEN</a:t>
            </a:r>
          </a:p>
        </p:txBody>
      </p:sp>
      <p:sp>
        <p:nvSpPr>
          <p:cNvPr id="17445" name="Rectangle 37"/>
          <p:cNvSpPr>
            <a:spLocks noGrp="1" noChangeArrowheads="1"/>
          </p:cNvSpPr>
          <p:nvPr>
            <p:ph type="ftr" sz="quarter" idx="3"/>
          </p:nvPr>
        </p:nvSpPr>
        <p:spPr bwMode="auto">
          <a:xfrm>
            <a:off x="755650" y="6416675"/>
            <a:ext cx="66182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000" tIns="45720" rIns="91440" bIns="45720" numCol="1" anchor="t" anchorCtr="0" compatLnSpc="1">
            <a:prstTxWarp prst="textNoShape">
              <a:avLst/>
            </a:prstTxWarp>
          </a:bodyPr>
          <a:lstStyle>
            <a:lvl1pPr>
              <a:defRPr sz="1000"/>
            </a:lvl1pPr>
          </a:lstStyle>
          <a:p>
            <a:r>
              <a:rPr lang="de-AT" smtClean="0"/>
              <a:t>Thema - Seite </a:t>
            </a:r>
            <a:fld id="{67F67109-4AD4-49EB-BF42-9972DD4BC167}" type="slidenum">
              <a:rPr lang="de-AT" smtClean="0"/>
              <a:pPr/>
              <a:t>‹#›</a:t>
            </a:fld>
            <a:endParaRPr lang="de-A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FF0000"/>
          </a:solidFill>
          <a:latin typeface="+mj-lt"/>
          <a:ea typeface="+mj-ea"/>
          <a:cs typeface="+mj-cs"/>
        </a:defRPr>
      </a:lvl1pPr>
      <a:lvl2pPr algn="l" rtl="0" eaLnBrk="1" fontAlgn="base" hangingPunct="1">
        <a:spcBef>
          <a:spcPct val="0"/>
        </a:spcBef>
        <a:spcAft>
          <a:spcPct val="0"/>
        </a:spcAft>
        <a:defRPr sz="3200" b="1">
          <a:solidFill>
            <a:srgbClr val="FF0000"/>
          </a:solidFill>
          <a:latin typeface="Arial" charset="0"/>
        </a:defRPr>
      </a:lvl2pPr>
      <a:lvl3pPr algn="l" rtl="0" eaLnBrk="1" fontAlgn="base" hangingPunct="1">
        <a:spcBef>
          <a:spcPct val="0"/>
        </a:spcBef>
        <a:spcAft>
          <a:spcPct val="0"/>
        </a:spcAft>
        <a:defRPr sz="3200" b="1">
          <a:solidFill>
            <a:srgbClr val="FF0000"/>
          </a:solidFill>
          <a:latin typeface="Arial" charset="0"/>
        </a:defRPr>
      </a:lvl3pPr>
      <a:lvl4pPr algn="l" rtl="0" eaLnBrk="1" fontAlgn="base" hangingPunct="1">
        <a:spcBef>
          <a:spcPct val="0"/>
        </a:spcBef>
        <a:spcAft>
          <a:spcPct val="0"/>
        </a:spcAft>
        <a:defRPr sz="3200" b="1">
          <a:solidFill>
            <a:srgbClr val="FF0000"/>
          </a:solidFill>
          <a:latin typeface="Arial" charset="0"/>
        </a:defRPr>
      </a:lvl4pPr>
      <a:lvl5pPr algn="l" rtl="0" eaLnBrk="1" fontAlgn="base" hangingPunct="1">
        <a:spcBef>
          <a:spcPct val="0"/>
        </a:spcBef>
        <a:spcAft>
          <a:spcPct val="0"/>
        </a:spcAft>
        <a:defRPr sz="3200" b="1">
          <a:solidFill>
            <a:srgbClr val="FF0000"/>
          </a:solidFill>
          <a:latin typeface="Arial" charset="0"/>
        </a:defRPr>
      </a:lvl5pPr>
      <a:lvl6pPr marL="457200" algn="l" rtl="0" eaLnBrk="1" fontAlgn="base" hangingPunct="1">
        <a:spcBef>
          <a:spcPct val="0"/>
        </a:spcBef>
        <a:spcAft>
          <a:spcPct val="0"/>
        </a:spcAft>
        <a:defRPr sz="3200" b="1">
          <a:solidFill>
            <a:srgbClr val="FF0000"/>
          </a:solidFill>
          <a:latin typeface="Arial" charset="0"/>
        </a:defRPr>
      </a:lvl6pPr>
      <a:lvl7pPr marL="914400" algn="l" rtl="0" eaLnBrk="1" fontAlgn="base" hangingPunct="1">
        <a:spcBef>
          <a:spcPct val="0"/>
        </a:spcBef>
        <a:spcAft>
          <a:spcPct val="0"/>
        </a:spcAft>
        <a:defRPr sz="3200" b="1">
          <a:solidFill>
            <a:srgbClr val="FF0000"/>
          </a:solidFill>
          <a:latin typeface="Arial" charset="0"/>
        </a:defRPr>
      </a:lvl7pPr>
      <a:lvl8pPr marL="1371600" algn="l" rtl="0" eaLnBrk="1" fontAlgn="base" hangingPunct="1">
        <a:spcBef>
          <a:spcPct val="0"/>
        </a:spcBef>
        <a:spcAft>
          <a:spcPct val="0"/>
        </a:spcAft>
        <a:defRPr sz="3200" b="1">
          <a:solidFill>
            <a:srgbClr val="FF0000"/>
          </a:solidFill>
          <a:latin typeface="Arial" charset="0"/>
        </a:defRPr>
      </a:lvl8pPr>
      <a:lvl9pPr marL="1828800" algn="l" rtl="0" eaLnBrk="1" fontAlgn="base" hangingPunct="1">
        <a:spcBef>
          <a:spcPct val="0"/>
        </a:spcBef>
        <a:spcAft>
          <a:spcPct val="0"/>
        </a:spcAft>
        <a:defRPr sz="3200" b="1">
          <a:solidFill>
            <a:srgbClr val="FF0000"/>
          </a:solidFill>
          <a:latin typeface="Arial" charset="0"/>
        </a:defRPr>
      </a:lvl9pPr>
    </p:titleStyle>
    <p:bodyStyle>
      <a:lvl1pPr marL="355600" indent="-355600" algn="l" rtl="0" eaLnBrk="1" fontAlgn="base" hangingPunct="1">
        <a:lnSpc>
          <a:spcPct val="150000"/>
        </a:lnSpc>
        <a:spcBef>
          <a:spcPct val="0"/>
        </a:spcBef>
        <a:spcAft>
          <a:spcPct val="0"/>
        </a:spcAft>
        <a:buClr>
          <a:schemeClr val="bg2"/>
        </a:buClr>
        <a:buFont typeface="Wingdings" pitchFamily="2" charset="2"/>
        <a:buBlip>
          <a:blip r:embed="rId14"/>
        </a:buBlip>
        <a:defRPr sz="2400" b="1">
          <a:solidFill>
            <a:schemeClr val="tx1"/>
          </a:solidFill>
          <a:latin typeface="+mn-lt"/>
          <a:ea typeface="+mn-ea"/>
          <a:cs typeface="+mn-cs"/>
        </a:defRPr>
      </a:lvl1pPr>
      <a:lvl2pPr marL="357188" algn="l" rtl="0" eaLnBrk="1" fontAlgn="base" hangingPunct="1">
        <a:lnSpc>
          <a:spcPct val="150000"/>
        </a:lnSpc>
        <a:spcBef>
          <a:spcPct val="0"/>
        </a:spcBef>
        <a:spcAft>
          <a:spcPct val="0"/>
        </a:spcAft>
        <a:buClr>
          <a:schemeClr val="accent2"/>
        </a:buClr>
        <a:buFont typeface="Wingdings" pitchFamily="2" charset="2"/>
        <a:defRPr sz="2400">
          <a:solidFill>
            <a:schemeClr val="tx1"/>
          </a:solidFill>
          <a:latin typeface="+mn-lt"/>
        </a:defRPr>
      </a:lvl2pPr>
      <a:lvl3pPr marL="647700" indent="-288925" algn="l" rtl="0" eaLnBrk="1" fontAlgn="base" hangingPunct="1">
        <a:lnSpc>
          <a:spcPct val="150000"/>
        </a:lnSpc>
        <a:spcBef>
          <a:spcPct val="0"/>
        </a:spcBef>
        <a:spcAft>
          <a:spcPct val="0"/>
        </a:spcAft>
        <a:buClr>
          <a:schemeClr val="bg2"/>
        </a:buClr>
        <a:buFont typeface="Wingdings" pitchFamily="2" charset="2"/>
        <a:buBlip>
          <a:blip r:embed="rId14"/>
        </a:buBlip>
        <a:defRPr sz="2000" b="1">
          <a:solidFill>
            <a:schemeClr val="tx1"/>
          </a:solidFill>
          <a:latin typeface="+mn-lt"/>
        </a:defRPr>
      </a:lvl3pPr>
      <a:lvl4pPr marL="649288" algn="l" rtl="0" eaLnBrk="1" fontAlgn="base" hangingPunct="1">
        <a:lnSpc>
          <a:spcPct val="150000"/>
        </a:lnSpc>
        <a:spcBef>
          <a:spcPct val="0"/>
        </a:spcBef>
        <a:spcAft>
          <a:spcPct val="0"/>
        </a:spcAft>
        <a:buClr>
          <a:schemeClr val="accent2"/>
        </a:buClr>
        <a:buFont typeface="Wingdings" pitchFamily="2" charset="2"/>
        <a:defRPr sz="2000">
          <a:solidFill>
            <a:schemeClr val="tx1"/>
          </a:solidFill>
          <a:latin typeface="+mn-lt"/>
        </a:defRPr>
      </a:lvl4pPr>
      <a:lvl5pPr marL="2155825" indent="-228600" algn="l" rtl="0" eaLnBrk="1" fontAlgn="base" hangingPunct="1">
        <a:spcBef>
          <a:spcPct val="20000"/>
        </a:spcBef>
        <a:spcAft>
          <a:spcPct val="0"/>
        </a:spcAft>
        <a:buClr>
          <a:schemeClr val="bg2"/>
        </a:buClr>
        <a:buFont typeface="Wingdings" pitchFamily="2" charset="2"/>
        <a:defRPr sz="2000">
          <a:solidFill>
            <a:schemeClr val="tx1"/>
          </a:solidFill>
          <a:latin typeface="+mn-lt"/>
        </a:defRPr>
      </a:lvl5pPr>
      <a:lvl6pPr marL="2613025" indent="-228600" algn="l" rtl="0" eaLnBrk="1" fontAlgn="base" hangingPunct="1">
        <a:spcBef>
          <a:spcPct val="20000"/>
        </a:spcBef>
        <a:spcAft>
          <a:spcPct val="0"/>
        </a:spcAft>
        <a:buClr>
          <a:schemeClr val="bg2"/>
        </a:buClr>
        <a:buFont typeface="Wingdings" pitchFamily="2" charset="2"/>
        <a:defRPr sz="2000">
          <a:solidFill>
            <a:schemeClr val="tx1"/>
          </a:solidFill>
          <a:latin typeface="+mn-lt"/>
        </a:defRPr>
      </a:lvl6pPr>
      <a:lvl7pPr marL="3070225" indent="-228600" algn="l" rtl="0" eaLnBrk="1" fontAlgn="base" hangingPunct="1">
        <a:spcBef>
          <a:spcPct val="20000"/>
        </a:spcBef>
        <a:spcAft>
          <a:spcPct val="0"/>
        </a:spcAft>
        <a:buClr>
          <a:schemeClr val="bg2"/>
        </a:buClr>
        <a:buFont typeface="Wingdings" pitchFamily="2" charset="2"/>
        <a:defRPr sz="2000">
          <a:solidFill>
            <a:schemeClr val="tx1"/>
          </a:solidFill>
          <a:latin typeface="+mn-lt"/>
        </a:defRPr>
      </a:lvl7pPr>
      <a:lvl8pPr marL="3527425" indent="-228600" algn="l" rtl="0" eaLnBrk="1" fontAlgn="base" hangingPunct="1">
        <a:spcBef>
          <a:spcPct val="20000"/>
        </a:spcBef>
        <a:spcAft>
          <a:spcPct val="0"/>
        </a:spcAft>
        <a:buClr>
          <a:schemeClr val="bg2"/>
        </a:buClr>
        <a:buFont typeface="Wingdings" pitchFamily="2" charset="2"/>
        <a:defRPr sz="2000">
          <a:solidFill>
            <a:schemeClr val="tx1"/>
          </a:solidFill>
          <a:latin typeface="+mn-lt"/>
        </a:defRPr>
      </a:lvl8pPr>
      <a:lvl9pPr marL="3984625" indent="-228600" algn="l" rtl="0" eaLnBrk="1" fontAlgn="base" hangingPunct="1">
        <a:spcBef>
          <a:spcPct val="20000"/>
        </a:spcBef>
        <a:spcAft>
          <a:spcPct val="0"/>
        </a:spcAft>
        <a:buClr>
          <a:schemeClr val="bg2"/>
        </a:buClr>
        <a:buFont typeface="Wingdings" pitchFamily="2" charset="2"/>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1593912" y="2420888"/>
            <a:ext cx="6172200" cy="2601143"/>
          </a:xfrm>
        </p:spPr>
        <p:txBody>
          <a:bodyPr/>
          <a:lstStyle/>
          <a:p>
            <a:pPr algn="ctr"/>
            <a:r>
              <a:rPr lang="de-AT" sz="2400" dirty="0" smtClean="0"/>
              <a:t/>
            </a:r>
            <a:br>
              <a:rPr lang="de-AT" sz="2400" dirty="0" smtClean="0"/>
            </a:br>
            <a:r>
              <a:rPr lang="de-AT" sz="2400" dirty="0" smtClean="0"/>
              <a:t/>
            </a:r>
            <a:br>
              <a:rPr lang="de-AT" sz="2400" dirty="0" smtClean="0"/>
            </a:br>
            <a:r>
              <a:rPr lang="de-AT" sz="2400" dirty="0"/>
              <a:t/>
            </a:r>
            <a:br>
              <a:rPr lang="de-AT" sz="2400" dirty="0"/>
            </a:br>
            <a:r>
              <a:rPr lang="de-AT" sz="3600" dirty="0" smtClean="0"/>
              <a:t>Consumer </a:t>
            </a:r>
            <a:r>
              <a:rPr lang="de-AT" sz="3600" dirty="0" err="1" smtClean="0"/>
              <a:t>Policy</a:t>
            </a:r>
            <a:r>
              <a:rPr lang="de-AT" sz="3600" dirty="0" smtClean="0"/>
              <a:t> </a:t>
            </a:r>
            <a:r>
              <a:rPr lang="de-AT" sz="3600" dirty="0" err="1" smtClean="0"/>
              <a:t>of</a:t>
            </a:r>
            <a:r>
              <a:rPr lang="de-AT" sz="3600" dirty="0" smtClean="0"/>
              <a:t> </a:t>
            </a:r>
            <a:r>
              <a:rPr lang="de-AT" sz="3600" dirty="0" err="1" smtClean="0"/>
              <a:t>the</a:t>
            </a:r>
            <a:r>
              <a:rPr lang="de-AT" sz="3600" dirty="0" smtClean="0"/>
              <a:t> Austrian </a:t>
            </a:r>
            <a:r>
              <a:rPr lang="de-AT" sz="3600" dirty="0" err="1" smtClean="0"/>
              <a:t>Chamber</a:t>
            </a:r>
            <a:r>
              <a:rPr lang="de-AT" sz="3600" dirty="0" smtClean="0"/>
              <a:t> </a:t>
            </a:r>
            <a:r>
              <a:rPr lang="de-AT" sz="3600" dirty="0" err="1" smtClean="0"/>
              <a:t>of</a:t>
            </a:r>
            <a:r>
              <a:rPr lang="de-AT" sz="3600" dirty="0" smtClean="0"/>
              <a:t> Labour</a:t>
            </a:r>
            <a:r>
              <a:rPr lang="de-AT" sz="2000" dirty="0" smtClean="0"/>
              <a:t/>
            </a:r>
            <a:br>
              <a:rPr lang="de-AT" sz="2000" dirty="0" smtClean="0"/>
            </a:br>
            <a:r>
              <a:rPr lang="de-AT" sz="2000" dirty="0" smtClean="0"/>
              <a:t/>
            </a:r>
            <a:br>
              <a:rPr lang="de-AT" sz="2000" dirty="0" smtClean="0"/>
            </a:br>
            <a:r>
              <a:rPr lang="de-AT" sz="2000" dirty="0" smtClean="0"/>
              <a:t/>
            </a:r>
            <a:br>
              <a:rPr lang="de-AT" sz="2000" dirty="0" smtClean="0"/>
            </a:br>
            <a:endParaRPr lang="de-AT" sz="2800" dirty="0"/>
          </a:p>
        </p:txBody>
      </p:sp>
      <p:sp>
        <p:nvSpPr>
          <p:cNvPr id="2" name="Textfeld 1"/>
          <p:cNvSpPr txBox="1"/>
          <p:nvPr/>
        </p:nvSpPr>
        <p:spPr>
          <a:xfrm>
            <a:off x="2267744" y="6021288"/>
            <a:ext cx="4824536" cy="584775"/>
          </a:xfrm>
          <a:prstGeom prst="rect">
            <a:avLst/>
          </a:prstGeom>
          <a:noFill/>
        </p:spPr>
        <p:txBody>
          <a:bodyPr wrap="square" rtlCol="0">
            <a:spAutoFit/>
          </a:bodyPr>
          <a:lstStyle/>
          <a:p>
            <a:pPr algn="ctr"/>
            <a:r>
              <a:rPr lang="de-AT" sz="1600" b="1" dirty="0" smtClean="0"/>
              <a:t>Gabriele </a:t>
            </a:r>
            <a:r>
              <a:rPr lang="de-AT" sz="1600" b="1" dirty="0" err="1" smtClean="0"/>
              <a:t>Zgubic</a:t>
            </a:r>
            <a:r>
              <a:rPr lang="de-AT" sz="1600" b="1" dirty="0"/>
              <a:t/>
            </a:r>
            <a:br>
              <a:rPr lang="de-AT" sz="1600" b="1" dirty="0"/>
            </a:br>
            <a:r>
              <a:rPr lang="de-AT" sz="1600" b="1" dirty="0" smtClean="0"/>
              <a:t>Austrian </a:t>
            </a:r>
            <a:r>
              <a:rPr lang="de-AT" sz="1600" b="1" dirty="0" err="1" smtClean="0"/>
              <a:t>Chamber</a:t>
            </a:r>
            <a:r>
              <a:rPr lang="de-AT" sz="1600" b="1" dirty="0" smtClean="0"/>
              <a:t> </a:t>
            </a:r>
            <a:r>
              <a:rPr lang="de-AT" sz="1600" b="1" dirty="0" err="1" smtClean="0"/>
              <a:t>of</a:t>
            </a:r>
            <a:r>
              <a:rPr lang="de-AT" sz="1600" b="1" dirty="0" smtClean="0"/>
              <a:t> Labour</a:t>
            </a:r>
            <a:endParaRPr lang="de-AT" sz="1600" b="1" dirty="0"/>
          </a:p>
        </p:txBody>
      </p:sp>
      <p:sp>
        <p:nvSpPr>
          <p:cNvPr id="3" name="Textfeld 2"/>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smtClean="0">
                <a:solidFill>
                  <a:schemeClr val="tx1"/>
                </a:solidFill>
              </a:rPr>
              <a:t>ECCG</a:t>
            </a:r>
          </a:p>
          <a:p>
            <a:r>
              <a:rPr lang="de-AT" sz="2000" b="1" dirty="0" smtClean="0">
                <a:solidFill>
                  <a:schemeClr val="tx1"/>
                </a:solidFill>
              </a:rPr>
              <a:t>March 2014</a:t>
            </a:r>
            <a:endParaRPr lang="de-AT"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7800" y="1988840"/>
            <a:ext cx="6292552" cy="2664296"/>
          </a:xfrm>
        </p:spPr>
        <p:txBody>
          <a:bodyPr/>
          <a:lstStyle/>
          <a:p>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en-US" sz="1600" dirty="0" smtClean="0"/>
              <a:t/>
            </a:r>
            <a:br>
              <a:rPr lang="en-US" sz="1600" dirty="0" smtClean="0"/>
            </a:br>
            <a:r>
              <a:rPr lang="en-US" sz="1600" dirty="0" smtClean="0"/>
              <a:t/>
            </a:r>
            <a:br>
              <a:rPr lang="en-US" sz="1600" dirty="0" smtClean="0"/>
            </a:br>
            <a:r>
              <a:rPr lang="en-US" sz="2000" dirty="0" smtClean="0"/>
              <a:t/>
            </a:r>
            <a:br>
              <a:rPr lang="en-US" sz="2000" dirty="0" smtClean="0"/>
            </a:br>
            <a:endParaRPr lang="de-AT" sz="2000" dirty="0"/>
          </a:p>
        </p:txBody>
      </p:sp>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9" name="Textfeld 8"/>
          <p:cNvSpPr txBox="1"/>
          <p:nvPr/>
        </p:nvSpPr>
        <p:spPr>
          <a:xfrm>
            <a:off x="1916004" y="1412776"/>
            <a:ext cx="4816236" cy="338554"/>
          </a:xfrm>
          <a:prstGeom prst="rect">
            <a:avLst/>
          </a:prstGeom>
          <a:noFill/>
        </p:spPr>
        <p:txBody>
          <a:bodyPr wrap="square" rtlCol="0">
            <a:spAutoFit/>
          </a:bodyPr>
          <a:lstStyle/>
          <a:p>
            <a:r>
              <a:rPr lang="de-AT" sz="1600" b="1" dirty="0" smtClean="0">
                <a:solidFill>
                  <a:srgbClr val="FF0000"/>
                </a:solidFill>
              </a:rPr>
              <a:t>Traffic light </a:t>
            </a:r>
            <a:r>
              <a:rPr lang="de-AT" sz="1600" b="1" dirty="0" err="1" smtClean="0">
                <a:solidFill>
                  <a:srgbClr val="FF0000"/>
                </a:solidFill>
              </a:rPr>
              <a:t>for</a:t>
            </a:r>
            <a:r>
              <a:rPr lang="de-AT" sz="1600" b="1" dirty="0" smtClean="0">
                <a:solidFill>
                  <a:srgbClr val="FF0000"/>
                </a:solidFill>
              </a:rPr>
              <a:t> </a:t>
            </a:r>
            <a:r>
              <a:rPr lang="de-AT" sz="1600" b="1" dirty="0" err="1" smtClean="0">
                <a:solidFill>
                  <a:srgbClr val="FF0000"/>
                </a:solidFill>
              </a:rPr>
              <a:t>food</a:t>
            </a:r>
            <a:r>
              <a:rPr lang="de-AT" sz="1600" b="1" dirty="0" smtClean="0">
                <a:solidFill>
                  <a:srgbClr val="FF0000"/>
                </a:solidFill>
              </a:rPr>
              <a:t> – </a:t>
            </a:r>
            <a:r>
              <a:rPr lang="de-AT" sz="1600" b="1" dirty="0" err="1" smtClean="0">
                <a:solidFill>
                  <a:srgbClr val="FF0000"/>
                </a:solidFill>
              </a:rPr>
              <a:t>cereals</a:t>
            </a:r>
            <a:r>
              <a:rPr lang="de-AT" sz="1600" b="1" dirty="0" smtClean="0">
                <a:solidFill>
                  <a:srgbClr val="FF0000"/>
                </a:solidFill>
              </a:rPr>
              <a:t> </a:t>
            </a:r>
            <a:r>
              <a:rPr lang="de-AT" sz="1600" b="1" dirty="0" err="1" smtClean="0">
                <a:solidFill>
                  <a:srgbClr val="FF0000"/>
                </a:solidFill>
              </a:rPr>
              <a:t>for</a:t>
            </a:r>
            <a:r>
              <a:rPr lang="de-AT" sz="1600" b="1" dirty="0" smtClean="0">
                <a:solidFill>
                  <a:srgbClr val="FF0000"/>
                </a:solidFill>
              </a:rPr>
              <a:t> breakfast</a:t>
            </a:r>
            <a:endParaRPr lang="de-AT" sz="1600" b="1" dirty="0">
              <a:solidFill>
                <a:srgbClr val="FF0000"/>
              </a:solidFill>
            </a:endParaRPr>
          </a:p>
        </p:txBody>
      </p:sp>
      <p:pic>
        <p:nvPicPr>
          <p:cNvPr id="11" name="Grafik 10"/>
          <p:cNvPicPr/>
          <p:nvPr/>
        </p:nvPicPr>
        <p:blipFill>
          <a:blip r:embed="rId2"/>
          <a:stretch>
            <a:fillRect/>
          </a:stretch>
        </p:blipFill>
        <p:spPr>
          <a:xfrm>
            <a:off x="1475656" y="1844824"/>
            <a:ext cx="6120680" cy="3960490"/>
          </a:xfrm>
          <a:prstGeom prst="rect">
            <a:avLst/>
          </a:prstGeom>
        </p:spPr>
      </p:pic>
    </p:spTree>
    <p:extLst>
      <p:ext uri="{BB962C8B-B14F-4D97-AF65-F5344CB8AC3E}">
        <p14:creationId xmlns:p14="http://schemas.microsoft.com/office/powerpoint/2010/main" val="218137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7800" y="1988840"/>
            <a:ext cx="6292552" cy="2664296"/>
          </a:xfrm>
        </p:spPr>
        <p:txBody>
          <a:bodyPr/>
          <a:lstStyle/>
          <a:p>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en-US" sz="1600" dirty="0" smtClean="0"/>
              <a:t/>
            </a:r>
            <a:br>
              <a:rPr lang="en-US" sz="1600" dirty="0" smtClean="0"/>
            </a:br>
            <a:r>
              <a:rPr lang="en-US" sz="1600" dirty="0" smtClean="0"/>
              <a:t/>
            </a:r>
            <a:br>
              <a:rPr lang="en-US" sz="1600" dirty="0" smtClean="0"/>
            </a:br>
            <a:r>
              <a:rPr lang="en-US" sz="2000" dirty="0" smtClean="0"/>
              <a:t/>
            </a:r>
            <a:br>
              <a:rPr lang="en-US" sz="2000" dirty="0" smtClean="0"/>
            </a:br>
            <a:endParaRPr lang="de-AT" sz="2000" dirty="0"/>
          </a:p>
        </p:txBody>
      </p:sp>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9" name="Textfeld 8"/>
          <p:cNvSpPr txBox="1"/>
          <p:nvPr/>
        </p:nvSpPr>
        <p:spPr>
          <a:xfrm>
            <a:off x="1916004" y="1412776"/>
            <a:ext cx="5680332" cy="338554"/>
          </a:xfrm>
          <a:prstGeom prst="rect">
            <a:avLst/>
          </a:prstGeom>
          <a:noFill/>
        </p:spPr>
        <p:txBody>
          <a:bodyPr wrap="square" rtlCol="0">
            <a:spAutoFit/>
          </a:bodyPr>
          <a:lstStyle/>
          <a:p>
            <a:r>
              <a:rPr lang="de-AT" sz="1600" b="1" dirty="0" smtClean="0">
                <a:solidFill>
                  <a:srgbClr val="FF0000"/>
                </a:solidFill>
              </a:rPr>
              <a:t>www.akeuropa.eu: Position </a:t>
            </a:r>
            <a:r>
              <a:rPr lang="de-AT" sz="1600" b="1" dirty="0" err="1" smtClean="0">
                <a:solidFill>
                  <a:srgbClr val="FF0000"/>
                </a:solidFill>
              </a:rPr>
              <a:t>paper</a:t>
            </a:r>
            <a:r>
              <a:rPr lang="de-AT" sz="1600" b="1" dirty="0" smtClean="0">
                <a:solidFill>
                  <a:srgbClr val="FF0000"/>
                </a:solidFill>
              </a:rPr>
              <a:t> </a:t>
            </a:r>
            <a:r>
              <a:rPr lang="de-AT" sz="1600" b="1" dirty="0" err="1" smtClean="0">
                <a:solidFill>
                  <a:srgbClr val="FF0000"/>
                </a:solidFill>
              </a:rPr>
              <a:t>air</a:t>
            </a:r>
            <a:r>
              <a:rPr lang="de-AT" sz="1600" b="1" dirty="0" smtClean="0">
                <a:solidFill>
                  <a:srgbClr val="FF0000"/>
                </a:solidFill>
              </a:rPr>
              <a:t> </a:t>
            </a:r>
            <a:r>
              <a:rPr lang="de-AT" sz="1600" b="1" dirty="0" err="1" smtClean="0">
                <a:solidFill>
                  <a:srgbClr val="FF0000"/>
                </a:solidFill>
              </a:rPr>
              <a:t>passengers</a:t>
            </a:r>
            <a:r>
              <a:rPr lang="de-AT" sz="1600" b="1" dirty="0" smtClean="0">
                <a:solidFill>
                  <a:srgbClr val="FF0000"/>
                </a:solidFill>
              </a:rPr>
              <a:t> </a:t>
            </a:r>
            <a:r>
              <a:rPr lang="de-AT" sz="1600" b="1" dirty="0" err="1" smtClean="0">
                <a:solidFill>
                  <a:srgbClr val="FF0000"/>
                </a:solidFill>
              </a:rPr>
              <a:t>rights</a:t>
            </a:r>
            <a:r>
              <a:rPr lang="de-AT" sz="1600" b="1" dirty="0" smtClean="0">
                <a:solidFill>
                  <a:srgbClr val="FF0000"/>
                </a:solidFill>
              </a:rPr>
              <a:t> </a:t>
            </a:r>
            <a:endParaRPr lang="de-AT" sz="1600" b="1" dirty="0">
              <a:solidFill>
                <a:srgbClr val="FF0000"/>
              </a:solidFill>
            </a:endParaRPr>
          </a:p>
        </p:txBody>
      </p:sp>
      <p:pic>
        <p:nvPicPr>
          <p:cNvPr id="8" name="Grafik 7"/>
          <p:cNvPicPr/>
          <p:nvPr/>
        </p:nvPicPr>
        <p:blipFill>
          <a:blip r:embed="rId2"/>
          <a:stretch>
            <a:fillRect/>
          </a:stretch>
        </p:blipFill>
        <p:spPr>
          <a:xfrm>
            <a:off x="1583628" y="1988840"/>
            <a:ext cx="5940700" cy="3888482"/>
          </a:xfrm>
          <a:prstGeom prst="rect">
            <a:avLst/>
          </a:prstGeom>
        </p:spPr>
      </p:pic>
    </p:spTree>
    <p:extLst>
      <p:ext uri="{BB962C8B-B14F-4D97-AF65-F5344CB8AC3E}">
        <p14:creationId xmlns:p14="http://schemas.microsoft.com/office/powerpoint/2010/main" val="343076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3" name="Titel 2"/>
          <p:cNvSpPr>
            <a:spLocks noGrp="1"/>
          </p:cNvSpPr>
          <p:nvPr>
            <p:ph type="ctrTitle"/>
          </p:nvPr>
        </p:nvSpPr>
        <p:spPr>
          <a:xfrm>
            <a:off x="1619672" y="1484784"/>
            <a:ext cx="6172200" cy="2097087"/>
          </a:xfrm>
        </p:spPr>
        <p:txBody>
          <a:bodyPr/>
          <a:lstStyle/>
          <a:p>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Consumer </a:t>
            </a:r>
            <a:r>
              <a:rPr lang="de-AT" sz="2800" dirty="0" err="1" smtClean="0"/>
              <a:t>policy</a:t>
            </a:r>
            <a:r>
              <a:rPr lang="de-AT" sz="2800" dirty="0" smtClean="0"/>
              <a:t/>
            </a:r>
            <a:br>
              <a:rPr lang="de-AT" sz="2800" dirty="0" smtClean="0"/>
            </a:br>
            <a:r>
              <a:rPr lang="en-US" sz="2800" dirty="0"/>
              <a:t/>
            </a:r>
            <a:br>
              <a:rPr lang="en-US" sz="2800" dirty="0"/>
            </a:br>
            <a:r>
              <a:rPr lang="en-US" sz="1600" dirty="0"/>
              <a:t>Legal assistance ranging from interventions to free representation of consumers in court</a:t>
            </a:r>
            <a:br>
              <a:rPr lang="en-US" sz="1600" dirty="0"/>
            </a:br>
            <a:r>
              <a:rPr lang="en-US" sz="1600" dirty="0"/>
              <a:t/>
            </a:r>
            <a:br>
              <a:rPr lang="en-US" sz="1600" dirty="0"/>
            </a:br>
            <a:r>
              <a:rPr lang="en-US" sz="1600" dirty="0"/>
              <a:t>Group action against unfair contract terms and violation of  the law against unfair competition </a:t>
            </a:r>
            <a:br>
              <a:rPr lang="en-US" sz="1600" dirty="0"/>
            </a:br>
            <a:r>
              <a:rPr lang="en-US" sz="1600" dirty="0"/>
              <a:t/>
            </a:r>
            <a:br>
              <a:rPr lang="en-US" sz="1600" dirty="0"/>
            </a:br>
            <a:r>
              <a:rPr lang="en-US" sz="1600" dirty="0"/>
              <a:t>Market  and price </a:t>
            </a:r>
            <a:r>
              <a:rPr lang="en-US" sz="1600" dirty="0" smtClean="0"/>
              <a:t>surveillance</a:t>
            </a:r>
            <a:br>
              <a:rPr lang="en-US" sz="1600" dirty="0" smtClean="0"/>
            </a:br>
            <a:r>
              <a:rPr lang="en-US" sz="1600" dirty="0" smtClean="0"/>
              <a:t/>
            </a:r>
            <a:br>
              <a:rPr lang="en-US" sz="1600" dirty="0" smtClean="0"/>
            </a:br>
            <a:r>
              <a:rPr lang="en-US" sz="1600" dirty="0" smtClean="0"/>
              <a:t>Member (and substantial financier) </a:t>
            </a:r>
            <a:r>
              <a:rPr lang="en-US" sz="1600" dirty="0"/>
              <a:t>of </a:t>
            </a:r>
            <a:r>
              <a:rPr lang="en-US" sz="1600" dirty="0" smtClean="0"/>
              <a:t>the </a:t>
            </a:r>
            <a:r>
              <a:rPr lang="en-US" sz="1600" dirty="0"/>
              <a:t>Austrian Consumer </a:t>
            </a:r>
            <a:r>
              <a:rPr lang="en-US" sz="1600" dirty="0" smtClean="0"/>
              <a:t>Association; chair of the supervisory board</a:t>
            </a: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endParaRPr lang="de-AT" sz="1600" dirty="0"/>
          </a:p>
        </p:txBody>
      </p:sp>
    </p:spTree>
    <p:extLst>
      <p:ext uri="{BB962C8B-B14F-4D97-AF65-F5344CB8AC3E}">
        <p14:creationId xmlns:p14="http://schemas.microsoft.com/office/powerpoint/2010/main" val="2166429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3" name="Titel 2"/>
          <p:cNvSpPr>
            <a:spLocks noGrp="1"/>
          </p:cNvSpPr>
          <p:nvPr>
            <p:ph type="ctrTitle"/>
          </p:nvPr>
        </p:nvSpPr>
        <p:spPr>
          <a:xfrm>
            <a:off x="1475656" y="1691953"/>
            <a:ext cx="6480720" cy="2097087"/>
          </a:xfrm>
        </p:spPr>
        <p:txBody>
          <a:bodyPr/>
          <a:lstStyle/>
          <a:p>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Main </a:t>
            </a:r>
            <a:r>
              <a:rPr lang="de-AT" sz="2800" dirty="0" err="1" smtClean="0"/>
              <a:t>Activities</a:t>
            </a:r>
            <a:r>
              <a:rPr lang="de-AT" sz="2800" dirty="0" smtClean="0"/>
              <a:t> </a:t>
            </a:r>
            <a:r>
              <a:rPr lang="de-AT" sz="2800" dirty="0"/>
              <a:t>2013/14</a:t>
            </a:r>
            <a:br>
              <a:rPr lang="de-AT" sz="2800" dirty="0"/>
            </a:br>
            <a:r>
              <a:rPr lang="de-AT" sz="1600" dirty="0"/>
              <a:t/>
            </a:r>
            <a:br>
              <a:rPr lang="de-AT" sz="1600" dirty="0"/>
            </a:br>
            <a:r>
              <a:rPr lang="de-AT" sz="1600" dirty="0" smtClean="0"/>
              <a:t>Conference </a:t>
            </a:r>
            <a:r>
              <a:rPr lang="de-AT" sz="1600" dirty="0"/>
              <a:t>on </a:t>
            </a:r>
            <a:r>
              <a:rPr lang="de-AT" sz="1600" dirty="0" err="1"/>
              <a:t>planned</a:t>
            </a:r>
            <a:r>
              <a:rPr lang="de-AT" sz="1600" dirty="0"/>
              <a:t> </a:t>
            </a:r>
            <a:r>
              <a:rPr lang="de-AT" sz="1600" dirty="0" err="1" smtClean="0"/>
              <a:t>obsolescence</a:t>
            </a:r>
            <a:r>
              <a:rPr lang="de-AT" sz="1600" dirty="0" smtClean="0"/>
              <a:t> in </a:t>
            </a:r>
            <a:r>
              <a:rPr lang="de-AT" sz="1600" dirty="0"/>
              <a:t>J</a:t>
            </a:r>
            <a:r>
              <a:rPr lang="de-AT" sz="1600" dirty="0" smtClean="0"/>
              <a:t>une 2013</a:t>
            </a:r>
            <a:r>
              <a:rPr lang="de-AT" sz="1600" dirty="0"/>
              <a:t/>
            </a:r>
            <a:br>
              <a:rPr lang="de-AT" sz="1600" dirty="0"/>
            </a:br>
            <a:r>
              <a:rPr lang="de-AT" sz="1600" dirty="0"/>
              <a:t/>
            </a:r>
            <a:br>
              <a:rPr lang="de-AT" sz="1600" dirty="0"/>
            </a:br>
            <a:r>
              <a:rPr lang="de-AT" sz="1600" dirty="0" err="1" smtClean="0"/>
              <a:t>About</a:t>
            </a:r>
            <a:r>
              <a:rPr lang="de-AT" sz="1600" dirty="0" smtClean="0"/>
              <a:t> </a:t>
            </a:r>
            <a:r>
              <a:rPr lang="de-AT" sz="1600" dirty="0"/>
              <a:t>50 </a:t>
            </a:r>
            <a:r>
              <a:rPr lang="de-AT" sz="1600" dirty="0" err="1"/>
              <a:t>studies</a:t>
            </a:r>
            <a:r>
              <a:rPr lang="de-AT" sz="1600" dirty="0"/>
              <a:t> </a:t>
            </a:r>
            <a:r>
              <a:rPr lang="de-AT" sz="1600" dirty="0" err="1"/>
              <a:t>and</a:t>
            </a:r>
            <a:r>
              <a:rPr lang="de-AT" sz="1600" dirty="0"/>
              <a:t> </a:t>
            </a:r>
            <a:r>
              <a:rPr lang="de-AT" sz="1600" dirty="0" err="1"/>
              <a:t>price</a:t>
            </a:r>
            <a:r>
              <a:rPr lang="de-AT" sz="1600" dirty="0"/>
              <a:t> </a:t>
            </a:r>
            <a:r>
              <a:rPr lang="de-AT" sz="1600" dirty="0" err="1"/>
              <a:t>comparisons</a:t>
            </a:r>
            <a:r>
              <a:rPr lang="de-AT" sz="1600" dirty="0"/>
              <a:t> </a:t>
            </a:r>
            <a:r>
              <a:rPr lang="de-AT" sz="1600" dirty="0" err="1"/>
              <a:t>eg</a:t>
            </a:r>
            <a:r>
              <a:rPr lang="de-AT" sz="1600" dirty="0"/>
              <a:t> </a:t>
            </a:r>
            <a:r>
              <a:rPr lang="de-AT" sz="1600" dirty="0" err="1"/>
              <a:t>prices</a:t>
            </a:r>
            <a:r>
              <a:rPr lang="de-AT" sz="1600" dirty="0"/>
              <a:t> </a:t>
            </a:r>
            <a:r>
              <a:rPr lang="de-AT" sz="1600" dirty="0" err="1"/>
              <a:t>for</a:t>
            </a:r>
            <a:r>
              <a:rPr lang="de-AT" sz="1600" dirty="0"/>
              <a:t> </a:t>
            </a:r>
            <a:r>
              <a:rPr lang="de-AT" sz="1600" dirty="0" err="1"/>
              <a:t>food</a:t>
            </a:r>
            <a:r>
              <a:rPr lang="de-AT" sz="1600" dirty="0"/>
              <a:t> </a:t>
            </a:r>
            <a:r>
              <a:rPr lang="de-AT" sz="1600" dirty="0" err="1"/>
              <a:t>and</a:t>
            </a:r>
            <a:r>
              <a:rPr lang="de-AT" sz="1600" dirty="0"/>
              <a:t> </a:t>
            </a:r>
            <a:r>
              <a:rPr lang="de-AT" sz="1600" dirty="0" err="1"/>
              <a:t>drugstore</a:t>
            </a:r>
            <a:r>
              <a:rPr lang="de-AT" sz="1600" dirty="0"/>
              <a:t> </a:t>
            </a:r>
            <a:r>
              <a:rPr lang="de-AT" sz="1600" dirty="0" err="1"/>
              <a:t>products</a:t>
            </a:r>
            <a:r>
              <a:rPr lang="de-AT" sz="1600" dirty="0"/>
              <a:t>, </a:t>
            </a:r>
            <a:r>
              <a:rPr lang="de-AT" sz="1600" dirty="0" err="1"/>
              <a:t>telecom</a:t>
            </a:r>
            <a:r>
              <a:rPr lang="de-AT" sz="1600" dirty="0"/>
              <a:t> </a:t>
            </a:r>
            <a:r>
              <a:rPr lang="de-AT" sz="1600" dirty="0" err="1"/>
              <a:t>charges</a:t>
            </a:r>
            <a:r>
              <a:rPr lang="de-AT" sz="1600" dirty="0"/>
              <a:t>, </a:t>
            </a:r>
            <a:r>
              <a:rPr lang="de-AT" sz="1600" dirty="0" err="1"/>
              <a:t>analysis</a:t>
            </a:r>
            <a:r>
              <a:rPr lang="de-AT" sz="1600" dirty="0"/>
              <a:t> </a:t>
            </a:r>
            <a:r>
              <a:rPr lang="de-AT" sz="1600" dirty="0" err="1"/>
              <a:t>of</a:t>
            </a:r>
            <a:r>
              <a:rPr lang="de-AT" sz="1600" dirty="0"/>
              <a:t> KIIDs </a:t>
            </a:r>
            <a:r>
              <a:rPr lang="de-AT" sz="1600" dirty="0" err="1"/>
              <a:t>for</a:t>
            </a:r>
            <a:r>
              <a:rPr lang="de-AT" sz="1600" dirty="0"/>
              <a:t> </a:t>
            </a:r>
            <a:r>
              <a:rPr lang="de-AT" sz="1600" dirty="0" err="1"/>
              <a:t>investment</a:t>
            </a:r>
            <a:r>
              <a:rPr lang="de-AT" sz="1600" dirty="0"/>
              <a:t> </a:t>
            </a:r>
            <a:r>
              <a:rPr lang="de-AT" sz="1600" dirty="0" err="1"/>
              <a:t>funds</a:t>
            </a:r>
            <a:r>
              <a:rPr lang="de-AT" sz="1600" dirty="0"/>
              <a:t>, </a:t>
            </a:r>
            <a:r>
              <a:rPr lang="de-AT" sz="1600" dirty="0" err="1"/>
              <a:t>monitoring</a:t>
            </a:r>
            <a:r>
              <a:rPr lang="de-AT" sz="1600" dirty="0"/>
              <a:t> </a:t>
            </a:r>
            <a:r>
              <a:rPr lang="de-AT" sz="1600" dirty="0" err="1"/>
              <a:t>of</a:t>
            </a:r>
            <a:r>
              <a:rPr lang="de-AT" sz="1600" dirty="0"/>
              <a:t> </a:t>
            </a:r>
            <a:r>
              <a:rPr lang="de-AT" sz="1600" dirty="0" err="1"/>
              <a:t>banking</a:t>
            </a:r>
            <a:r>
              <a:rPr lang="de-AT" sz="1600" dirty="0"/>
              <a:t> </a:t>
            </a:r>
            <a:r>
              <a:rPr lang="de-AT" sz="1600" dirty="0" err="1"/>
              <a:t>fees</a:t>
            </a:r>
            <a:r>
              <a:rPr lang="de-AT" sz="1600" dirty="0"/>
              <a:t>, </a:t>
            </a:r>
            <a:r>
              <a:rPr lang="de-AT" sz="1600" dirty="0" err="1"/>
              <a:t>interest</a:t>
            </a:r>
            <a:r>
              <a:rPr lang="de-AT" sz="1600" dirty="0"/>
              <a:t> </a:t>
            </a:r>
            <a:r>
              <a:rPr lang="de-AT" sz="1600" dirty="0" err="1"/>
              <a:t>rates</a:t>
            </a:r>
            <a:r>
              <a:rPr lang="de-AT" sz="1600" dirty="0"/>
              <a:t> </a:t>
            </a:r>
            <a:r>
              <a:rPr lang="de-AT" sz="1600" dirty="0" err="1"/>
              <a:t>for</a:t>
            </a:r>
            <a:r>
              <a:rPr lang="de-AT" sz="1600" dirty="0"/>
              <a:t> </a:t>
            </a:r>
            <a:r>
              <a:rPr lang="de-AT" sz="1600" dirty="0" err="1"/>
              <a:t>savings</a:t>
            </a:r>
            <a:r>
              <a:rPr lang="de-AT" sz="1600" dirty="0"/>
              <a:t> </a:t>
            </a:r>
            <a:r>
              <a:rPr lang="de-AT" sz="1600" dirty="0" err="1"/>
              <a:t>accounts</a:t>
            </a:r>
            <a:r>
              <a:rPr lang="de-AT" sz="1600" dirty="0"/>
              <a:t> </a:t>
            </a:r>
            <a:r>
              <a:rPr lang="de-AT" sz="1600" dirty="0" err="1"/>
              <a:t>and</a:t>
            </a:r>
            <a:r>
              <a:rPr lang="de-AT" sz="1600" dirty="0"/>
              <a:t> </a:t>
            </a:r>
            <a:r>
              <a:rPr lang="de-AT" sz="1600" dirty="0" err="1"/>
              <a:t>cost</a:t>
            </a:r>
            <a:r>
              <a:rPr lang="de-AT" sz="1600" dirty="0"/>
              <a:t> </a:t>
            </a:r>
            <a:r>
              <a:rPr lang="de-AT" sz="1600" dirty="0" err="1"/>
              <a:t>of</a:t>
            </a:r>
            <a:r>
              <a:rPr lang="de-AT" sz="1600" dirty="0"/>
              <a:t> </a:t>
            </a:r>
            <a:r>
              <a:rPr lang="de-AT" sz="1600" dirty="0" err="1"/>
              <a:t>loans</a:t>
            </a:r>
            <a:r>
              <a:rPr lang="de-AT" sz="1600" dirty="0"/>
              <a:t>, </a:t>
            </a:r>
            <a:r>
              <a:rPr lang="de-AT" sz="1600" dirty="0" err="1"/>
              <a:t>rental</a:t>
            </a:r>
            <a:r>
              <a:rPr lang="de-AT" sz="1600" dirty="0"/>
              <a:t> </a:t>
            </a:r>
            <a:r>
              <a:rPr lang="de-AT" sz="1600" dirty="0" err="1" smtClean="0"/>
              <a:t>fees</a:t>
            </a:r>
            <a:r>
              <a:rPr lang="de-AT" sz="1600" dirty="0"/>
              <a:t/>
            </a:r>
            <a:br>
              <a:rPr lang="de-AT" sz="1600" dirty="0"/>
            </a:br>
            <a:r>
              <a:rPr lang="de-AT" sz="1600" dirty="0"/>
              <a:t/>
            </a:r>
            <a:br>
              <a:rPr lang="de-AT" sz="1600" dirty="0"/>
            </a:br>
            <a:r>
              <a:rPr lang="de-AT" sz="1600" dirty="0" err="1"/>
              <a:t>Publication</a:t>
            </a:r>
            <a:r>
              <a:rPr lang="de-AT" sz="1600" dirty="0"/>
              <a:t> </a:t>
            </a:r>
            <a:r>
              <a:rPr lang="de-AT" sz="1600" dirty="0" err="1"/>
              <a:t>of</a:t>
            </a:r>
            <a:r>
              <a:rPr lang="de-AT" sz="1600" dirty="0"/>
              <a:t> </a:t>
            </a:r>
            <a:r>
              <a:rPr lang="de-AT" sz="1600" dirty="0" err="1"/>
              <a:t>the</a:t>
            </a:r>
            <a:r>
              <a:rPr lang="de-AT" sz="1600" dirty="0"/>
              <a:t> „Report on </a:t>
            </a:r>
            <a:r>
              <a:rPr lang="de-AT" sz="1600" dirty="0" err="1"/>
              <a:t>the</a:t>
            </a:r>
            <a:r>
              <a:rPr lang="de-AT" sz="1600" dirty="0"/>
              <a:t> </a:t>
            </a:r>
            <a:r>
              <a:rPr lang="de-AT" sz="1600" dirty="0" err="1"/>
              <a:t>situation</a:t>
            </a:r>
            <a:r>
              <a:rPr lang="de-AT" sz="1600" dirty="0"/>
              <a:t> </a:t>
            </a:r>
            <a:r>
              <a:rPr lang="de-AT" sz="1600" dirty="0" err="1"/>
              <a:t>of</a:t>
            </a:r>
            <a:r>
              <a:rPr lang="de-AT" sz="1600" dirty="0"/>
              <a:t> </a:t>
            </a:r>
            <a:r>
              <a:rPr lang="de-AT" sz="1600" dirty="0" err="1"/>
              <a:t>consumers</a:t>
            </a:r>
            <a:r>
              <a:rPr lang="de-AT" sz="1600" dirty="0"/>
              <a:t> 2011/12“ </a:t>
            </a:r>
            <a:r>
              <a:rPr lang="de-AT" sz="1600" dirty="0" err="1"/>
              <a:t>together</a:t>
            </a:r>
            <a:r>
              <a:rPr lang="de-AT" sz="1600" dirty="0"/>
              <a:t> </a:t>
            </a:r>
            <a:r>
              <a:rPr lang="de-AT" sz="1600" dirty="0" err="1"/>
              <a:t>with</a:t>
            </a:r>
            <a:r>
              <a:rPr lang="de-AT" sz="1600" dirty="0"/>
              <a:t> </a:t>
            </a:r>
            <a:r>
              <a:rPr lang="de-AT" sz="1600" dirty="0" err="1"/>
              <a:t>the</a:t>
            </a:r>
            <a:r>
              <a:rPr lang="de-AT" sz="1600" dirty="0"/>
              <a:t> Austrian Consumer </a:t>
            </a:r>
            <a:r>
              <a:rPr lang="de-AT" sz="1600" dirty="0" err="1" smtClean="0"/>
              <a:t>Association</a:t>
            </a:r>
            <a:r>
              <a:rPr lang="de-AT" sz="1600" dirty="0" smtClean="0"/>
              <a:t/>
            </a:r>
            <a:br>
              <a:rPr lang="de-AT" sz="1600" dirty="0" smtClean="0"/>
            </a:br>
            <a:r>
              <a:rPr lang="de-AT" sz="1600" dirty="0"/>
              <a:t/>
            </a:r>
            <a:br>
              <a:rPr lang="de-AT" sz="1600" dirty="0"/>
            </a:br>
            <a:r>
              <a:rPr lang="de-AT" sz="1600" dirty="0" err="1" smtClean="0"/>
              <a:t>Campaign</a:t>
            </a:r>
            <a:r>
              <a:rPr lang="de-AT" sz="1600" dirty="0" smtClean="0"/>
              <a:t> </a:t>
            </a:r>
            <a:r>
              <a:rPr lang="de-AT" sz="1600" dirty="0" err="1" smtClean="0"/>
              <a:t>against</a:t>
            </a:r>
            <a:r>
              <a:rPr lang="de-AT" sz="1600" dirty="0" smtClean="0"/>
              <a:t> high </a:t>
            </a:r>
            <a:r>
              <a:rPr lang="de-AT" sz="1600" dirty="0" err="1" smtClean="0"/>
              <a:t>rental</a:t>
            </a:r>
            <a:r>
              <a:rPr lang="de-AT" sz="1600" dirty="0" smtClean="0"/>
              <a:t> </a:t>
            </a:r>
            <a:r>
              <a:rPr lang="de-AT" sz="1600" dirty="0" err="1" smtClean="0"/>
              <a:t>fees</a:t>
            </a:r>
            <a:r>
              <a:rPr lang="de-AT" sz="1600" dirty="0" smtClean="0"/>
              <a:t> </a:t>
            </a:r>
            <a:r>
              <a:rPr lang="de-AT" sz="1600" dirty="0" err="1" smtClean="0"/>
              <a:t>for</a:t>
            </a:r>
            <a:r>
              <a:rPr lang="de-AT" sz="1600" dirty="0" smtClean="0"/>
              <a:t> </a:t>
            </a:r>
            <a:r>
              <a:rPr lang="de-AT" sz="1600" dirty="0" err="1" smtClean="0"/>
              <a:t>residences</a:t>
            </a:r>
            <a:r>
              <a:rPr lang="de-AT" sz="1600" dirty="0" smtClean="0"/>
              <a:t>;  </a:t>
            </a:r>
            <a:r>
              <a:rPr lang="de-AT" sz="1600" dirty="0" err="1" smtClean="0"/>
              <a:t>ia</a:t>
            </a:r>
            <a:r>
              <a:rPr lang="de-AT" sz="1600" dirty="0" smtClean="0"/>
              <a:t> online </a:t>
            </a:r>
            <a:r>
              <a:rPr lang="de-AT" sz="1600" dirty="0" err="1" smtClean="0"/>
              <a:t>questionnaire</a:t>
            </a:r>
            <a:r>
              <a:rPr lang="de-AT" sz="1600" dirty="0" smtClean="0"/>
              <a:t>  („Check </a:t>
            </a:r>
            <a:r>
              <a:rPr lang="de-AT" sz="1600" dirty="0" err="1" smtClean="0"/>
              <a:t>your</a:t>
            </a:r>
            <a:r>
              <a:rPr lang="de-AT" sz="1600" dirty="0" smtClean="0"/>
              <a:t> </a:t>
            </a:r>
            <a:r>
              <a:rPr lang="de-AT" sz="1600" dirty="0" err="1" smtClean="0"/>
              <a:t>rental</a:t>
            </a:r>
            <a:r>
              <a:rPr lang="de-AT" sz="1600" dirty="0" smtClean="0"/>
              <a:t> </a:t>
            </a:r>
            <a:r>
              <a:rPr lang="de-AT" sz="1600" dirty="0" err="1" smtClean="0"/>
              <a:t>fee</a:t>
            </a:r>
            <a:r>
              <a:rPr lang="de-AT" sz="1600" dirty="0" smtClean="0"/>
              <a:t>“); </a:t>
            </a:r>
            <a:r>
              <a:rPr lang="de-AT" sz="1600" dirty="0" err="1" smtClean="0"/>
              <a:t>opinion</a:t>
            </a:r>
            <a:r>
              <a:rPr lang="de-AT" sz="1600" dirty="0" smtClean="0"/>
              <a:t> </a:t>
            </a:r>
            <a:r>
              <a:rPr lang="de-AT" sz="1600" dirty="0" err="1" smtClean="0"/>
              <a:t>survey</a:t>
            </a:r>
            <a:r>
              <a:rPr lang="de-AT" sz="1600" dirty="0" smtClean="0"/>
              <a:t> </a:t>
            </a:r>
            <a:r>
              <a:rPr lang="de-AT" sz="1600" dirty="0" err="1" smtClean="0"/>
              <a:t>regarding</a:t>
            </a:r>
            <a:r>
              <a:rPr lang="de-AT" sz="1600" dirty="0" smtClean="0"/>
              <a:t> </a:t>
            </a:r>
            <a:r>
              <a:rPr lang="de-AT" sz="1600" dirty="0" err="1" smtClean="0"/>
              <a:t>burden</a:t>
            </a:r>
            <a:r>
              <a:rPr lang="de-AT" sz="1600" dirty="0" smtClean="0"/>
              <a:t> </a:t>
            </a:r>
            <a:r>
              <a:rPr lang="de-AT" sz="1600" dirty="0" err="1" smtClean="0"/>
              <a:t>of</a:t>
            </a:r>
            <a:r>
              <a:rPr lang="de-AT" sz="1600" dirty="0" smtClean="0"/>
              <a:t> </a:t>
            </a:r>
            <a:r>
              <a:rPr lang="de-AT" sz="1600" dirty="0" err="1" smtClean="0"/>
              <a:t>the</a:t>
            </a:r>
            <a:r>
              <a:rPr lang="de-AT" sz="1600" dirty="0" smtClean="0"/>
              <a:t> </a:t>
            </a:r>
            <a:r>
              <a:rPr lang="de-AT" sz="1600" dirty="0" err="1" smtClean="0"/>
              <a:t>cost</a:t>
            </a:r>
            <a:r>
              <a:rPr lang="de-AT" sz="1600" dirty="0" smtClean="0"/>
              <a:t> </a:t>
            </a:r>
            <a:r>
              <a:rPr lang="de-AT" sz="1600" dirty="0" err="1" smtClean="0"/>
              <a:t>of</a:t>
            </a:r>
            <a:r>
              <a:rPr lang="de-AT" sz="1600" dirty="0" smtClean="0"/>
              <a:t> </a:t>
            </a:r>
            <a:r>
              <a:rPr lang="de-AT" sz="1600" dirty="0" err="1" smtClean="0"/>
              <a:t>renting</a:t>
            </a:r>
            <a:r>
              <a:rPr lang="de-AT" sz="1600" dirty="0" smtClean="0"/>
              <a:t> </a:t>
            </a:r>
            <a:r>
              <a:rPr lang="de-AT" sz="1600" dirty="0" err="1" smtClean="0"/>
              <a:t>for</a:t>
            </a:r>
            <a:r>
              <a:rPr lang="de-AT" sz="1600" dirty="0" smtClean="0"/>
              <a:t> </a:t>
            </a:r>
            <a:r>
              <a:rPr lang="de-AT" sz="1600" dirty="0" err="1" smtClean="0"/>
              <a:t>young</a:t>
            </a:r>
            <a:r>
              <a:rPr lang="de-AT" sz="1600" dirty="0" smtClean="0"/>
              <a:t> </a:t>
            </a:r>
            <a:r>
              <a:rPr lang="de-AT" sz="1600" dirty="0" err="1" smtClean="0"/>
              <a:t>employees</a:t>
            </a:r>
            <a:r>
              <a:rPr lang="de-AT" sz="1600" dirty="0" smtClean="0"/>
              <a:t>, </a:t>
            </a:r>
            <a:r>
              <a:rPr lang="de-AT" sz="1600" dirty="0" err="1" smtClean="0"/>
              <a:t>signature</a:t>
            </a:r>
            <a:r>
              <a:rPr lang="de-AT" sz="1600" dirty="0" smtClean="0"/>
              <a:t> </a:t>
            </a:r>
            <a:r>
              <a:rPr lang="de-AT" sz="1600" dirty="0" err="1" smtClean="0"/>
              <a:t>campaign</a:t>
            </a:r>
            <a:r>
              <a:rPr lang="de-AT" sz="1600" dirty="0" smtClean="0"/>
              <a:t>, intensive PR </a:t>
            </a:r>
            <a:r>
              <a:rPr lang="de-AT" sz="1600" dirty="0" err="1" smtClean="0"/>
              <a:t>activities</a:t>
            </a:r>
            <a:r>
              <a:rPr lang="de-AT" sz="1600" dirty="0" smtClean="0"/>
              <a:t> – </a:t>
            </a:r>
            <a:r>
              <a:rPr lang="de-AT" sz="1600" dirty="0" err="1" smtClean="0"/>
              <a:t>aim</a:t>
            </a:r>
            <a:r>
              <a:rPr lang="de-AT" sz="1600" dirty="0" smtClean="0"/>
              <a:t>: </a:t>
            </a:r>
            <a:r>
              <a:rPr lang="de-AT" sz="1600" dirty="0" err="1" smtClean="0"/>
              <a:t>limitation</a:t>
            </a:r>
            <a:r>
              <a:rPr lang="de-AT" sz="1600" dirty="0" smtClean="0"/>
              <a:t> </a:t>
            </a:r>
            <a:r>
              <a:rPr lang="de-AT" sz="1600" dirty="0" err="1" smtClean="0"/>
              <a:t>of</a:t>
            </a:r>
            <a:r>
              <a:rPr lang="de-AT" sz="1600" dirty="0" smtClean="0"/>
              <a:t> </a:t>
            </a:r>
            <a:r>
              <a:rPr lang="de-AT" sz="1600" dirty="0" err="1" smtClean="0"/>
              <a:t>rental</a:t>
            </a:r>
            <a:r>
              <a:rPr lang="de-AT" sz="1600" dirty="0" smtClean="0"/>
              <a:t> </a:t>
            </a:r>
            <a:r>
              <a:rPr lang="de-AT" sz="1600" dirty="0" err="1" smtClean="0"/>
              <a:t>fees</a:t>
            </a:r>
            <a:r>
              <a:rPr lang="de-AT" sz="1600" dirty="0"/>
              <a:t/>
            </a:r>
            <a:br>
              <a:rPr lang="de-AT" sz="1600" dirty="0"/>
            </a:br>
            <a:r>
              <a:rPr lang="de-AT" sz="1600" dirty="0"/>
              <a:t/>
            </a:r>
            <a:br>
              <a:rPr lang="de-AT" sz="1600" dirty="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endParaRPr lang="de-AT" sz="1600" dirty="0"/>
          </a:p>
        </p:txBody>
      </p:sp>
    </p:spTree>
    <p:extLst>
      <p:ext uri="{BB962C8B-B14F-4D97-AF65-F5344CB8AC3E}">
        <p14:creationId xmlns:p14="http://schemas.microsoft.com/office/powerpoint/2010/main" val="42894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3" name="Titel 2"/>
          <p:cNvSpPr>
            <a:spLocks noGrp="1"/>
          </p:cNvSpPr>
          <p:nvPr>
            <p:ph type="ctrTitle"/>
          </p:nvPr>
        </p:nvSpPr>
        <p:spPr>
          <a:xfrm>
            <a:off x="1475656" y="1484784"/>
            <a:ext cx="6172200" cy="2097087"/>
          </a:xfrm>
        </p:spPr>
        <p:txBody>
          <a:bodyPr/>
          <a:lstStyle/>
          <a:p>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Main </a:t>
            </a:r>
            <a:r>
              <a:rPr lang="de-AT" sz="2800" dirty="0" err="1" smtClean="0"/>
              <a:t>Activities</a:t>
            </a:r>
            <a:r>
              <a:rPr lang="de-AT" sz="2800" dirty="0" smtClean="0"/>
              <a:t> 2013/14</a:t>
            </a:r>
            <a:br>
              <a:rPr lang="de-AT" sz="2800" dirty="0" smtClean="0"/>
            </a:br>
            <a:r>
              <a:rPr lang="de-AT" sz="2800" dirty="0"/>
              <a:t/>
            </a:r>
            <a:br>
              <a:rPr lang="de-AT" sz="2800" dirty="0"/>
            </a:br>
            <a:r>
              <a:rPr lang="de-AT" sz="1600" dirty="0" err="1" smtClean="0"/>
              <a:t>Collecting</a:t>
            </a:r>
            <a:r>
              <a:rPr lang="de-AT" sz="1600" dirty="0" smtClean="0"/>
              <a:t> </a:t>
            </a:r>
            <a:r>
              <a:rPr lang="de-AT" sz="1600" dirty="0" err="1" smtClean="0"/>
              <a:t>claims</a:t>
            </a:r>
            <a:r>
              <a:rPr lang="de-AT" sz="1600" dirty="0" smtClean="0"/>
              <a:t> </a:t>
            </a:r>
            <a:r>
              <a:rPr lang="de-AT" sz="1600" dirty="0" err="1" smtClean="0"/>
              <a:t>of</a:t>
            </a:r>
            <a:r>
              <a:rPr lang="de-AT" sz="1600" dirty="0" smtClean="0"/>
              <a:t> </a:t>
            </a:r>
            <a:r>
              <a:rPr lang="de-AT" sz="1600" dirty="0" err="1" smtClean="0"/>
              <a:t>investors</a:t>
            </a:r>
            <a:r>
              <a:rPr lang="de-AT" sz="1600" dirty="0" smtClean="0"/>
              <a:t> </a:t>
            </a:r>
            <a:r>
              <a:rPr lang="de-AT" sz="1600" dirty="0" err="1" smtClean="0"/>
              <a:t>of</a:t>
            </a:r>
            <a:r>
              <a:rPr lang="de-AT" sz="1600" dirty="0" smtClean="0"/>
              <a:t> </a:t>
            </a:r>
            <a:r>
              <a:rPr lang="de-AT" sz="1600" dirty="0" err="1" smtClean="0"/>
              <a:t>corporate</a:t>
            </a:r>
            <a:r>
              <a:rPr lang="de-AT" sz="1600" dirty="0" smtClean="0"/>
              <a:t> </a:t>
            </a:r>
            <a:r>
              <a:rPr lang="de-AT" sz="1600" dirty="0" err="1" smtClean="0"/>
              <a:t>bonds</a:t>
            </a:r>
            <a:r>
              <a:rPr lang="de-AT" sz="1600" dirty="0" smtClean="0"/>
              <a:t> </a:t>
            </a:r>
            <a:r>
              <a:rPr lang="de-AT" sz="1600" dirty="0" err="1" smtClean="0"/>
              <a:t>issued</a:t>
            </a:r>
            <a:r>
              <a:rPr lang="de-AT" sz="1600" dirty="0" smtClean="0"/>
              <a:t> </a:t>
            </a:r>
            <a:r>
              <a:rPr lang="de-AT" sz="1600" dirty="0" err="1" smtClean="0"/>
              <a:t>by</a:t>
            </a:r>
            <a:r>
              <a:rPr lang="de-AT" sz="1600" dirty="0" smtClean="0"/>
              <a:t> an Austrian </a:t>
            </a:r>
            <a:r>
              <a:rPr lang="de-AT" sz="1600" dirty="0" err="1" smtClean="0"/>
              <a:t>construction</a:t>
            </a:r>
            <a:r>
              <a:rPr lang="de-AT" sz="1600" dirty="0" smtClean="0"/>
              <a:t> firm </a:t>
            </a:r>
            <a:r>
              <a:rPr lang="de-AT" sz="1600" dirty="0" err="1" smtClean="0"/>
              <a:t>which</a:t>
            </a:r>
            <a:r>
              <a:rPr lang="de-AT" sz="1600" dirty="0" smtClean="0"/>
              <a:t> </a:t>
            </a:r>
            <a:r>
              <a:rPr lang="de-AT" sz="1600" dirty="0" err="1" smtClean="0"/>
              <a:t>got</a:t>
            </a:r>
            <a:r>
              <a:rPr lang="de-AT" sz="1600" dirty="0" smtClean="0"/>
              <a:t> </a:t>
            </a:r>
            <a:r>
              <a:rPr lang="de-AT" sz="1600" dirty="0" err="1" smtClean="0"/>
              <a:t>bankrupt</a:t>
            </a:r>
            <a:r>
              <a:rPr lang="de-AT" sz="1600" dirty="0" smtClean="0"/>
              <a:t> – </a:t>
            </a:r>
            <a:r>
              <a:rPr lang="de-AT" sz="1600" dirty="0" err="1" smtClean="0"/>
              <a:t>about</a:t>
            </a:r>
            <a:r>
              <a:rPr lang="de-AT" sz="1600" dirty="0" smtClean="0"/>
              <a:t> 800 </a:t>
            </a:r>
            <a:r>
              <a:rPr lang="de-AT" sz="1600" dirty="0" err="1" smtClean="0"/>
              <a:t>retail</a:t>
            </a:r>
            <a:r>
              <a:rPr lang="de-AT" sz="1600" dirty="0" smtClean="0"/>
              <a:t> </a:t>
            </a:r>
            <a:r>
              <a:rPr lang="de-AT" sz="1600" dirty="0" err="1" smtClean="0"/>
              <a:t>investors</a:t>
            </a:r>
            <a:r>
              <a:rPr lang="de-AT" sz="1600" dirty="0" smtClean="0"/>
              <a:t> </a:t>
            </a:r>
            <a:r>
              <a:rPr lang="de-AT" sz="1600" dirty="0" err="1" smtClean="0"/>
              <a:t>are</a:t>
            </a:r>
            <a:r>
              <a:rPr lang="de-AT" sz="1600" dirty="0" smtClean="0"/>
              <a:t> </a:t>
            </a:r>
            <a:r>
              <a:rPr lang="de-AT" sz="1600" dirty="0" err="1" smtClean="0"/>
              <a:t>participating</a:t>
            </a:r>
            <a:r>
              <a:rPr lang="de-AT" sz="1600" dirty="0" smtClean="0"/>
              <a:t/>
            </a:r>
            <a:br>
              <a:rPr lang="de-AT" sz="1600" dirty="0" smtClean="0"/>
            </a:br>
            <a:r>
              <a:rPr lang="de-AT" sz="1600" dirty="0"/>
              <a:t/>
            </a:r>
            <a:br>
              <a:rPr lang="de-AT" sz="1600" dirty="0"/>
            </a:br>
            <a:r>
              <a:rPr lang="de-AT" sz="1600" dirty="0" err="1" smtClean="0"/>
              <a:t>Active</a:t>
            </a:r>
            <a:r>
              <a:rPr lang="de-AT" sz="1600" dirty="0" smtClean="0"/>
              <a:t> </a:t>
            </a:r>
            <a:r>
              <a:rPr lang="de-AT" sz="1600" dirty="0" err="1" smtClean="0"/>
              <a:t>participation</a:t>
            </a:r>
            <a:r>
              <a:rPr lang="de-AT" sz="1600" dirty="0" smtClean="0"/>
              <a:t> in </a:t>
            </a:r>
            <a:r>
              <a:rPr lang="de-AT" sz="1600" dirty="0" err="1" smtClean="0"/>
              <a:t>new</a:t>
            </a:r>
            <a:r>
              <a:rPr lang="de-AT" sz="1600" dirty="0" smtClean="0"/>
              <a:t> </a:t>
            </a:r>
            <a:r>
              <a:rPr lang="de-AT" sz="1600" dirty="0" err="1" smtClean="0"/>
              <a:t>legislation</a:t>
            </a:r>
            <a:r>
              <a:rPr lang="de-AT" sz="1600" dirty="0" smtClean="0"/>
              <a:t> </a:t>
            </a:r>
            <a:r>
              <a:rPr lang="de-AT" sz="1600" dirty="0" err="1" smtClean="0"/>
              <a:t>process</a:t>
            </a:r>
            <a:r>
              <a:rPr lang="de-AT" sz="1600" dirty="0" smtClean="0"/>
              <a:t> at national </a:t>
            </a:r>
            <a:r>
              <a:rPr lang="de-AT" sz="1600" dirty="0" err="1" smtClean="0"/>
              <a:t>and</a:t>
            </a:r>
            <a:r>
              <a:rPr lang="de-AT" sz="1600" dirty="0" smtClean="0"/>
              <a:t> EU </a:t>
            </a:r>
            <a:r>
              <a:rPr lang="de-AT" sz="1600" dirty="0" err="1" smtClean="0"/>
              <a:t>level</a:t>
            </a:r>
            <a:r>
              <a:rPr lang="de-AT" sz="1600" dirty="0" smtClean="0"/>
              <a:t> – </a:t>
            </a:r>
            <a:r>
              <a:rPr lang="de-AT" sz="1600" dirty="0" err="1" smtClean="0"/>
              <a:t>eg</a:t>
            </a:r>
            <a:r>
              <a:rPr lang="de-AT" sz="1600" dirty="0" smtClean="0"/>
              <a:t> CESL, PRIPS, IMD II, PSD, </a:t>
            </a:r>
            <a:r>
              <a:rPr lang="de-AT" sz="1600" dirty="0" err="1" smtClean="0"/>
              <a:t>data</a:t>
            </a:r>
            <a:r>
              <a:rPr lang="de-AT" sz="1600" dirty="0" smtClean="0"/>
              <a:t> </a:t>
            </a:r>
            <a:r>
              <a:rPr lang="de-AT" sz="1600" dirty="0" err="1" smtClean="0"/>
              <a:t>protection</a:t>
            </a:r>
            <a:r>
              <a:rPr lang="de-AT" sz="1600" dirty="0" smtClean="0"/>
              <a:t>, </a:t>
            </a:r>
            <a:r>
              <a:rPr lang="de-AT" sz="1600" dirty="0" err="1" smtClean="0"/>
              <a:t>air</a:t>
            </a:r>
            <a:r>
              <a:rPr lang="de-AT" sz="1600" dirty="0" smtClean="0"/>
              <a:t> passenger </a:t>
            </a:r>
            <a:r>
              <a:rPr lang="de-AT" sz="1600" dirty="0" err="1" smtClean="0"/>
              <a:t>rights</a:t>
            </a:r>
            <a:r>
              <a:rPr lang="de-AT" sz="1600" dirty="0" smtClean="0"/>
              <a:t>, </a:t>
            </a:r>
            <a:r>
              <a:rPr lang="de-AT" sz="1600" dirty="0" err="1" smtClean="0"/>
              <a:t>package</a:t>
            </a:r>
            <a:r>
              <a:rPr lang="de-AT" sz="1600" dirty="0" smtClean="0"/>
              <a:t> </a:t>
            </a:r>
            <a:r>
              <a:rPr lang="de-AT" sz="1600" dirty="0" err="1" smtClean="0"/>
              <a:t>holidays</a:t>
            </a:r>
            <a:r>
              <a:rPr lang="de-AT" sz="1600" dirty="0" smtClean="0"/>
              <a:t>, </a:t>
            </a:r>
            <a:r>
              <a:rPr lang="de-AT" sz="1600" dirty="0" err="1" smtClean="0"/>
              <a:t>implementation</a:t>
            </a:r>
            <a:r>
              <a:rPr lang="de-AT" sz="1600" dirty="0" smtClean="0"/>
              <a:t> </a:t>
            </a:r>
            <a:r>
              <a:rPr lang="de-AT" sz="1600" dirty="0" err="1" smtClean="0"/>
              <a:t>of</a:t>
            </a:r>
            <a:r>
              <a:rPr lang="de-AT" sz="1600" dirty="0" smtClean="0"/>
              <a:t> Consumer </a:t>
            </a:r>
            <a:r>
              <a:rPr lang="de-AT" sz="1600" dirty="0" err="1" smtClean="0"/>
              <a:t>Rights</a:t>
            </a:r>
            <a:r>
              <a:rPr lang="de-AT" sz="1600" dirty="0" smtClean="0"/>
              <a:t> </a:t>
            </a:r>
            <a:r>
              <a:rPr lang="de-AT" sz="1600" dirty="0" err="1" smtClean="0"/>
              <a:t>Directive</a:t>
            </a:r>
            <a:r>
              <a:rPr lang="de-AT" sz="1600" dirty="0" smtClean="0"/>
              <a:t>, ADR</a:t>
            </a:r>
            <a:br>
              <a:rPr lang="de-AT" sz="1600" dirty="0" smtClean="0"/>
            </a:br>
            <a:r>
              <a:rPr lang="de-AT" sz="1600" dirty="0"/>
              <a:t/>
            </a:r>
            <a:br>
              <a:rPr lang="de-AT" sz="1600" dirty="0"/>
            </a:br>
            <a:r>
              <a:rPr lang="de-AT" sz="1600" dirty="0" smtClean="0"/>
              <a:t>Implementation </a:t>
            </a:r>
            <a:r>
              <a:rPr lang="de-AT" sz="1600" dirty="0" err="1" smtClean="0"/>
              <a:t>of</a:t>
            </a:r>
            <a:r>
              <a:rPr lang="de-AT" sz="1600" dirty="0" smtClean="0"/>
              <a:t> </a:t>
            </a:r>
            <a:r>
              <a:rPr lang="de-AT" sz="1600" dirty="0" err="1" smtClean="0"/>
              <a:t>the</a:t>
            </a:r>
            <a:r>
              <a:rPr lang="de-AT" sz="1600" dirty="0" smtClean="0"/>
              <a:t> </a:t>
            </a:r>
            <a:r>
              <a:rPr lang="de-AT" sz="1600" dirty="0" err="1" smtClean="0"/>
              <a:t>programme</a:t>
            </a:r>
            <a:r>
              <a:rPr lang="de-AT" sz="1600" dirty="0" smtClean="0"/>
              <a:t> </a:t>
            </a:r>
            <a:r>
              <a:rPr lang="de-AT" sz="1600" dirty="0" err="1" smtClean="0"/>
              <a:t>of</a:t>
            </a:r>
            <a:r>
              <a:rPr lang="de-AT" sz="1600" dirty="0" smtClean="0"/>
              <a:t> </a:t>
            </a:r>
            <a:r>
              <a:rPr lang="de-AT" sz="1600" dirty="0" err="1" smtClean="0"/>
              <a:t>the</a:t>
            </a:r>
            <a:r>
              <a:rPr lang="de-AT" sz="1600" dirty="0" smtClean="0"/>
              <a:t> </a:t>
            </a:r>
            <a:r>
              <a:rPr lang="de-AT" sz="1600" dirty="0" err="1" smtClean="0"/>
              <a:t>new</a:t>
            </a:r>
            <a:r>
              <a:rPr lang="de-AT" sz="1600" dirty="0" smtClean="0"/>
              <a:t> Austrian </a:t>
            </a:r>
            <a:r>
              <a:rPr lang="de-AT" sz="1600" dirty="0" err="1" smtClean="0"/>
              <a:t>government</a:t>
            </a:r>
            <a:r>
              <a:rPr lang="de-AT" sz="1600" dirty="0" smtClean="0"/>
              <a:t> </a:t>
            </a:r>
            <a:r>
              <a:rPr lang="de-AT" sz="1600" dirty="0" err="1" smtClean="0"/>
              <a:t>regarding</a:t>
            </a:r>
            <a:r>
              <a:rPr lang="de-AT" sz="1600" dirty="0" smtClean="0"/>
              <a:t> </a:t>
            </a:r>
            <a:r>
              <a:rPr lang="de-AT" sz="1600" dirty="0" err="1" smtClean="0"/>
              <a:t>consumer</a:t>
            </a:r>
            <a:r>
              <a:rPr lang="de-AT" sz="1600" dirty="0" smtClean="0"/>
              <a:t> </a:t>
            </a:r>
            <a:r>
              <a:rPr lang="de-AT" sz="1600" dirty="0" err="1" smtClean="0"/>
              <a:t>protection</a:t>
            </a:r>
            <a:r>
              <a:rPr lang="de-AT" sz="1600" dirty="0" smtClean="0"/>
              <a:t> </a:t>
            </a:r>
            <a:r>
              <a:rPr lang="de-AT" sz="1600" dirty="0" err="1" smtClean="0"/>
              <a:t>ia</a:t>
            </a:r>
            <a:r>
              <a:rPr lang="de-AT" sz="1600" dirty="0" smtClean="0"/>
              <a:t> </a:t>
            </a:r>
            <a:r>
              <a:rPr lang="de-AT" sz="1600" dirty="0" err="1" smtClean="0"/>
              <a:t>dedication</a:t>
            </a:r>
            <a:r>
              <a:rPr lang="de-AT" sz="1600" dirty="0" smtClean="0"/>
              <a:t> </a:t>
            </a:r>
            <a:r>
              <a:rPr lang="de-AT" sz="1600" dirty="0" err="1" smtClean="0"/>
              <a:t>of</a:t>
            </a:r>
            <a:r>
              <a:rPr lang="de-AT" sz="1600" dirty="0" smtClean="0"/>
              <a:t> </a:t>
            </a:r>
            <a:r>
              <a:rPr lang="de-AT" sz="1600" dirty="0" err="1" smtClean="0"/>
              <a:t>penalties</a:t>
            </a:r>
            <a:r>
              <a:rPr lang="de-AT" sz="1600" dirty="0" smtClean="0"/>
              <a:t> </a:t>
            </a:r>
            <a:r>
              <a:rPr lang="de-AT" sz="1600" dirty="0" err="1" smtClean="0"/>
              <a:t>imposed</a:t>
            </a:r>
            <a:r>
              <a:rPr lang="de-AT" sz="1600" dirty="0" smtClean="0"/>
              <a:t> </a:t>
            </a:r>
            <a:r>
              <a:rPr lang="de-AT" sz="1600" dirty="0" err="1" smtClean="0"/>
              <a:t>by</a:t>
            </a:r>
            <a:r>
              <a:rPr lang="de-AT" sz="1600" dirty="0" smtClean="0"/>
              <a:t> </a:t>
            </a:r>
            <a:r>
              <a:rPr lang="de-AT" sz="1600" dirty="0" err="1" smtClean="0"/>
              <a:t>the</a:t>
            </a:r>
            <a:r>
              <a:rPr lang="de-AT" sz="1600" dirty="0" smtClean="0"/>
              <a:t> </a:t>
            </a:r>
            <a:r>
              <a:rPr lang="de-AT" sz="1600" dirty="0" err="1" smtClean="0"/>
              <a:t>antitrust</a:t>
            </a:r>
            <a:r>
              <a:rPr lang="de-AT" sz="1600" dirty="0" smtClean="0"/>
              <a:t> </a:t>
            </a:r>
            <a:r>
              <a:rPr lang="de-AT" sz="1600" dirty="0" err="1" smtClean="0"/>
              <a:t>court</a:t>
            </a:r>
            <a:r>
              <a:rPr lang="de-AT" sz="1600" dirty="0" smtClean="0"/>
              <a:t> in </a:t>
            </a:r>
            <a:r>
              <a:rPr lang="de-AT" sz="1600" dirty="0" err="1" smtClean="0"/>
              <a:t>favour</a:t>
            </a:r>
            <a:r>
              <a:rPr lang="de-AT" sz="1600" dirty="0" smtClean="0"/>
              <a:t> </a:t>
            </a:r>
            <a:r>
              <a:rPr lang="de-AT" sz="1600" dirty="0" err="1" smtClean="0"/>
              <a:t>of</a:t>
            </a:r>
            <a:r>
              <a:rPr lang="de-AT" sz="1600" dirty="0" smtClean="0"/>
              <a:t> Austrian </a:t>
            </a:r>
            <a:r>
              <a:rPr lang="de-AT" sz="1600" dirty="0"/>
              <a:t>C</a:t>
            </a:r>
            <a:r>
              <a:rPr lang="de-AT" sz="1600" dirty="0" smtClean="0"/>
              <a:t>onsumer </a:t>
            </a:r>
            <a:r>
              <a:rPr lang="de-AT" sz="1600" dirty="0" err="1" smtClean="0"/>
              <a:t>Assocation</a:t>
            </a:r>
            <a:r>
              <a:rPr lang="de-AT" sz="1600" dirty="0" smtClean="0"/>
              <a:t/>
            </a:r>
            <a:br>
              <a:rPr lang="de-AT" sz="1600" dirty="0" smtClean="0"/>
            </a:br>
            <a:r>
              <a:rPr lang="de-AT" sz="1600" dirty="0" smtClean="0"/>
              <a:t/>
            </a:r>
            <a:br>
              <a:rPr lang="de-AT" sz="1600" dirty="0" smtClean="0"/>
            </a:br>
            <a:r>
              <a:rPr lang="de-AT" sz="1600" dirty="0"/>
              <a:t/>
            </a:r>
            <a:br>
              <a:rPr lang="de-AT" sz="1600" dirty="0"/>
            </a:br>
            <a:r>
              <a:rPr lang="de-AT" sz="1600" dirty="0" smtClean="0"/>
              <a:t/>
            </a:r>
            <a:br>
              <a:rPr lang="de-AT" sz="1600" dirty="0" smtClean="0"/>
            </a:br>
            <a:r>
              <a:rPr lang="de-AT" sz="1600" dirty="0" smtClean="0"/>
              <a:t/>
            </a:r>
            <a:br>
              <a:rPr lang="de-AT" sz="1600" dirty="0" smtClean="0"/>
            </a:br>
            <a:r>
              <a:rPr lang="de-AT" sz="1600" dirty="0" smtClean="0"/>
              <a:t> </a:t>
            </a:r>
            <a:br>
              <a:rPr lang="de-AT" sz="1600" dirty="0" smtClean="0"/>
            </a:br>
            <a:r>
              <a:rPr lang="de-AT" sz="2800" dirty="0"/>
              <a:t/>
            </a:r>
            <a:br>
              <a:rPr lang="de-AT" sz="2800" dirty="0"/>
            </a:br>
            <a:r>
              <a:rPr lang="de-AT" sz="2800" dirty="0" smtClean="0"/>
              <a:t/>
            </a:r>
            <a:br>
              <a:rPr lang="de-AT" sz="2800" dirty="0" smtClean="0"/>
            </a:br>
            <a:r>
              <a:rPr lang="de-AT" sz="1600" dirty="0"/>
              <a:t/>
            </a:r>
            <a:br>
              <a:rPr lang="de-AT" sz="1600" dirty="0"/>
            </a:br>
            <a:r>
              <a:rPr lang="de-AT" sz="1600" dirty="0"/>
              <a:t/>
            </a:r>
            <a:br>
              <a:rPr lang="de-AT" sz="1600" dirty="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endParaRPr lang="de-AT" sz="1600" dirty="0"/>
          </a:p>
        </p:txBody>
      </p:sp>
    </p:spTree>
    <p:extLst>
      <p:ext uri="{BB962C8B-B14F-4D97-AF65-F5344CB8AC3E}">
        <p14:creationId xmlns:p14="http://schemas.microsoft.com/office/powerpoint/2010/main" val="979844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3" name="Titel 2"/>
          <p:cNvSpPr>
            <a:spLocks noGrp="1"/>
          </p:cNvSpPr>
          <p:nvPr>
            <p:ph type="ctrTitle"/>
          </p:nvPr>
        </p:nvSpPr>
        <p:spPr/>
        <p:txBody>
          <a:bodyPr/>
          <a:lstStyle/>
          <a:p>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de-AT" sz="2000" dirty="0" err="1" smtClean="0"/>
              <a:t>What</a:t>
            </a:r>
            <a:r>
              <a:rPr lang="de-AT" sz="2000" dirty="0" smtClean="0"/>
              <a:t> </a:t>
            </a:r>
            <a:r>
              <a:rPr lang="de-AT" sz="2000" dirty="0" err="1"/>
              <a:t>we</a:t>
            </a:r>
            <a:r>
              <a:rPr lang="de-AT" sz="2000" dirty="0"/>
              <a:t> </a:t>
            </a:r>
            <a:r>
              <a:rPr lang="de-AT" sz="2000" u="sng" dirty="0" smtClean="0"/>
              <a:t>do not </a:t>
            </a:r>
            <a:r>
              <a:rPr lang="de-AT" sz="2000" dirty="0" smtClean="0"/>
              <a:t>: </a:t>
            </a:r>
            <a:r>
              <a:rPr lang="de-AT" sz="2000" dirty="0" err="1"/>
              <a:t>product</a:t>
            </a:r>
            <a:r>
              <a:rPr lang="de-AT" sz="2000" dirty="0"/>
              <a:t> </a:t>
            </a:r>
            <a:r>
              <a:rPr lang="de-AT" sz="2000" dirty="0" err="1"/>
              <a:t>tests</a:t>
            </a:r>
            <a:r>
              <a:rPr lang="de-AT" sz="2000" dirty="0"/>
              <a:t>          Austrian Consumer </a:t>
            </a:r>
            <a:r>
              <a:rPr lang="de-AT" sz="2000" dirty="0" err="1"/>
              <a:t>Assocation</a:t>
            </a:r>
            <a:r>
              <a:rPr lang="de-AT" sz="2000" dirty="0"/>
              <a:t> </a:t>
            </a:r>
            <a:r>
              <a:rPr lang="de-AT" sz="2000" dirty="0" err="1"/>
              <a:t>magazine</a:t>
            </a:r>
            <a:r>
              <a:rPr lang="de-AT" sz="2000" dirty="0"/>
              <a:t> „Konsument“ </a:t>
            </a:r>
            <a:r>
              <a:rPr lang="de-AT" sz="1600" dirty="0" smtClean="0"/>
              <a:t/>
            </a:r>
            <a:br>
              <a:rPr lang="de-AT" sz="1600" dirty="0" smtClean="0"/>
            </a:br>
            <a:r>
              <a:rPr lang="de-AT" sz="1600" dirty="0"/>
              <a:t/>
            </a:r>
            <a:br>
              <a:rPr lang="de-AT" sz="1600" dirty="0"/>
            </a:br>
            <a:r>
              <a:rPr lang="de-AT" sz="1600" dirty="0" smtClean="0"/>
              <a:t/>
            </a:r>
            <a:br>
              <a:rPr lang="de-AT" sz="1600" dirty="0" smtClean="0"/>
            </a:br>
            <a:r>
              <a:rPr lang="de-AT" sz="1600" dirty="0" smtClean="0"/>
              <a:t/>
            </a:r>
            <a:br>
              <a:rPr lang="de-AT" sz="1600" dirty="0" smtClean="0"/>
            </a:br>
            <a:r>
              <a:rPr lang="de-AT" sz="1600" dirty="0" smtClean="0"/>
              <a:t> </a:t>
            </a:r>
            <a:br>
              <a:rPr lang="de-AT" sz="1600" dirty="0" smtClean="0"/>
            </a:br>
            <a:r>
              <a:rPr lang="de-AT" sz="2800" dirty="0"/>
              <a:t/>
            </a:r>
            <a:br>
              <a:rPr lang="de-AT" sz="2800" dirty="0"/>
            </a:br>
            <a:r>
              <a:rPr lang="de-AT" sz="2800" dirty="0" smtClean="0"/>
              <a:t/>
            </a:r>
            <a:br>
              <a:rPr lang="de-AT" sz="2800" dirty="0" smtClean="0"/>
            </a:br>
            <a:r>
              <a:rPr lang="de-AT" sz="1600" dirty="0"/>
              <a:t/>
            </a:r>
            <a:br>
              <a:rPr lang="de-AT" sz="1600" dirty="0"/>
            </a:br>
            <a:r>
              <a:rPr lang="de-AT" sz="1600" dirty="0"/>
              <a:t/>
            </a:r>
            <a:br>
              <a:rPr lang="de-AT" sz="1600" dirty="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endParaRPr lang="de-AT" sz="1600" dirty="0"/>
          </a:p>
        </p:txBody>
      </p:sp>
      <p:sp>
        <p:nvSpPr>
          <p:cNvPr id="5" name="Pfeil nach rechts 4"/>
          <p:cNvSpPr/>
          <p:nvPr/>
        </p:nvSpPr>
        <p:spPr>
          <a:xfrm>
            <a:off x="5364088" y="3239265"/>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FF0000"/>
              </a:solidFill>
            </a:endParaRPr>
          </a:p>
        </p:txBody>
      </p:sp>
    </p:spTree>
    <p:extLst>
      <p:ext uri="{BB962C8B-B14F-4D97-AF65-F5344CB8AC3E}">
        <p14:creationId xmlns:p14="http://schemas.microsoft.com/office/powerpoint/2010/main" val="3112090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3" name="Titel 2"/>
          <p:cNvSpPr>
            <a:spLocks noGrp="1"/>
          </p:cNvSpPr>
          <p:nvPr>
            <p:ph type="ctrTitle"/>
          </p:nvPr>
        </p:nvSpPr>
        <p:spPr>
          <a:xfrm>
            <a:off x="1377887" y="1484784"/>
            <a:ext cx="6460699" cy="2097087"/>
          </a:xfrm>
        </p:spPr>
        <p:txBody>
          <a:bodyPr/>
          <a:lstStyle/>
          <a:p>
            <a:pPr algn="ctr"/>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de-AT" sz="2000" dirty="0" err="1" smtClean="0"/>
              <a:t>Success</a:t>
            </a:r>
            <a:r>
              <a:rPr lang="de-AT" sz="2000" dirty="0" smtClean="0"/>
              <a:t> </a:t>
            </a:r>
            <a:r>
              <a:rPr lang="de-AT" sz="2000" dirty="0" err="1" smtClean="0"/>
              <a:t>and</a:t>
            </a:r>
            <a:r>
              <a:rPr lang="de-AT" sz="2000" dirty="0" smtClean="0"/>
              <a:t> </a:t>
            </a:r>
            <a:r>
              <a:rPr lang="de-AT" sz="2000" dirty="0" err="1" smtClean="0"/>
              <a:t>influence</a:t>
            </a:r>
            <a:r>
              <a:rPr lang="de-AT" sz="2000" dirty="0" smtClean="0"/>
              <a:t> </a:t>
            </a:r>
            <a:r>
              <a:rPr lang="de-AT" sz="2000" dirty="0" err="1" smtClean="0"/>
              <a:t>of</a:t>
            </a:r>
            <a:r>
              <a:rPr lang="de-AT" sz="2000" dirty="0" smtClean="0"/>
              <a:t> </a:t>
            </a:r>
            <a:r>
              <a:rPr lang="de-AT" sz="2000" dirty="0" err="1" smtClean="0"/>
              <a:t>consumer</a:t>
            </a:r>
            <a:r>
              <a:rPr lang="de-AT" sz="2000" dirty="0" smtClean="0"/>
              <a:t> </a:t>
            </a:r>
            <a:r>
              <a:rPr lang="de-AT" sz="2000" dirty="0" err="1" smtClean="0"/>
              <a:t>organisations</a:t>
            </a:r>
            <a:r>
              <a:rPr lang="de-AT" sz="2000" dirty="0" smtClean="0"/>
              <a:t> </a:t>
            </a:r>
            <a:r>
              <a:rPr lang="de-AT" sz="2000" dirty="0" err="1" smtClean="0"/>
              <a:t>depends</a:t>
            </a:r>
            <a:r>
              <a:rPr lang="de-AT" sz="2000" dirty="0" smtClean="0"/>
              <a:t> on </a:t>
            </a:r>
            <a:r>
              <a:rPr lang="de-AT" sz="2000" dirty="0" err="1" smtClean="0"/>
              <a:t>the</a:t>
            </a:r>
            <a:r>
              <a:rPr lang="de-AT" sz="2000" dirty="0" smtClean="0"/>
              <a:t> </a:t>
            </a:r>
            <a:r>
              <a:rPr lang="de-AT" sz="2000" dirty="0" err="1" smtClean="0"/>
              <a:t>political</a:t>
            </a:r>
            <a:r>
              <a:rPr lang="de-AT" sz="2000" dirty="0" smtClean="0"/>
              <a:t> </a:t>
            </a:r>
            <a:r>
              <a:rPr lang="de-AT" sz="2000" dirty="0" err="1" smtClean="0"/>
              <a:t>environment</a:t>
            </a:r>
            <a:r>
              <a:rPr lang="de-AT" sz="2000" dirty="0" smtClean="0"/>
              <a:t>, </a:t>
            </a:r>
            <a:r>
              <a:rPr lang="de-AT" sz="2000" dirty="0" err="1" smtClean="0"/>
              <a:t>commitment</a:t>
            </a:r>
            <a:r>
              <a:rPr lang="de-AT" sz="2000" dirty="0" smtClean="0"/>
              <a:t>, </a:t>
            </a:r>
            <a:r>
              <a:rPr lang="de-AT" sz="2000" dirty="0" err="1" smtClean="0"/>
              <a:t>expertise</a:t>
            </a:r>
            <a:r>
              <a:rPr lang="de-AT" sz="2000" dirty="0" smtClean="0"/>
              <a:t>, </a:t>
            </a:r>
            <a:r>
              <a:rPr lang="de-AT" sz="2000" dirty="0" err="1" smtClean="0"/>
              <a:t>creativity</a:t>
            </a:r>
            <a:r>
              <a:rPr lang="de-AT" sz="2000" dirty="0" smtClean="0"/>
              <a:t> </a:t>
            </a:r>
            <a:r>
              <a:rPr lang="de-AT" sz="2000" dirty="0" err="1" smtClean="0"/>
              <a:t>and</a:t>
            </a:r>
            <a:r>
              <a:rPr lang="de-AT" sz="2000" dirty="0" smtClean="0"/>
              <a:t> </a:t>
            </a:r>
            <a:r>
              <a:rPr lang="de-AT" sz="2000" dirty="0"/>
              <a:t>– essential – </a:t>
            </a:r>
            <a:r>
              <a:rPr lang="de-AT" sz="2000" u="sng" dirty="0" err="1" smtClean="0"/>
              <a:t>ressources</a:t>
            </a:r>
            <a:r>
              <a:rPr lang="de-AT" sz="2000" dirty="0" smtClean="0"/>
              <a:t/>
            </a:r>
            <a:br>
              <a:rPr lang="de-AT" sz="2000" dirty="0" smtClean="0"/>
            </a:br>
            <a:r>
              <a:rPr lang="de-AT" sz="2000" dirty="0"/>
              <a:t/>
            </a:r>
            <a:br>
              <a:rPr lang="de-AT" sz="2000" dirty="0"/>
            </a:br>
            <a:r>
              <a:rPr lang="de-AT" sz="2000" dirty="0" err="1" smtClean="0"/>
              <a:t>Therefore</a:t>
            </a:r>
            <a:r>
              <a:rPr lang="de-AT" sz="2000" dirty="0" smtClean="0"/>
              <a:t> also </a:t>
            </a:r>
            <a:r>
              <a:rPr lang="de-AT" sz="2000" dirty="0" err="1" smtClean="0"/>
              <a:t>for</a:t>
            </a:r>
            <a:r>
              <a:rPr lang="de-AT" sz="2000" dirty="0" smtClean="0"/>
              <a:t> </a:t>
            </a:r>
            <a:r>
              <a:rPr lang="de-AT" sz="2000" dirty="0" err="1" smtClean="0"/>
              <a:t>consumer</a:t>
            </a:r>
            <a:r>
              <a:rPr lang="de-AT" sz="2000" dirty="0" smtClean="0"/>
              <a:t> </a:t>
            </a:r>
            <a:r>
              <a:rPr lang="de-AT" sz="2000" dirty="0" err="1" smtClean="0"/>
              <a:t>organisations</a:t>
            </a:r>
            <a:r>
              <a:rPr lang="de-AT" sz="2000" dirty="0" smtClean="0"/>
              <a:t> a </a:t>
            </a:r>
            <a:r>
              <a:rPr lang="de-AT" sz="2000" dirty="0" err="1" smtClean="0"/>
              <a:t>principle</a:t>
            </a:r>
            <a:r>
              <a:rPr lang="de-AT" sz="2000" dirty="0" smtClean="0"/>
              <a:t> </a:t>
            </a:r>
            <a:r>
              <a:rPr lang="de-AT" sz="2000" dirty="0" err="1" smtClean="0"/>
              <a:t>applies</a:t>
            </a:r>
            <a:r>
              <a:rPr lang="de-AT" sz="2000" dirty="0" smtClean="0"/>
              <a:t>:</a:t>
            </a:r>
            <a:br>
              <a:rPr lang="de-AT" sz="2000" dirty="0" smtClean="0"/>
            </a:br>
            <a:r>
              <a:rPr lang="de-AT" sz="2000" dirty="0"/>
              <a:t/>
            </a:r>
            <a:br>
              <a:rPr lang="de-AT" sz="2000" dirty="0"/>
            </a:br>
            <a:r>
              <a:rPr lang="de-AT" sz="2000" dirty="0" smtClean="0"/>
              <a:t> </a:t>
            </a:r>
            <a:r>
              <a:rPr lang="de-AT" sz="3200" dirty="0" smtClean="0"/>
              <a:t>Money </a:t>
            </a:r>
            <a:r>
              <a:rPr lang="de-AT" sz="3200" dirty="0" err="1" smtClean="0"/>
              <a:t>counts</a:t>
            </a:r>
            <a:r>
              <a:rPr lang="de-AT" sz="1600" dirty="0" smtClean="0"/>
              <a:t/>
            </a:r>
            <a:br>
              <a:rPr lang="de-AT" sz="1600" dirty="0" smtClean="0"/>
            </a:br>
            <a:r>
              <a:rPr lang="de-AT" sz="1600" dirty="0" smtClean="0"/>
              <a:t/>
            </a:r>
            <a:br>
              <a:rPr lang="de-AT" sz="1600" dirty="0" smtClean="0"/>
            </a:br>
            <a:r>
              <a:rPr lang="de-AT" sz="1600" dirty="0" smtClean="0"/>
              <a:t> </a:t>
            </a:r>
            <a:br>
              <a:rPr lang="de-AT" sz="1600" dirty="0" smtClean="0"/>
            </a:br>
            <a:r>
              <a:rPr lang="de-AT" sz="2800" dirty="0"/>
              <a:t/>
            </a:r>
            <a:br>
              <a:rPr lang="de-AT" sz="2800" dirty="0"/>
            </a:br>
            <a:r>
              <a:rPr lang="de-AT" sz="2800" dirty="0" smtClean="0"/>
              <a:t/>
            </a:r>
            <a:br>
              <a:rPr lang="de-AT" sz="2800" dirty="0" smtClean="0"/>
            </a:br>
            <a:r>
              <a:rPr lang="de-AT" sz="1600" dirty="0"/>
              <a:t/>
            </a:r>
            <a:br>
              <a:rPr lang="de-AT" sz="1600" dirty="0"/>
            </a:br>
            <a:r>
              <a:rPr lang="de-AT" sz="1600" dirty="0"/>
              <a:t/>
            </a:r>
            <a:br>
              <a:rPr lang="de-AT" sz="1600" dirty="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endParaRPr lang="de-AT" sz="1600" dirty="0"/>
          </a:p>
        </p:txBody>
      </p:sp>
    </p:spTree>
    <p:extLst>
      <p:ext uri="{BB962C8B-B14F-4D97-AF65-F5344CB8AC3E}">
        <p14:creationId xmlns:p14="http://schemas.microsoft.com/office/powerpoint/2010/main" val="2378679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3" name="Titel 2"/>
          <p:cNvSpPr>
            <a:spLocks noGrp="1"/>
          </p:cNvSpPr>
          <p:nvPr>
            <p:ph type="ctrTitle"/>
          </p:nvPr>
        </p:nvSpPr>
        <p:spPr>
          <a:xfrm>
            <a:off x="1377888" y="1484784"/>
            <a:ext cx="6172200" cy="2097087"/>
          </a:xfrm>
        </p:spPr>
        <p:txBody>
          <a:bodyPr/>
          <a:lstStyle/>
          <a:p>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de-AT" sz="3200" dirty="0" err="1" smtClean="0"/>
              <a:t>Thank</a:t>
            </a:r>
            <a:r>
              <a:rPr lang="de-AT" sz="3200" dirty="0" smtClean="0"/>
              <a:t> </a:t>
            </a:r>
            <a:r>
              <a:rPr lang="de-AT" sz="3200" dirty="0" err="1" smtClean="0"/>
              <a:t>you</a:t>
            </a:r>
            <a:r>
              <a:rPr lang="de-AT" sz="3200" dirty="0" smtClean="0"/>
              <a:t> </a:t>
            </a:r>
            <a:r>
              <a:rPr lang="de-AT" sz="3200" dirty="0" err="1" smtClean="0"/>
              <a:t>for</a:t>
            </a:r>
            <a:r>
              <a:rPr lang="de-AT" sz="3200" dirty="0" smtClean="0"/>
              <a:t> </a:t>
            </a:r>
            <a:r>
              <a:rPr lang="de-AT" sz="3200" dirty="0" err="1" smtClean="0"/>
              <a:t>your</a:t>
            </a:r>
            <a:r>
              <a:rPr lang="de-AT" sz="3200" dirty="0" smtClean="0"/>
              <a:t> </a:t>
            </a:r>
            <a:r>
              <a:rPr lang="de-AT" sz="3200" dirty="0" err="1" smtClean="0"/>
              <a:t>attention</a:t>
            </a:r>
            <a:r>
              <a:rPr lang="de-AT" sz="1600" dirty="0" smtClean="0"/>
              <a:t/>
            </a:r>
            <a:br>
              <a:rPr lang="de-AT" sz="1600" dirty="0" smtClean="0"/>
            </a:br>
            <a:r>
              <a:rPr lang="de-AT" sz="1600" dirty="0" smtClean="0"/>
              <a:t/>
            </a:r>
            <a:br>
              <a:rPr lang="de-AT" sz="1600" dirty="0" smtClean="0"/>
            </a:br>
            <a:r>
              <a:rPr lang="de-AT" sz="1600" dirty="0" smtClean="0"/>
              <a:t> </a:t>
            </a:r>
            <a:br>
              <a:rPr lang="de-AT" sz="1600" dirty="0" smtClean="0"/>
            </a:br>
            <a:r>
              <a:rPr lang="de-AT" sz="2800" dirty="0"/>
              <a:t/>
            </a:r>
            <a:br>
              <a:rPr lang="de-AT" sz="2800" dirty="0"/>
            </a:br>
            <a:r>
              <a:rPr lang="de-AT" sz="2800" dirty="0" smtClean="0"/>
              <a:t/>
            </a:r>
            <a:br>
              <a:rPr lang="de-AT" sz="2800" dirty="0" smtClean="0"/>
            </a:br>
            <a:r>
              <a:rPr lang="de-AT" sz="1600" dirty="0"/>
              <a:t/>
            </a:r>
            <a:br>
              <a:rPr lang="de-AT" sz="1600" dirty="0"/>
            </a:br>
            <a:r>
              <a:rPr lang="de-AT" sz="1600" dirty="0"/>
              <a:t/>
            </a:r>
            <a:br>
              <a:rPr lang="de-AT" sz="1600" dirty="0"/>
            </a:br>
            <a:r>
              <a:rPr lang="de-AT" sz="2800" dirty="0"/>
              <a:t/>
            </a:r>
            <a:br>
              <a:rPr lang="de-AT" sz="2800" dirty="0"/>
            </a:br>
            <a:r>
              <a:rPr lang="de-AT" sz="2800" dirty="0" smtClean="0"/>
              <a:t/>
            </a:r>
            <a:br>
              <a:rPr lang="de-AT" sz="2800" dirty="0" smtClean="0"/>
            </a:br>
            <a:r>
              <a:rPr lang="de-AT" sz="2800" dirty="0"/>
              <a:t/>
            </a:r>
            <a:br>
              <a:rPr lang="de-AT" sz="2800" dirty="0"/>
            </a:br>
            <a:r>
              <a:rPr lang="de-AT" sz="2800" dirty="0" smtClean="0"/>
              <a:t/>
            </a:r>
            <a:br>
              <a:rPr lang="de-AT" sz="2800" dirty="0" smtClean="0"/>
            </a:br>
            <a:endParaRPr lang="de-AT" sz="1600" dirty="0"/>
          </a:p>
        </p:txBody>
      </p:sp>
    </p:spTree>
    <p:extLst>
      <p:ext uri="{BB962C8B-B14F-4D97-AF65-F5344CB8AC3E}">
        <p14:creationId xmlns:p14="http://schemas.microsoft.com/office/powerpoint/2010/main" val="912833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Main non governmental consumer </a:t>
            </a:r>
            <a:r>
              <a:rPr lang="en-US" sz="2000" dirty="0" err="1" smtClean="0"/>
              <a:t>organisations</a:t>
            </a:r>
            <a:r>
              <a:rPr lang="en-US" sz="2000" dirty="0" smtClean="0"/>
              <a:t> in Austria:</a:t>
            </a:r>
            <a:br>
              <a:rPr lang="en-US" sz="2000" dirty="0" smtClean="0"/>
            </a:br>
            <a:r>
              <a:rPr lang="en-US" sz="2000" dirty="0" smtClean="0"/>
              <a:t/>
            </a:r>
            <a:br>
              <a:rPr lang="en-US" sz="2000" dirty="0" smtClean="0"/>
            </a:br>
            <a:r>
              <a:rPr lang="en-US" sz="2000" dirty="0" smtClean="0"/>
              <a:t>	</a:t>
            </a:r>
            <a:r>
              <a:rPr lang="en-US" sz="1800" dirty="0" smtClean="0"/>
              <a:t>- Austrian Chamber of </a:t>
            </a:r>
            <a:r>
              <a:rPr lang="en-US" sz="1800" dirty="0" err="1" smtClean="0"/>
              <a:t>Labour</a:t>
            </a:r>
            <a:r>
              <a:rPr lang="en-US" sz="1800" dirty="0" smtClean="0"/>
              <a:t/>
            </a:r>
            <a:br>
              <a:rPr lang="en-US" sz="1800" dirty="0" smtClean="0"/>
            </a:br>
            <a:r>
              <a:rPr lang="en-US" sz="1800" dirty="0" smtClean="0"/>
              <a:t>	- Austrian Consumer Association</a:t>
            </a:r>
            <a:br>
              <a:rPr lang="en-US" sz="1800" dirty="0" smtClean="0"/>
            </a:br>
            <a:r>
              <a:rPr lang="en-US" sz="1800" dirty="0" smtClean="0"/>
              <a:t>	</a:t>
            </a:r>
            <a:r>
              <a:rPr lang="en-US" sz="2000" dirty="0" smtClean="0"/>
              <a:t/>
            </a:r>
            <a:br>
              <a:rPr lang="en-US" sz="2000" dirty="0" smtClean="0"/>
            </a:br>
            <a:r>
              <a:rPr lang="en-US" sz="2000" dirty="0" smtClean="0"/>
              <a:t/>
            </a:r>
            <a:br>
              <a:rPr lang="en-US" sz="2000" dirty="0" smtClean="0"/>
            </a:br>
            <a:r>
              <a:rPr lang="en-US" sz="2000" dirty="0" smtClean="0"/>
              <a:t>Special issues </a:t>
            </a:r>
            <a:r>
              <a:rPr lang="en-US" sz="2000" dirty="0" err="1" smtClean="0"/>
              <a:t>organisations</a:t>
            </a:r>
            <a:r>
              <a:rPr lang="en-US" sz="2000" dirty="0" smtClean="0"/>
              <a:t> e.g.:</a:t>
            </a:r>
            <a:br>
              <a:rPr lang="en-US" sz="2000" dirty="0" smtClean="0"/>
            </a:br>
            <a:r>
              <a:rPr lang="en-US" sz="1800" dirty="0" smtClean="0"/>
              <a:t/>
            </a:r>
            <a:br>
              <a:rPr lang="en-US" sz="1800" dirty="0" smtClean="0"/>
            </a:br>
            <a:r>
              <a:rPr lang="en-US" sz="1800" dirty="0" smtClean="0"/>
              <a:t>	- Motorists Association</a:t>
            </a:r>
            <a:br>
              <a:rPr lang="en-US" sz="1800" dirty="0" smtClean="0"/>
            </a:br>
            <a:r>
              <a:rPr lang="en-US" sz="1800" dirty="0" smtClean="0"/>
              <a:t>	- Tenant </a:t>
            </a:r>
            <a:r>
              <a:rPr lang="en-US" sz="1800" dirty="0" err="1" smtClean="0"/>
              <a:t>organisations</a:t>
            </a:r>
            <a:r>
              <a:rPr lang="en-US" sz="1800" dirty="0" smtClean="0"/>
              <a:t/>
            </a:r>
            <a:br>
              <a:rPr lang="en-US" sz="1800" dirty="0" smtClean="0"/>
            </a:br>
            <a:r>
              <a:rPr lang="en-US" sz="1800" dirty="0" smtClean="0"/>
              <a:t>	- Credit counseling and debtor education</a:t>
            </a:r>
            <a:br>
              <a:rPr lang="en-US" sz="1800" dirty="0" smtClean="0"/>
            </a:br>
            <a:r>
              <a:rPr lang="en-US" sz="2000" dirty="0" smtClean="0"/>
              <a:t/>
            </a:r>
            <a:br>
              <a:rPr lang="en-US" sz="2000" dirty="0" smtClean="0"/>
            </a:br>
            <a:r>
              <a:rPr lang="de-AT" sz="2400" dirty="0" smtClean="0"/>
              <a:t/>
            </a:r>
            <a:br>
              <a:rPr lang="de-AT" sz="2400" dirty="0" smtClean="0"/>
            </a:br>
            <a:r>
              <a:rPr lang="de-AT" sz="2400" dirty="0" smtClean="0"/>
              <a:t/>
            </a:r>
            <a:br>
              <a:rPr lang="de-AT" sz="2400" dirty="0" smtClean="0"/>
            </a:br>
            <a:r>
              <a:rPr lang="de-AT" sz="2400" dirty="0" smtClean="0"/>
              <a:t/>
            </a:r>
            <a:br>
              <a:rPr lang="de-AT" sz="2400" dirty="0" smtClean="0"/>
            </a:br>
            <a:r>
              <a:rPr lang="de-AT" sz="2400" dirty="0" smtClean="0"/>
              <a:t/>
            </a:r>
            <a:br>
              <a:rPr lang="de-AT" sz="2400" dirty="0" smtClean="0"/>
            </a:br>
            <a:endParaRPr lang="de-AT" sz="2400" dirty="0"/>
          </a:p>
        </p:txBody>
      </p:sp>
      <p:sp>
        <p:nvSpPr>
          <p:cNvPr id="2" name="Textfeld 1"/>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3" name="Textfeld 2"/>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Tree>
    <p:extLst>
      <p:ext uri="{BB962C8B-B14F-4D97-AF65-F5344CB8AC3E}">
        <p14:creationId xmlns:p14="http://schemas.microsoft.com/office/powerpoint/2010/main" val="34957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1403647" y="1988840"/>
            <a:ext cx="6434939" cy="1872208"/>
          </a:xfrm>
        </p:spPr>
        <p:txBody>
          <a:bodyPr/>
          <a:lstStyle/>
          <a:p>
            <a:r>
              <a:rPr lang="de-AT" sz="2400" dirty="0" smtClean="0"/>
              <a:t/>
            </a:r>
            <a:br>
              <a:rPr lang="de-AT" sz="2400" dirty="0" smtClean="0"/>
            </a:br>
            <a:r>
              <a:rPr lang="de-AT" sz="2400" dirty="0"/>
              <a:t/>
            </a:r>
            <a:br>
              <a:rPr lang="de-AT" sz="2400" dirty="0"/>
            </a:br>
            <a:r>
              <a:rPr lang="de-AT" sz="2400" dirty="0" smtClean="0"/>
              <a:t/>
            </a:r>
            <a:br>
              <a:rPr lang="de-AT" sz="2400" dirty="0" smtClean="0"/>
            </a:br>
            <a:r>
              <a:rPr lang="de-AT" sz="2400" dirty="0" smtClean="0"/>
              <a:t/>
            </a:r>
            <a:br>
              <a:rPr lang="de-AT" sz="2400" dirty="0" smtClean="0"/>
            </a:br>
            <a:r>
              <a:rPr lang="de-AT" sz="2400" dirty="0"/>
              <a:t/>
            </a:r>
            <a:br>
              <a:rPr lang="de-AT" sz="2400" dirty="0"/>
            </a:br>
            <a:r>
              <a:rPr lang="de-AT" sz="2000" dirty="0" smtClean="0"/>
              <a:t>Alternative Dispute Resolution </a:t>
            </a:r>
            <a:r>
              <a:rPr lang="de-AT" sz="2000" dirty="0" err="1" smtClean="0"/>
              <a:t>Bodies</a:t>
            </a:r>
            <a:r>
              <a:rPr lang="de-AT" sz="2000" dirty="0" smtClean="0"/>
              <a:t>:</a:t>
            </a:r>
            <a:br>
              <a:rPr lang="de-AT" sz="2000" dirty="0" smtClean="0"/>
            </a:br>
            <a:r>
              <a:rPr lang="de-AT" sz="2400" dirty="0" smtClean="0"/>
              <a:t/>
            </a:r>
            <a:br>
              <a:rPr lang="de-AT" sz="2400" dirty="0" smtClean="0"/>
            </a:br>
            <a:r>
              <a:rPr lang="de-AT" sz="1800" dirty="0" smtClean="0"/>
              <a:t>Special </a:t>
            </a:r>
            <a:r>
              <a:rPr lang="de-AT" sz="1800" dirty="0" err="1" smtClean="0"/>
              <a:t>issues</a:t>
            </a:r>
            <a:r>
              <a:rPr lang="de-AT" sz="1800" dirty="0" smtClean="0"/>
              <a:t> </a:t>
            </a:r>
            <a:r>
              <a:rPr lang="de-AT" sz="1800" dirty="0" err="1" smtClean="0"/>
              <a:t>organisations</a:t>
            </a:r>
            <a:r>
              <a:rPr lang="de-AT" sz="1800" dirty="0" smtClean="0"/>
              <a:t> </a:t>
            </a:r>
            <a:r>
              <a:rPr lang="de-AT" sz="1800" dirty="0" err="1" smtClean="0"/>
              <a:t>established</a:t>
            </a:r>
            <a:r>
              <a:rPr lang="de-AT" sz="1800" dirty="0" smtClean="0"/>
              <a:t> </a:t>
            </a:r>
            <a:r>
              <a:rPr lang="de-AT" sz="1800" dirty="0" err="1" smtClean="0"/>
              <a:t>by</a:t>
            </a:r>
            <a:r>
              <a:rPr lang="de-AT" sz="1800" dirty="0" smtClean="0"/>
              <a:t> </a:t>
            </a:r>
            <a:r>
              <a:rPr lang="de-AT" sz="1800" dirty="0" err="1" smtClean="0"/>
              <a:t>the</a:t>
            </a:r>
            <a:r>
              <a:rPr lang="de-AT" sz="1800" dirty="0" smtClean="0"/>
              <a:t/>
            </a:r>
            <a:br>
              <a:rPr lang="de-AT" sz="1800" dirty="0" smtClean="0"/>
            </a:br>
            <a:r>
              <a:rPr lang="de-AT" sz="1800" dirty="0" err="1" smtClean="0"/>
              <a:t>industry</a:t>
            </a:r>
            <a:r>
              <a:rPr lang="de-AT" sz="1800" dirty="0" smtClean="0"/>
              <a:t>, </a:t>
            </a:r>
            <a:r>
              <a:rPr lang="de-AT" sz="1800" dirty="0" err="1" smtClean="0"/>
              <a:t>by</a:t>
            </a:r>
            <a:r>
              <a:rPr lang="de-AT" sz="1800" dirty="0" smtClean="0"/>
              <a:t> </a:t>
            </a:r>
            <a:r>
              <a:rPr lang="de-AT" sz="1800" dirty="0" err="1" smtClean="0"/>
              <a:t>law</a:t>
            </a:r>
            <a:r>
              <a:rPr lang="de-AT" sz="1800" dirty="0" smtClean="0"/>
              <a:t> </a:t>
            </a:r>
            <a:r>
              <a:rPr lang="de-AT" sz="1800" dirty="0" err="1" smtClean="0"/>
              <a:t>or</a:t>
            </a:r>
            <a:r>
              <a:rPr lang="de-AT" sz="1800" dirty="0" smtClean="0"/>
              <a:t> </a:t>
            </a:r>
            <a:r>
              <a:rPr lang="de-AT" sz="1800" dirty="0" err="1" smtClean="0"/>
              <a:t>public</a:t>
            </a:r>
            <a:r>
              <a:rPr lang="de-AT" sz="1800" dirty="0" smtClean="0"/>
              <a:t> </a:t>
            </a:r>
            <a:r>
              <a:rPr lang="de-AT" sz="1800" dirty="0" err="1" smtClean="0"/>
              <a:t>entities</a:t>
            </a:r>
            <a:r>
              <a:rPr lang="de-AT" sz="1800" dirty="0" smtClean="0"/>
              <a:t> </a:t>
            </a:r>
            <a:r>
              <a:rPr lang="de-AT" sz="1800" dirty="0" err="1" smtClean="0"/>
              <a:t>eg</a:t>
            </a:r>
            <a:r>
              <a:rPr lang="de-AT" sz="1800" dirty="0" smtClean="0"/>
              <a:t>:</a:t>
            </a:r>
            <a:br>
              <a:rPr lang="de-AT" sz="1800" dirty="0" smtClean="0"/>
            </a:br>
            <a:r>
              <a:rPr lang="de-AT" sz="1800" dirty="0"/>
              <a:t/>
            </a:r>
            <a:br>
              <a:rPr lang="de-AT" sz="1800" dirty="0"/>
            </a:br>
            <a:r>
              <a:rPr lang="de-AT" sz="1800" dirty="0" err="1" smtClean="0"/>
              <a:t>patient</a:t>
            </a:r>
            <a:r>
              <a:rPr lang="de-AT" sz="1800" dirty="0" smtClean="0"/>
              <a:t> </a:t>
            </a:r>
            <a:r>
              <a:rPr lang="de-AT" sz="1800" dirty="0" err="1" smtClean="0"/>
              <a:t>rights</a:t>
            </a:r>
            <a:r>
              <a:rPr lang="de-AT" sz="1800" dirty="0" smtClean="0"/>
              <a:t>, </a:t>
            </a:r>
            <a:r>
              <a:rPr lang="de-AT" sz="1800" dirty="0" err="1" smtClean="0"/>
              <a:t>telecom</a:t>
            </a:r>
            <a:r>
              <a:rPr lang="de-AT" sz="1800" dirty="0" smtClean="0"/>
              <a:t>, </a:t>
            </a:r>
            <a:r>
              <a:rPr lang="de-AT" sz="1800" dirty="0" err="1" smtClean="0"/>
              <a:t>railroad</a:t>
            </a:r>
            <a:r>
              <a:rPr lang="de-AT" sz="1800" dirty="0" smtClean="0"/>
              <a:t>, </a:t>
            </a:r>
            <a:r>
              <a:rPr lang="de-AT" sz="1800" dirty="0" err="1"/>
              <a:t>air</a:t>
            </a:r>
            <a:r>
              <a:rPr lang="de-AT" sz="1800" dirty="0"/>
              <a:t> passenger </a:t>
            </a:r>
            <a:r>
              <a:rPr lang="de-AT" sz="1800" dirty="0" err="1" smtClean="0"/>
              <a:t>rights</a:t>
            </a:r>
            <a:r>
              <a:rPr lang="de-AT" sz="1800" dirty="0" smtClean="0"/>
              <a:t>, </a:t>
            </a:r>
            <a:r>
              <a:rPr lang="de-AT" sz="1800" dirty="0" err="1" smtClean="0"/>
              <a:t>housing</a:t>
            </a:r>
            <a:r>
              <a:rPr lang="de-AT" sz="1800" dirty="0" smtClean="0"/>
              <a:t>, </a:t>
            </a:r>
            <a:r>
              <a:rPr lang="de-AT" sz="1800" dirty="0" err="1" smtClean="0"/>
              <a:t>energy</a:t>
            </a:r>
            <a:r>
              <a:rPr lang="de-AT" sz="1800" dirty="0" smtClean="0"/>
              <a:t>, </a:t>
            </a:r>
            <a:r>
              <a:rPr lang="de-AT" sz="1800" dirty="0" err="1" smtClean="0"/>
              <a:t>dentists</a:t>
            </a:r>
            <a:r>
              <a:rPr lang="de-AT" sz="1800" dirty="0"/>
              <a:t>, </a:t>
            </a:r>
            <a:r>
              <a:rPr lang="de-AT" sz="1800" dirty="0" err="1"/>
              <a:t>used</a:t>
            </a:r>
            <a:r>
              <a:rPr lang="de-AT" sz="1800" dirty="0"/>
              <a:t> </a:t>
            </a:r>
            <a:r>
              <a:rPr lang="de-AT" sz="1800" dirty="0" err="1"/>
              <a:t>cars</a:t>
            </a:r>
            <a:r>
              <a:rPr lang="de-AT" sz="1800" dirty="0"/>
              <a:t>, </a:t>
            </a:r>
            <a:r>
              <a:rPr lang="de-AT" sz="1800" dirty="0" err="1" smtClean="0"/>
              <a:t>internet</a:t>
            </a:r>
            <a:r>
              <a:rPr lang="de-AT" sz="1800" dirty="0" smtClean="0"/>
              <a:t>, </a:t>
            </a:r>
            <a:r>
              <a:rPr lang="de-AT" sz="1800" dirty="0" err="1" smtClean="0"/>
              <a:t>dating</a:t>
            </a:r>
            <a:r>
              <a:rPr lang="de-AT" sz="1800" dirty="0" smtClean="0"/>
              <a:t>- </a:t>
            </a:r>
            <a:r>
              <a:rPr lang="de-AT" sz="1800" dirty="0" err="1" smtClean="0"/>
              <a:t>and</a:t>
            </a:r>
            <a:r>
              <a:rPr lang="de-AT" sz="1800" dirty="0" smtClean="0"/>
              <a:t> </a:t>
            </a:r>
            <a:r>
              <a:rPr lang="de-AT" sz="1800" dirty="0" err="1" smtClean="0"/>
              <a:t>marriage</a:t>
            </a:r>
            <a:r>
              <a:rPr lang="de-AT" sz="1800" dirty="0" smtClean="0"/>
              <a:t> </a:t>
            </a:r>
            <a:r>
              <a:rPr lang="de-AT" sz="1800" dirty="0" err="1" smtClean="0"/>
              <a:t>agencies</a:t>
            </a:r>
            <a:r>
              <a:rPr lang="de-AT" sz="1800" dirty="0" smtClean="0"/>
              <a:t/>
            </a:r>
            <a:br>
              <a:rPr lang="de-AT" sz="1800" dirty="0" smtClean="0"/>
            </a:br>
            <a:r>
              <a:rPr lang="de-AT" sz="1800" dirty="0"/>
              <a:t/>
            </a:r>
            <a:br>
              <a:rPr lang="de-AT" sz="1800" dirty="0"/>
            </a:br>
            <a:r>
              <a:rPr lang="de-AT" sz="1800" dirty="0" smtClean="0"/>
              <a:t>New: Model ADR Body</a:t>
            </a:r>
            <a:r>
              <a:rPr lang="de-AT" sz="1800" dirty="0"/>
              <a:t> </a:t>
            </a:r>
            <a:r>
              <a:rPr lang="de-AT" sz="1800" dirty="0" smtClean="0"/>
              <a:t>- </a:t>
            </a:r>
            <a:r>
              <a:rPr lang="de-AT" sz="1800" dirty="0" err="1" smtClean="0"/>
              <a:t>currently</a:t>
            </a:r>
            <a:r>
              <a:rPr lang="de-AT" sz="1800" dirty="0" smtClean="0"/>
              <a:t> </a:t>
            </a:r>
            <a:r>
              <a:rPr lang="de-AT" sz="1800" dirty="0" err="1" smtClean="0"/>
              <a:t>financed</a:t>
            </a:r>
            <a:r>
              <a:rPr lang="de-AT" sz="1800" dirty="0" smtClean="0"/>
              <a:t> </a:t>
            </a:r>
            <a:r>
              <a:rPr lang="de-AT" sz="1800" dirty="0" err="1" smtClean="0"/>
              <a:t>by</a:t>
            </a:r>
            <a:r>
              <a:rPr lang="de-AT" sz="1800" dirty="0" smtClean="0"/>
              <a:t> </a:t>
            </a:r>
            <a:r>
              <a:rPr lang="de-AT" sz="1800" dirty="0" err="1" smtClean="0"/>
              <a:t>the</a:t>
            </a:r>
            <a:r>
              <a:rPr lang="de-AT" sz="1800" dirty="0" smtClean="0"/>
              <a:t> </a:t>
            </a:r>
            <a:r>
              <a:rPr lang="de-AT" sz="1800" dirty="0" err="1" smtClean="0"/>
              <a:t>ministry</a:t>
            </a:r>
            <a:r>
              <a:rPr lang="de-AT" sz="1800" dirty="0" smtClean="0"/>
              <a:t> </a:t>
            </a:r>
            <a:r>
              <a:rPr lang="de-AT" sz="1800" dirty="0" err="1" smtClean="0"/>
              <a:t>of</a:t>
            </a:r>
            <a:r>
              <a:rPr lang="de-AT" sz="1800" dirty="0" smtClean="0"/>
              <a:t> </a:t>
            </a:r>
            <a:r>
              <a:rPr lang="de-AT" sz="1800" dirty="0" err="1" smtClean="0"/>
              <a:t>social</a:t>
            </a:r>
            <a:r>
              <a:rPr lang="de-AT" sz="1800" dirty="0" smtClean="0"/>
              <a:t> </a:t>
            </a:r>
            <a:r>
              <a:rPr lang="de-AT" sz="1800" dirty="0" err="1" smtClean="0"/>
              <a:t>affairs</a:t>
            </a:r>
            <a:r>
              <a:rPr lang="de-AT" sz="1800" dirty="0" smtClean="0"/>
              <a:t>, </a:t>
            </a:r>
            <a:r>
              <a:rPr lang="de-AT" sz="1800" dirty="0" err="1" smtClean="0"/>
              <a:t>financial</a:t>
            </a:r>
            <a:r>
              <a:rPr lang="de-AT" sz="1800" dirty="0" smtClean="0"/>
              <a:t> </a:t>
            </a:r>
            <a:r>
              <a:rPr lang="de-AT" sz="1800" dirty="0" err="1" smtClean="0"/>
              <a:t>participation</a:t>
            </a:r>
            <a:r>
              <a:rPr lang="de-AT" sz="1800" dirty="0" smtClean="0"/>
              <a:t> </a:t>
            </a:r>
            <a:r>
              <a:rPr lang="de-AT" sz="1800" dirty="0" err="1" smtClean="0"/>
              <a:t>of</a:t>
            </a:r>
            <a:r>
              <a:rPr lang="de-AT" sz="1800" dirty="0" smtClean="0"/>
              <a:t> </a:t>
            </a:r>
            <a:r>
              <a:rPr lang="de-AT" sz="1800" dirty="0" err="1" smtClean="0"/>
              <a:t>the</a:t>
            </a:r>
            <a:r>
              <a:rPr lang="de-AT" sz="1800" dirty="0" smtClean="0"/>
              <a:t> </a:t>
            </a:r>
            <a:r>
              <a:rPr lang="de-AT" sz="1800" dirty="0" err="1" smtClean="0"/>
              <a:t>Chamber</a:t>
            </a:r>
            <a:r>
              <a:rPr lang="de-AT" sz="1800" dirty="0" smtClean="0"/>
              <a:t> </a:t>
            </a:r>
            <a:r>
              <a:rPr lang="de-AT" sz="1800" dirty="0" err="1" smtClean="0"/>
              <a:t>of</a:t>
            </a:r>
            <a:r>
              <a:rPr lang="de-AT" sz="1800" dirty="0" smtClean="0"/>
              <a:t> Labour </a:t>
            </a:r>
            <a:r>
              <a:rPr lang="de-AT" sz="1800" dirty="0" err="1" smtClean="0"/>
              <a:t>very</a:t>
            </a:r>
            <a:r>
              <a:rPr lang="de-AT" sz="1800" dirty="0" smtClean="0"/>
              <a:t> </a:t>
            </a:r>
            <a:r>
              <a:rPr lang="de-AT" sz="1800" dirty="0" err="1" smtClean="0"/>
              <a:t>likely</a:t>
            </a:r>
            <a:r>
              <a:rPr lang="de-AT" sz="2400" dirty="0" smtClean="0"/>
              <a:t/>
            </a:r>
            <a:br>
              <a:rPr lang="de-AT" sz="2400" dirty="0" smtClean="0"/>
            </a:br>
            <a:endParaRPr lang="de-AT" sz="2400" dirty="0"/>
          </a:p>
        </p:txBody>
      </p:sp>
      <p:sp>
        <p:nvSpPr>
          <p:cNvPr id="3" name="Textfeld 2"/>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5" name="Textfeld 4"/>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Tree>
    <p:extLst>
      <p:ext uri="{BB962C8B-B14F-4D97-AF65-F5344CB8AC3E}">
        <p14:creationId xmlns:p14="http://schemas.microsoft.com/office/powerpoint/2010/main" val="30839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4" name="Textfeld 3"/>
          <p:cNvSpPr txBox="1"/>
          <p:nvPr/>
        </p:nvSpPr>
        <p:spPr>
          <a:xfrm>
            <a:off x="1619672" y="1628800"/>
            <a:ext cx="6360558" cy="3416320"/>
          </a:xfrm>
          <a:prstGeom prst="rect">
            <a:avLst/>
          </a:prstGeom>
          <a:noFill/>
        </p:spPr>
        <p:txBody>
          <a:bodyPr wrap="square" rtlCol="0">
            <a:spAutoFit/>
          </a:bodyPr>
          <a:lstStyle/>
          <a:p>
            <a:endParaRPr lang="de-AT" sz="2000" b="1" dirty="0" smtClean="0">
              <a:solidFill>
                <a:srgbClr val="FF0000"/>
              </a:solidFill>
            </a:endParaRPr>
          </a:p>
          <a:p>
            <a:endParaRPr lang="de-AT" sz="2000" b="1" dirty="0" smtClean="0">
              <a:solidFill>
                <a:srgbClr val="FF0000"/>
              </a:solidFill>
            </a:endParaRPr>
          </a:p>
          <a:p>
            <a:endParaRPr lang="de-AT" sz="2000" b="1" dirty="0">
              <a:solidFill>
                <a:srgbClr val="FF0000"/>
              </a:solidFill>
            </a:endParaRPr>
          </a:p>
          <a:p>
            <a:r>
              <a:rPr lang="de-AT" sz="2000" b="1" dirty="0" smtClean="0">
                <a:solidFill>
                  <a:srgbClr val="FF0000"/>
                </a:solidFill>
              </a:rPr>
              <a:t>Main </a:t>
            </a:r>
            <a:r>
              <a:rPr lang="de-AT" sz="2000" b="1" dirty="0" err="1" smtClean="0">
                <a:solidFill>
                  <a:srgbClr val="FF0000"/>
                </a:solidFill>
              </a:rPr>
              <a:t>governmental</a:t>
            </a:r>
            <a:r>
              <a:rPr lang="de-AT" sz="2000" b="1" dirty="0" smtClean="0">
                <a:solidFill>
                  <a:srgbClr val="FF0000"/>
                </a:solidFill>
              </a:rPr>
              <a:t> </a:t>
            </a:r>
            <a:r>
              <a:rPr lang="de-AT" sz="2000" b="1" dirty="0" err="1" smtClean="0">
                <a:solidFill>
                  <a:srgbClr val="FF0000"/>
                </a:solidFill>
              </a:rPr>
              <a:t>responsibility</a:t>
            </a:r>
            <a:endParaRPr lang="de-AT" sz="2000" b="1" dirty="0" smtClean="0">
              <a:solidFill>
                <a:srgbClr val="FF0000"/>
              </a:solidFill>
            </a:endParaRPr>
          </a:p>
          <a:p>
            <a:endParaRPr lang="de-AT" sz="2000" b="1" dirty="0" smtClean="0">
              <a:solidFill>
                <a:srgbClr val="FF0000"/>
              </a:solidFill>
            </a:endParaRPr>
          </a:p>
          <a:p>
            <a:r>
              <a:rPr lang="de-AT" sz="1800" b="1" dirty="0" smtClean="0">
                <a:solidFill>
                  <a:srgbClr val="FF0000"/>
                </a:solidFill>
              </a:rPr>
              <a:t>	- </a:t>
            </a:r>
            <a:r>
              <a:rPr lang="de-AT" sz="1800" b="1" dirty="0" err="1" smtClean="0">
                <a:solidFill>
                  <a:srgbClr val="FF0000"/>
                </a:solidFill>
              </a:rPr>
              <a:t>Ministry</a:t>
            </a:r>
            <a:r>
              <a:rPr lang="de-AT" sz="1800" b="1" dirty="0" smtClean="0">
                <a:solidFill>
                  <a:srgbClr val="FF0000"/>
                </a:solidFill>
              </a:rPr>
              <a:t> </a:t>
            </a:r>
            <a:r>
              <a:rPr lang="de-AT" sz="1800" b="1" dirty="0" err="1" smtClean="0">
                <a:solidFill>
                  <a:srgbClr val="FF0000"/>
                </a:solidFill>
              </a:rPr>
              <a:t>of</a:t>
            </a:r>
            <a:r>
              <a:rPr lang="de-AT" sz="1800" b="1" dirty="0" smtClean="0">
                <a:solidFill>
                  <a:srgbClr val="FF0000"/>
                </a:solidFill>
              </a:rPr>
              <a:t> </a:t>
            </a:r>
            <a:r>
              <a:rPr lang="de-AT" sz="1800" b="1" dirty="0" err="1">
                <a:solidFill>
                  <a:srgbClr val="FF0000"/>
                </a:solidFill>
              </a:rPr>
              <a:t>S</a:t>
            </a:r>
            <a:r>
              <a:rPr lang="de-AT" sz="1800" b="1" dirty="0" err="1" smtClean="0">
                <a:solidFill>
                  <a:srgbClr val="FF0000"/>
                </a:solidFill>
              </a:rPr>
              <a:t>ocial</a:t>
            </a:r>
            <a:r>
              <a:rPr lang="de-AT" sz="1800" b="1" dirty="0" smtClean="0">
                <a:solidFill>
                  <a:srgbClr val="FF0000"/>
                </a:solidFill>
              </a:rPr>
              <a:t> </a:t>
            </a:r>
            <a:r>
              <a:rPr lang="de-AT" sz="1800" b="1" dirty="0" err="1">
                <a:solidFill>
                  <a:srgbClr val="FF0000"/>
                </a:solidFill>
              </a:rPr>
              <a:t>A</a:t>
            </a:r>
            <a:r>
              <a:rPr lang="de-AT" sz="1800" b="1" dirty="0" err="1" smtClean="0">
                <a:solidFill>
                  <a:srgbClr val="FF0000"/>
                </a:solidFill>
              </a:rPr>
              <a:t>ffairs</a:t>
            </a:r>
            <a:endParaRPr lang="de-AT" sz="1800" b="1" dirty="0" smtClean="0">
              <a:solidFill>
                <a:srgbClr val="FF0000"/>
              </a:solidFill>
            </a:endParaRPr>
          </a:p>
          <a:p>
            <a:r>
              <a:rPr lang="de-AT" sz="1800" b="1" dirty="0" smtClean="0">
                <a:solidFill>
                  <a:srgbClr val="FF0000"/>
                </a:solidFill>
              </a:rPr>
              <a:t>	- </a:t>
            </a:r>
            <a:r>
              <a:rPr lang="de-AT" sz="1800" b="1" dirty="0" err="1" smtClean="0">
                <a:solidFill>
                  <a:srgbClr val="FF0000"/>
                </a:solidFill>
              </a:rPr>
              <a:t>Ministry</a:t>
            </a:r>
            <a:r>
              <a:rPr lang="de-AT" sz="1800" b="1" dirty="0" smtClean="0">
                <a:solidFill>
                  <a:srgbClr val="FF0000"/>
                </a:solidFill>
              </a:rPr>
              <a:t> </a:t>
            </a:r>
            <a:r>
              <a:rPr lang="de-AT" sz="1800" b="1" dirty="0" err="1" smtClean="0">
                <a:solidFill>
                  <a:srgbClr val="FF0000"/>
                </a:solidFill>
              </a:rPr>
              <a:t>of</a:t>
            </a:r>
            <a:r>
              <a:rPr lang="de-AT" sz="1800" b="1" dirty="0" smtClean="0">
                <a:solidFill>
                  <a:srgbClr val="FF0000"/>
                </a:solidFill>
              </a:rPr>
              <a:t> Justice</a:t>
            </a:r>
          </a:p>
          <a:p>
            <a:endParaRPr lang="de-AT" sz="2000" b="1" dirty="0">
              <a:solidFill>
                <a:srgbClr val="FF0000"/>
              </a:solidFill>
            </a:endParaRPr>
          </a:p>
          <a:p>
            <a:endParaRPr lang="de-AT" sz="2000" b="1" dirty="0">
              <a:solidFill>
                <a:srgbClr val="FF0000"/>
              </a:solidFill>
            </a:endParaRPr>
          </a:p>
          <a:p>
            <a:endParaRPr lang="de-AT" sz="2000" b="1" dirty="0" smtClean="0">
              <a:solidFill>
                <a:srgbClr val="FF0000"/>
              </a:solidFill>
            </a:endParaRPr>
          </a:p>
          <a:p>
            <a:endParaRPr lang="de-AT" sz="2000" b="1" dirty="0">
              <a:solidFill>
                <a:srgbClr val="FF0000"/>
              </a:solidFill>
            </a:endParaRP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Tree>
    <p:extLst>
      <p:ext uri="{BB962C8B-B14F-4D97-AF65-F5344CB8AC3E}">
        <p14:creationId xmlns:p14="http://schemas.microsoft.com/office/powerpoint/2010/main" val="13889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7862" y="1916832"/>
            <a:ext cx="6292552" cy="3168352"/>
          </a:xfrm>
        </p:spPr>
        <p:txBody>
          <a:bodyPr/>
          <a:lstStyle/>
          <a:p>
            <a:r>
              <a:rPr lang="de-AT" sz="2800" dirty="0" smtClean="0"/>
              <a:t/>
            </a:r>
            <a:br>
              <a:rPr lang="de-AT" sz="2800" dirty="0" smtClean="0"/>
            </a:br>
            <a:r>
              <a:rPr lang="de-AT" sz="2800" dirty="0" smtClean="0"/>
              <a:t/>
            </a:r>
            <a:br>
              <a:rPr lang="de-AT" sz="2800" dirty="0" smtClean="0"/>
            </a:br>
            <a:r>
              <a:rPr lang="de-AT" sz="2800" dirty="0" smtClean="0"/>
              <a:t>Austrian </a:t>
            </a:r>
            <a:r>
              <a:rPr lang="de-AT" sz="2800" dirty="0" err="1" smtClean="0"/>
              <a:t>Chamber</a:t>
            </a:r>
            <a:r>
              <a:rPr lang="de-AT" sz="2800" dirty="0" smtClean="0"/>
              <a:t> </a:t>
            </a:r>
            <a:r>
              <a:rPr lang="de-AT" sz="2800" dirty="0" err="1" smtClean="0"/>
              <a:t>of</a:t>
            </a:r>
            <a:r>
              <a:rPr lang="de-AT" sz="2800" dirty="0" smtClean="0"/>
              <a:t> Labour</a:t>
            </a:r>
            <a:br>
              <a:rPr lang="de-AT" sz="2800" dirty="0" smtClean="0"/>
            </a:br>
            <a:r>
              <a:rPr lang="de-AT" sz="2800" dirty="0"/>
              <a:t/>
            </a:r>
            <a:br>
              <a:rPr lang="de-AT" sz="2800" dirty="0"/>
            </a:br>
            <a:r>
              <a:rPr lang="en-US" sz="1600" dirty="0"/>
              <a:t>The Federal Chamber of </a:t>
            </a:r>
            <a:r>
              <a:rPr lang="en-US" sz="1600" dirty="0" err="1"/>
              <a:t>Labour</a:t>
            </a:r>
            <a:r>
              <a:rPr lang="en-US" sz="1600" dirty="0"/>
              <a:t> represents </a:t>
            </a:r>
            <a:r>
              <a:rPr lang="en-US" sz="1600" dirty="0" smtClean="0"/>
              <a:t>together </a:t>
            </a:r>
            <a:r>
              <a:rPr lang="en-US" sz="1600" dirty="0"/>
              <a:t>with the nine Chambers of </a:t>
            </a:r>
            <a:r>
              <a:rPr lang="en-US" sz="1600" dirty="0" err="1"/>
              <a:t>Labour</a:t>
            </a:r>
            <a:r>
              <a:rPr lang="en-US" sz="1600" dirty="0"/>
              <a:t> in each Austrian </a:t>
            </a:r>
            <a:r>
              <a:rPr lang="en-US" sz="1600" dirty="0" smtClean="0"/>
              <a:t>province the </a:t>
            </a:r>
            <a:r>
              <a:rPr lang="en-US" sz="1600" dirty="0"/>
              <a:t>interests of 3.4 million employees and consumers in </a:t>
            </a:r>
            <a:r>
              <a:rPr lang="en-US" sz="1600" dirty="0" smtClean="0"/>
              <a:t>Austria</a:t>
            </a:r>
            <a:br>
              <a:rPr lang="en-US" sz="1600" dirty="0" smtClean="0"/>
            </a:br>
            <a:r>
              <a:rPr lang="en-US" sz="1600" dirty="0"/>
              <a:t/>
            </a:r>
            <a:br>
              <a:rPr lang="en-US" sz="1600" dirty="0"/>
            </a:br>
            <a:r>
              <a:rPr lang="en-US" sz="1600" dirty="0" smtClean="0"/>
              <a:t>All employees are </a:t>
            </a:r>
            <a:r>
              <a:rPr lang="en-US" sz="1600" dirty="0"/>
              <a:t>subject to </a:t>
            </a:r>
            <a:r>
              <a:rPr lang="en-US" sz="1600" dirty="0" smtClean="0"/>
              <a:t>compulsory membership</a:t>
            </a:r>
            <a:br>
              <a:rPr lang="en-US" sz="1600" dirty="0" smtClean="0"/>
            </a:br>
            <a:r>
              <a:rPr lang="en-US" sz="1600" dirty="0"/>
              <a:t/>
            </a:r>
            <a:br>
              <a:rPr lang="en-US" sz="1600" dirty="0"/>
            </a:br>
            <a:r>
              <a:rPr lang="en-US" sz="1600" dirty="0" smtClean="0"/>
              <a:t>The Austrian Chamber of </a:t>
            </a:r>
            <a:r>
              <a:rPr lang="en-US" sz="1600" dirty="0" err="1" smtClean="0"/>
              <a:t>Labour</a:t>
            </a:r>
            <a:r>
              <a:rPr lang="en-US" sz="1600" dirty="0" smtClean="0"/>
              <a:t> is part of the Austrian social partnership – together with the Austrian Trade Union, Austrian Chamber of Commerce and Chamber of Agriculture</a:t>
            </a:r>
            <a:r>
              <a:rPr lang="en-US" sz="1400" dirty="0"/>
              <a:t/>
            </a:r>
            <a:br>
              <a:rPr lang="en-US" sz="1400" dirty="0"/>
            </a:br>
            <a:r>
              <a:rPr lang="en-US" sz="1400" dirty="0" smtClean="0"/>
              <a:t/>
            </a:r>
            <a:br>
              <a:rPr lang="en-US" sz="1400" dirty="0" smtClean="0"/>
            </a:br>
            <a:r>
              <a:rPr lang="de-AT" sz="2800" dirty="0"/>
              <a:t/>
            </a:r>
            <a:br>
              <a:rPr lang="de-AT" sz="2800" dirty="0"/>
            </a:br>
            <a:r>
              <a:rPr lang="de-AT" sz="2800" dirty="0" smtClean="0"/>
              <a:t/>
            </a:r>
            <a:br>
              <a:rPr lang="de-AT" sz="2800" dirty="0" smtClean="0"/>
            </a:br>
            <a:endParaRPr lang="de-AT" sz="2800" dirty="0"/>
          </a:p>
        </p:txBody>
      </p:sp>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Tree>
    <p:extLst>
      <p:ext uri="{BB962C8B-B14F-4D97-AF65-F5344CB8AC3E}">
        <p14:creationId xmlns:p14="http://schemas.microsoft.com/office/powerpoint/2010/main" val="1974756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4" name="Textfeld 3"/>
          <p:cNvSpPr txBox="1"/>
          <p:nvPr/>
        </p:nvSpPr>
        <p:spPr>
          <a:xfrm>
            <a:off x="1583668" y="1911035"/>
            <a:ext cx="6876764" cy="3939540"/>
          </a:xfrm>
          <a:prstGeom prst="rect">
            <a:avLst/>
          </a:prstGeom>
          <a:noFill/>
        </p:spPr>
        <p:txBody>
          <a:bodyPr wrap="square" rtlCol="0">
            <a:spAutoFit/>
          </a:bodyPr>
          <a:lstStyle/>
          <a:p>
            <a:endParaRPr lang="de-AT" sz="1800" b="1" kern="0" dirty="0">
              <a:solidFill>
                <a:srgbClr val="FF0000"/>
              </a:solidFill>
              <a:latin typeface="Arial"/>
            </a:endParaRPr>
          </a:p>
          <a:p>
            <a:pPr marL="285750" indent="-285750">
              <a:buFont typeface="Arial" panose="020B0604020202020204" pitchFamily="34" charset="0"/>
              <a:buChar char="•"/>
            </a:pPr>
            <a:r>
              <a:rPr lang="en-US" sz="1600" b="1" kern="0" dirty="0" smtClean="0">
                <a:solidFill>
                  <a:srgbClr val="FF0000"/>
                </a:solidFill>
                <a:latin typeface="Arial"/>
              </a:rPr>
              <a:t>Fundamental </a:t>
            </a:r>
            <a:r>
              <a:rPr lang="en-US" sz="1600" b="1" kern="0" dirty="0">
                <a:solidFill>
                  <a:srgbClr val="FF0000"/>
                </a:solidFill>
                <a:latin typeface="Arial"/>
              </a:rPr>
              <a:t>research for the benefit of </a:t>
            </a:r>
            <a:r>
              <a:rPr lang="en-US" sz="1600" b="1" kern="0" dirty="0" smtClean="0">
                <a:solidFill>
                  <a:srgbClr val="FF0000"/>
                </a:solidFill>
                <a:latin typeface="Arial"/>
              </a:rPr>
              <a:t>our members</a:t>
            </a:r>
          </a:p>
          <a:p>
            <a:pPr marL="285750" indent="-285750">
              <a:buFont typeface="Arial" panose="020B0604020202020204" pitchFamily="34" charset="0"/>
              <a:buChar char="•"/>
            </a:pPr>
            <a:endParaRPr lang="en-US" sz="1600" b="1" kern="0" dirty="0" smtClean="0">
              <a:solidFill>
                <a:srgbClr val="FF0000"/>
              </a:solidFill>
              <a:latin typeface="Arial"/>
            </a:endParaRPr>
          </a:p>
          <a:p>
            <a:pPr marL="285750" indent="-285750">
              <a:buFont typeface="Arial" panose="020B0604020202020204" pitchFamily="34" charset="0"/>
              <a:buChar char="•"/>
            </a:pPr>
            <a:r>
              <a:rPr lang="en-US" sz="1600" b="1" kern="0" dirty="0" smtClean="0">
                <a:solidFill>
                  <a:srgbClr val="FF0000"/>
                </a:solidFill>
                <a:latin typeface="Arial"/>
              </a:rPr>
              <a:t>Representation </a:t>
            </a:r>
            <a:r>
              <a:rPr lang="en-US" sz="1600" b="1" kern="0" dirty="0">
                <a:solidFill>
                  <a:srgbClr val="FF0000"/>
                </a:solidFill>
                <a:latin typeface="Arial"/>
              </a:rPr>
              <a:t>of the interests of our members in certain political </a:t>
            </a:r>
            <a:r>
              <a:rPr lang="en-US" sz="1600" b="1" kern="0" dirty="0" smtClean="0">
                <a:solidFill>
                  <a:srgbClr val="FF0000"/>
                </a:solidFill>
                <a:latin typeface="Arial"/>
              </a:rPr>
              <a:t>fields</a:t>
            </a:r>
          </a:p>
          <a:p>
            <a:endParaRPr lang="en-US" sz="1600" b="1" kern="0" dirty="0">
              <a:solidFill>
                <a:srgbClr val="FF0000"/>
              </a:solidFill>
              <a:latin typeface="Arial"/>
            </a:endParaRPr>
          </a:p>
          <a:p>
            <a:pPr marL="285750" indent="-285750">
              <a:buFont typeface="Arial" panose="020B0604020202020204" pitchFamily="34" charset="0"/>
              <a:buChar char="•"/>
            </a:pPr>
            <a:r>
              <a:rPr lang="en-US" sz="1600" b="1" kern="0" dirty="0" smtClean="0">
                <a:solidFill>
                  <a:srgbClr val="FF0000"/>
                </a:solidFill>
                <a:latin typeface="Arial"/>
              </a:rPr>
              <a:t>Evaluation </a:t>
            </a:r>
            <a:r>
              <a:rPr lang="en-US" sz="1600" b="1" kern="0" dirty="0">
                <a:solidFill>
                  <a:srgbClr val="FF0000"/>
                </a:solidFill>
                <a:latin typeface="Arial"/>
              </a:rPr>
              <a:t>of draft legislation, making proposals for </a:t>
            </a:r>
            <a:r>
              <a:rPr lang="en-US" sz="1600" b="1" kern="0" dirty="0" smtClean="0">
                <a:solidFill>
                  <a:srgbClr val="FF0000"/>
                </a:solidFill>
                <a:latin typeface="Arial"/>
              </a:rPr>
              <a:t>amendments</a:t>
            </a:r>
            <a:r>
              <a:rPr lang="de-AT" sz="1600" b="1" kern="0" dirty="0" smtClean="0">
                <a:solidFill>
                  <a:srgbClr val="FF0000"/>
                </a:solidFill>
                <a:latin typeface="Arial"/>
              </a:rPr>
              <a:t> </a:t>
            </a:r>
            <a:r>
              <a:rPr lang="en-US" sz="1600" b="1" kern="0" dirty="0" smtClean="0">
                <a:solidFill>
                  <a:srgbClr val="FF0000"/>
                </a:solidFill>
                <a:latin typeface="Arial"/>
              </a:rPr>
              <a:t>and </a:t>
            </a:r>
            <a:r>
              <a:rPr lang="en-US" sz="1600" b="1" kern="0" dirty="0">
                <a:solidFill>
                  <a:srgbClr val="FF0000"/>
                </a:solidFill>
                <a:latin typeface="Arial"/>
              </a:rPr>
              <a:t>subsequently involvement in the implementation of these </a:t>
            </a:r>
            <a:r>
              <a:rPr lang="en-US" sz="1600" b="1" kern="0" dirty="0" smtClean="0">
                <a:solidFill>
                  <a:srgbClr val="FF0000"/>
                </a:solidFill>
                <a:latin typeface="Arial"/>
              </a:rPr>
              <a:t>laws</a:t>
            </a:r>
          </a:p>
          <a:p>
            <a:pPr marL="285750" indent="-285750">
              <a:buFont typeface="Arial" panose="020B0604020202020204" pitchFamily="34" charset="0"/>
              <a:buChar char="•"/>
            </a:pPr>
            <a:endParaRPr lang="en-US" sz="1600" b="1" kern="0" dirty="0" smtClean="0">
              <a:solidFill>
                <a:srgbClr val="FF0000"/>
              </a:solidFill>
              <a:latin typeface="Arial"/>
            </a:endParaRPr>
          </a:p>
          <a:p>
            <a:pPr marL="285750" indent="-285750">
              <a:buFont typeface="Arial" panose="020B0604020202020204" pitchFamily="34" charset="0"/>
              <a:buChar char="•"/>
            </a:pPr>
            <a:r>
              <a:rPr lang="de-AT" sz="1600" b="1" kern="0" dirty="0" smtClean="0">
                <a:solidFill>
                  <a:srgbClr val="FF0000"/>
                </a:solidFill>
                <a:latin typeface="Arial"/>
              </a:rPr>
              <a:t>Services</a:t>
            </a:r>
          </a:p>
          <a:p>
            <a:pPr marL="285750" indent="-285750">
              <a:buFont typeface="Arial" panose="020B0604020202020204" pitchFamily="34" charset="0"/>
              <a:buChar char="•"/>
            </a:pPr>
            <a:endParaRPr lang="de-AT" sz="1600" b="1" kern="0" dirty="0">
              <a:solidFill>
                <a:srgbClr val="FF0000"/>
              </a:solidFill>
              <a:latin typeface="Arial"/>
            </a:endParaRPr>
          </a:p>
          <a:p>
            <a:pPr marL="285750" indent="-285750">
              <a:buFont typeface="Arial" panose="020B0604020202020204" pitchFamily="34" charset="0"/>
              <a:buChar char="•"/>
            </a:pPr>
            <a:r>
              <a:rPr lang="de-AT" sz="1600" b="1" kern="0" dirty="0" smtClean="0">
                <a:solidFill>
                  <a:srgbClr val="FF0000"/>
                </a:solidFill>
                <a:latin typeface="Arial"/>
              </a:rPr>
              <a:t>Office </a:t>
            </a:r>
            <a:r>
              <a:rPr lang="de-AT" sz="1600" b="1" kern="0" dirty="0">
                <a:solidFill>
                  <a:srgbClr val="FF0000"/>
                </a:solidFill>
                <a:latin typeface="Arial"/>
              </a:rPr>
              <a:t>in </a:t>
            </a:r>
            <a:r>
              <a:rPr lang="de-AT" sz="1600" b="1" kern="0" dirty="0" err="1" smtClean="0">
                <a:solidFill>
                  <a:srgbClr val="FF0000"/>
                </a:solidFill>
                <a:latin typeface="Arial"/>
              </a:rPr>
              <a:t>Brussels</a:t>
            </a:r>
            <a:endParaRPr lang="de-AT" sz="1600" b="1" dirty="0">
              <a:solidFill>
                <a:srgbClr val="FF0000"/>
              </a:solidFill>
            </a:endParaRPr>
          </a:p>
          <a:p>
            <a:endParaRPr lang="de-AT" sz="2000" b="1" dirty="0" smtClean="0">
              <a:solidFill>
                <a:srgbClr val="FF0000"/>
              </a:solidFill>
            </a:endParaRPr>
          </a:p>
          <a:p>
            <a:endParaRPr lang="de-AT" sz="2000" b="1" dirty="0">
              <a:solidFill>
                <a:srgbClr val="FF0000"/>
              </a:solidFill>
            </a:endParaRP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2" name="Rechteck 1"/>
          <p:cNvSpPr/>
          <p:nvPr/>
        </p:nvSpPr>
        <p:spPr>
          <a:xfrm>
            <a:off x="1547664" y="1556792"/>
            <a:ext cx="2024913" cy="523220"/>
          </a:xfrm>
          <a:prstGeom prst="rect">
            <a:avLst/>
          </a:prstGeom>
        </p:spPr>
        <p:txBody>
          <a:bodyPr wrap="none">
            <a:spAutoFit/>
          </a:bodyPr>
          <a:lstStyle/>
          <a:p>
            <a:r>
              <a:rPr lang="de-AT" sz="2800" b="1" kern="0" dirty="0">
                <a:solidFill>
                  <a:srgbClr val="FF0000"/>
                </a:solidFill>
                <a:latin typeface="Arial"/>
              </a:rPr>
              <a:t>Main </a:t>
            </a:r>
            <a:r>
              <a:rPr lang="de-AT" sz="2800" b="1" kern="0" dirty="0" err="1">
                <a:solidFill>
                  <a:srgbClr val="FF0000"/>
                </a:solidFill>
                <a:latin typeface="Arial"/>
              </a:rPr>
              <a:t>tasks</a:t>
            </a:r>
            <a:endParaRPr lang="de-AT" sz="2800" b="1" kern="0" dirty="0">
              <a:solidFill>
                <a:srgbClr val="FF0000"/>
              </a:solidFill>
              <a:latin typeface="Arial"/>
            </a:endParaRPr>
          </a:p>
        </p:txBody>
      </p:sp>
    </p:spTree>
    <p:extLst>
      <p:ext uri="{BB962C8B-B14F-4D97-AF65-F5344CB8AC3E}">
        <p14:creationId xmlns:p14="http://schemas.microsoft.com/office/powerpoint/2010/main" val="33140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19672" y="1772816"/>
            <a:ext cx="6292552" cy="2664296"/>
          </a:xfrm>
        </p:spPr>
        <p:txBody>
          <a:bodyPr/>
          <a:lstStyle/>
          <a:p>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800" dirty="0" smtClean="0"/>
              <a:t>Consumer </a:t>
            </a:r>
            <a:r>
              <a:rPr lang="de-AT" sz="2800" dirty="0" err="1" smtClean="0"/>
              <a:t>policy</a:t>
            </a:r>
            <a:r>
              <a:rPr lang="de-AT" sz="2000" dirty="0" smtClean="0"/>
              <a:t/>
            </a:r>
            <a:br>
              <a:rPr lang="de-AT" sz="2000" dirty="0" smtClean="0"/>
            </a:br>
            <a:r>
              <a:rPr lang="de-AT" sz="2000" dirty="0" smtClean="0"/>
              <a:t/>
            </a:r>
            <a:br>
              <a:rPr lang="de-AT" sz="2000" dirty="0" smtClean="0"/>
            </a:br>
            <a:r>
              <a:rPr lang="de-AT" sz="1600" dirty="0" err="1" smtClean="0"/>
              <a:t>Advices</a:t>
            </a:r>
            <a:r>
              <a:rPr lang="de-AT" sz="1600" dirty="0" smtClean="0"/>
              <a:t> p.a. </a:t>
            </a:r>
            <a:r>
              <a:rPr lang="de-AT" sz="1600" dirty="0" err="1" smtClean="0"/>
              <a:t>ca</a:t>
            </a:r>
            <a:r>
              <a:rPr lang="de-AT" sz="1600" dirty="0" smtClean="0"/>
              <a:t> 400.000</a:t>
            </a:r>
            <a:br>
              <a:rPr lang="de-AT" sz="1600" dirty="0" smtClean="0"/>
            </a:br>
            <a:r>
              <a:rPr lang="de-AT" sz="1600" dirty="0" smtClean="0"/>
              <a:t/>
            </a:r>
            <a:br>
              <a:rPr lang="de-AT" sz="1600" dirty="0" smtClean="0"/>
            </a:br>
            <a:r>
              <a:rPr lang="en-US" sz="1600" dirty="0"/>
              <a:t>Consumer policy activities together with </a:t>
            </a:r>
            <a:r>
              <a:rPr lang="en-US" sz="1600" dirty="0" smtClean="0"/>
              <a:t>stakeholders, events, publication of position papers and opinions, participation in ministerial working groups in case of proposed new legislation, cooperation with BEUC</a:t>
            </a:r>
            <a:r>
              <a:rPr lang="de-AT" sz="1600" dirty="0" smtClean="0"/>
              <a:t/>
            </a:r>
            <a:br>
              <a:rPr lang="de-AT" sz="1600" dirty="0" smtClean="0"/>
            </a:br>
            <a:r>
              <a:rPr lang="de-AT" sz="1600" dirty="0" smtClean="0"/>
              <a:t/>
            </a:r>
            <a:br>
              <a:rPr lang="de-AT" sz="1600" dirty="0" smtClean="0"/>
            </a:br>
            <a:r>
              <a:rPr lang="de-AT" sz="1600" dirty="0" smtClean="0"/>
              <a:t>Information, sample </a:t>
            </a:r>
            <a:r>
              <a:rPr lang="de-AT" sz="1600" dirty="0" err="1" smtClean="0"/>
              <a:t>letters</a:t>
            </a:r>
            <a:r>
              <a:rPr lang="de-AT" sz="1600" dirty="0" smtClean="0"/>
              <a:t>, </a:t>
            </a:r>
            <a:r>
              <a:rPr lang="de-AT" sz="1600" dirty="0" err="1" smtClean="0"/>
              <a:t>studies</a:t>
            </a:r>
            <a:r>
              <a:rPr lang="de-AT" sz="1600" dirty="0" smtClean="0"/>
              <a:t>, </a:t>
            </a:r>
            <a:r>
              <a:rPr lang="de-AT" sz="1600" dirty="0" err="1" smtClean="0"/>
              <a:t>brochures</a:t>
            </a:r>
            <a:r>
              <a:rPr lang="de-AT" sz="1600" dirty="0" smtClean="0"/>
              <a:t>, </a:t>
            </a:r>
            <a:r>
              <a:rPr lang="de-AT" sz="1600" dirty="0" err="1" smtClean="0"/>
              <a:t>youtube</a:t>
            </a:r>
            <a:r>
              <a:rPr lang="de-AT" sz="1600" dirty="0" smtClean="0"/>
              <a:t> </a:t>
            </a:r>
            <a:r>
              <a:rPr lang="de-AT" sz="1600" dirty="0" err="1" smtClean="0"/>
              <a:t>clips</a:t>
            </a:r>
            <a:r>
              <a:rPr lang="de-AT" sz="1600" dirty="0" smtClean="0"/>
              <a:t>, </a:t>
            </a:r>
            <a:r>
              <a:rPr lang="de-AT" sz="1600" dirty="0" err="1" smtClean="0"/>
              <a:t>apps</a:t>
            </a:r>
            <a:r>
              <a:rPr lang="de-AT" sz="1600" dirty="0" smtClean="0"/>
              <a:t>, </a:t>
            </a:r>
            <a:r>
              <a:rPr lang="de-AT" sz="1600" dirty="0" err="1" smtClean="0"/>
              <a:t>comparison</a:t>
            </a:r>
            <a:r>
              <a:rPr lang="de-AT" sz="1600" dirty="0" smtClean="0"/>
              <a:t> </a:t>
            </a:r>
            <a:r>
              <a:rPr lang="de-AT" sz="1600" dirty="0" err="1" smtClean="0"/>
              <a:t>tools</a:t>
            </a:r>
            <a:r>
              <a:rPr lang="de-AT" sz="1600" dirty="0" smtClean="0"/>
              <a:t> </a:t>
            </a:r>
            <a:r>
              <a:rPr lang="de-AT" sz="1600" dirty="0" err="1" smtClean="0"/>
              <a:t>eg</a:t>
            </a:r>
            <a:r>
              <a:rPr lang="de-AT" sz="1600" dirty="0" smtClean="0"/>
              <a:t> </a:t>
            </a:r>
            <a:r>
              <a:rPr lang="de-AT" sz="1600" dirty="0" err="1" smtClean="0"/>
              <a:t>for</a:t>
            </a:r>
            <a:r>
              <a:rPr lang="de-AT" sz="1600" dirty="0" smtClean="0"/>
              <a:t> </a:t>
            </a:r>
            <a:r>
              <a:rPr lang="de-AT" sz="1600" dirty="0" err="1" smtClean="0"/>
              <a:t>banking</a:t>
            </a:r>
            <a:r>
              <a:rPr lang="de-AT" sz="1600" dirty="0" smtClean="0"/>
              <a:t> </a:t>
            </a:r>
            <a:r>
              <a:rPr lang="de-AT" sz="1600" dirty="0" err="1" smtClean="0"/>
              <a:t>services</a:t>
            </a:r>
            <a:r>
              <a:rPr lang="de-AT" sz="1600" dirty="0" smtClean="0"/>
              <a:t>, </a:t>
            </a:r>
            <a:r>
              <a:rPr lang="de-AT" sz="1600" dirty="0" err="1" smtClean="0"/>
              <a:t>telecom</a:t>
            </a:r>
            <a:r>
              <a:rPr lang="de-AT" sz="1600" dirty="0" smtClean="0"/>
              <a:t> </a:t>
            </a:r>
            <a:r>
              <a:rPr lang="de-AT" sz="1600" dirty="0" err="1" smtClean="0"/>
              <a:t>provider</a:t>
            </a:r>
            <a:r>
              <a:rPr lang="de-AT" sz="1600" dirty="0" smtClean="0"/>
              <a:t> </a:t>
            </a:r>
            <a:r>
              <a:rPr lang="de-AT" sz="1600" dirty="0" err="1" smtClean="0"/>
              <a:t>and</a:t>
            </a:r>
            <a:r>
              <a:rPr lang="de-AT" sz="1600" dirty="0" smtClean="0"/>
              <a:t> PR </a:t>
            </a:r>
            <a:r>
              <a:rPr lang="de-AT" sz="1600" dirty="0" err="1" smtClean="0"/>
              <a:t>activities</a:t>
            </a:r>
            <a:r>
              <a:rPr lang="de-AT" sz="1600" dirty="0" smtClean="0"/>
              <a:t/>
            </a:r>
            <a:br>
              <a:rPr lang="de-AT" sz="1600" dirty="0" smtClean="0"/>
            </a:br>
            <a:r>
              <a:rPr lang="en-US" sz="1600" dirty="0" smtClean="0"/>
              <a:t/>
            </a:r>
            <a:br>
              <a:rPr lang="en-US" sz="1600" dirty="0" smtClean="0"/>
            </a:br>
            <a:r>
              <a:rPr lang="en-US" sz="1600" dirty="0" smtClean="0"/>
              <a:t/>
            </a:r>
            <a:br>
              <a:rPr lang="en-US" sz="1600" dirty="0" smtClean="0"/>
            </a:br>
            <a:r>
              <a:rPr lang="en-US" sz="2000" dirty="0" smtClean="0"/>
              <a:t/>
            </a:r>
            <a:br>
              <a:rPr lang="en-US" sz="2000" dirty="0" smtClean="0"/>
            </a:br>
            <a:endParaRPr lang="de-AT" sz="2000" dirty="0"/>
          </a:p>
        </p:txBody>
      </p:sp>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Tree>
    <p:extLst>
      <p:ext uri="{BB962C8B-B14F-4D97-AF65-F5344CB8AC3E}">
        <p14:creationId xmlns:p14="http://schemas.microsoft.com/office/powerpoint/2010/main" val="48896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7800" y="1988840"/>
            <a:ext cx="6292552" cy="2664296"/>
          </a:xfrm>
        </p:spPr>
        <p:txBody>
          <a:bodyPr/>
          <a:lstStyle/>
          <a:p>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en-US" sz="1600" dirty="0" smtClean="0"/>
              <a:t/>
            </a:r>
            <a:br>
              <a:rPr lang="en-US" sz="1600" dirty="0" smtClean="0"/>
            </a:br>
            <a:r>
              <a:rPr lang="en-US" sz="1600" dirty="0" smtClean="0"/>
              <a:t/>
            </a:r>
            <a:br>
              <a:rPr lang="en-US" sz="1600" dirty="0" smtClean="0"/>
            </a:br>
            <a:r>
              <a:rPr lang="en-US" sz="2000" dirty="0" smtClean="0"/>
              <a:t/>
            </a:r>
            <a:br>
              <a:rPr lang="en-US" sz="2000" dirty="0" smtClean="0"/>
            </a:br>
            <a:endParaRPr lang="de-AT" sz="2000" dirty="0"/>
          </a:p>
        </p:txBody>
      </p:sp>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pic>
        <p:nvPicPr>
          <p:cNvPr id="7" name="Grafik 6"/>
          <p:cNvPicPr/>
          <p:nvPr/>
        </p:nvPicPr>
        <p:blipFill>
          <a:blip r:embed="rId2"/>
          <a:stretch>
            <a:fillRect/>
          </a:stretch>
        </p:blipFill>
        <p:spPr>
          <a:xfrm>
            <a:off x="1547664" y="1866668"/>
            <a:ext cx="6048672" cy="4104482"/>
          </a:xfrm>
          <a:prstGeom prst="rect">
            <a:avLst/>
          </a:prstGeom>
        </p:spPr>
      </p:pic>
      <p:sp>
        <p:nvSpPr>
          <p:cNvPr id="9" name="Textfeld 8"/>
          <p:cNvSpPr txBox="1"/>
          <p:nvPr/>
        </p:nvSpPr>
        <p:spPr>
          <a:xfrm>
            <a:off x="1907704" y="1412776"/>
            <a:ext cx="3744416" cy="338554"/>
          </a:xfrm>
          <a:prstGeom prst="rect">
            <a:avLst/>
          </a:prstGeom>
          <a:noFill/>
        </p:spPr>
        <p:txBody>
          <a:bodyPr wrap="square" rtlCol="0">
            <a:spAutoFit/>
          </a:bodyPr>
          <a:lstStyle/>
          <a:p>
            <a:r>
              <a:rPr lang="de-AT" sz="1600" b="1" dirty="0" err="1" smtClean="0">
                <a:solidFill>
                  <a:srgbClr val="FF0000"/>
                </a:solidFill>
              </a:rPr>
              <a:t>Comparison</a:t>
            </a:r>
            <a:r>
              <a:rPr lang="de-AT" sz="1600" b="1" dirty="0" smtClean="0">
                <a:solidFill>
                  <a:srgbClr val="FF0000"/>
                </a:solidFill>
              </a:rPr>
              <a:t> </a:t>
            </a:r>
            <a:r>
              <a:rPr lang="de-AT" sz="1600" b="1" dirty="0" err="1" smtClean="0">
                <a:solidFill>
                  <a:srgbClr val="FF0000"/>
                </a:solidFill>
              </a:rPr>
              <a:t>tool</a:t>
            </a:r>
            <a:r>
              <a:rPr lang="de-AT" sz="1600" b="1" dirty="0" smtClean="0">
                <a:solidFill>
                  <a:srgbClr val="FF0000"/>
                </a:solidFill>
              </a:rPr>
              <a:t> </a:t>
            </a:r>
            <a:r>
              <a:rPr lang="de-AT" sz="1600" b="1" dirty="0" err="1" smtClean="0">
                <a:solidFill>
                  <a:srgbClr val="FF0000"/>
                </a:solidFill>
              </a:rPr>
              <a:t>bank</a:t>
            </a:r>
            <a:r>
              <a:rPr lang="de-AT" sz="1600" b="1" dirty="0" smtClean="0">
                <a:solidFill>
                  <a:srgbClr val="FF0000"/>
                </a:solidFill>
              </a:rPr>
              <a:t> </a:t>
            </a:r>
            <a:r>
              <a:rPr lang="de-AT" sz="1600" b="1" dirty="0" err="1" smtClean="0">
                <a:solidFill>
                  <a:srgbClr val="FF0000"/>
                </a:solidFill>
              </a:rPr>
              <a:t>giro</a:t>
            </a:r>
            <a:r>
              <a:rPr lang="de-AT" sz="1600" b="1" dirty="0" smtClean="0">
                <a:solidFill>
                  <a:srgbClr val="FF0000"/>
                </a:solidFill>
              </a:rPr>
              <a:t> </a:t>
            </a:r>
            <a:r>
              <a:rPr lang="de-AT" sz="1600" b="1" dirty="0" err="1" smtClean="0">
                <a:solidFill>
                  <a:srgbClr val="FF0000"/>
                </a:solidFill>
              </a:rPr>
              <a:t>account</a:t>
            </a:r>
            <a:endParaRPr lang="de-AT" sz="1600" b="1" dirty="0">
              <a:solidFill>
                <a:srgbClr val="FF0000"/>
              </a:solidFill>
            </a:endParaRPr>
          </a:p>
        </p:txBody>
      </p:sp>
    </p:spTree>
    <p:extLst>
      <p:ext uri="{BB962C8B-B14F-4D97-AF65-F5344CB8AC3E}">
        <p14:creationId xmlns:p14="http://schemas.microsoft.com/office/powerpoint/2010/main" val="2413199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7800" y="1988840"/>
            <a:ext cx="6292552" cy="2664296"/>
          </a:xfrm>
        </p:spPr>
        <p:txBody>
          <a:bodyPr/>
          <a:lstStyle/>
          <a:p>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de-AT" sz="2000" dirty="0"/>
              <a:t/>
            </a:r>
            <a:br>
              <a:rPr lang="de-AT" sz="2000" dirty="0"/>
            </a:br>
            <a:r>
              <a:rPr lang="de-AT" sz="2000" dirty="0" smtClean="0"/>
              <a:t/>
            </a:r>
            <a:br>
              <a:rPr lang="de-AT" sz="2000" dirty="0" smtClean="0"/>
            </a:br>
            <a:r>
              <a:rPr lang="en-US" sz="1600" dirty="0" smtClean="0"/>
              <a:t/>
            </a:r>
            <a:br>
              <a:rPr lang="en-US" sz="1600" dirty="0" smtClean="0"/>
            </a:br>
            <a:r>
              <a:rPr lang="en-US" sz="1600" dirty="0" smtClean="0"/>
              <a:t/>
            </a:r>
            <a:br>
              <a:rPr lang="en-US" sz="1600" dirty="0" smtClean="0"/>
            </a:br>
            <a:r>
              <a:rPr lang="en-US" sz="2000" dirty="0" smtClean="0"/>
              <a:t/>
            </a:r>
            <a:br>
              <a:rPr lang="en-US" sz="2000" dirty="0" smtClean="0"/>
            </a:br>
            <a:endParaRPr lang="de-AT" sz="2000" dirty="0"/>
          </a:p>
        </p:txBody>
      </p:sp>
      <p:sp>
        <p:nvSpPr>
          <p:cNvPr id="4" name="Textfeld 3"/>
          <p:cNvSpPr txBox="1"/>
          <p:nvPr/>
        </p:nvSpPr>
        <p:spPr>
          <a:xfrm>
            <a:off x="1933931" y="627667"/>
            <a:ext cx="5904656" cy="707886"/>
          </a:xfrm>
          <a:prstGeom prst="rect">
            <a:avLst/>
          </a:prstGeom>
          <a:solidFill>
            <a:schemeClr val="accent2">
              <a:lumMod val="20000"/>
              <a:lumOff val="80000"/>
            </a:schemeClr>
          </a:solidFill>
          <a:ln/>
          <a:effectLst>
            <a:outerShdw blurRad="50800" dist="38100" dir="5400000" algn="t" rotWithShape="0">
              <a:prstClr val="black">
                <a:alpha val="40000"/>
              </a:prstClr>
            </a:outerShdw>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2000" b="1" dirty="0">
                <a:solidFill>
                  <a:schemeClr val="tx1"/>
                </a:solidFill>
              </a:rPr>
              <a:t>ECCG</a:t>
            </a:r>
          </a:p>
          <a:p>
            <a:r>
              <a:rPr lang="de-AT" sz="2000" b="1" dirty="0">
                <a:solidFill>
                  <a:schemeClr val="tx1"/>
                </a:solidFill>
              </a:rPr>
              <a:t>March 2014</a:t>
            </a:r>
          </a:p>
        </p:txBody>
      </p:sp>
      <p:sp>
        <p:nvSpPr>
          <p:cNvPr id="6" name="Textfeld 5"/>
          <p:cNvSpPr txBox="1"/>
          <p:nvPr/>
        </p:nvSpPr>
        <p:spPr>
          <a:xfrm>
            <a:off x="2051720" y="5989075"/>
            <a:ext cx="4824536" cy="461665"/>
          </a:xfrm>
          <a:prstGeom prst="rect">
            <a:avLst/>
          </a:prstGeom>
          <a:noFill/>
        </p:spPr>
        <p:txBody>
          <a:bodyPr wrap="square" rtlCol="0">
            <a:spAutoFit/>
          </a:bodyPr>
          <a:lstStyle/>
          <a:p>
            <a:pPr algn="ctr"/>
            <a:r>
              <a:rPr lang="de-AT" sz="1200" dirty="0" smtClean="0"/>
              <a:t>Gabriele </a:t>
            </a:r>
            <a:r>
              <a:rPr lang="de-AT" sz="1200" dirty="0" err="1" smtClean="0"/>
              <a:t>Zgubic</a:t>
            </a:r>
            <a:endParaRPr lang="de-AT" sz="1200" dirty="0" smtClean="0"/>
          </a:p>
          <a:p>
            <a:pPr algn="ctr"/>
            <a:r>
              <a:rPr lang="de-AT" sz="1200" dirty="0" smtClean="0"/>
              <a:t>Austrian </a:t>
            </a:r>
            <a:r>
              <a:rPr lang="de-AT" sz="1200" dirty="0" err="1" smtClean="0"/>
              <a:t>Chamber</a:t>
            </a:r>
            <a:r>
              <a:rPr lang="de-AT" sz="1200" dirty="0" smtClean="0"/>
              <a:t> </a:t>
            </a:r>
            <a:r>
              <a:rPr lang="de-AT" sz="1200" dirty="0" err="1" smtClean="0"/>
              <a:t>of</a:t>
            </a:r>
            <a:r>
              <a:rPr lang="de-AT" sz="1200" dirty="0" smtClean="0"/>
              <a:t> Labour</a:t>
            </a:r>
            <a:endParaRPr lang="de-AT" sz="1200" dirty="0"/>
          </a:p>
        </p:txBody>
      </p:sp>
      <p:sp>
        <p:nvSpPr>
          <p:cNvPr id="9" name="Textfeld 8"/>
          <p:cNvSpPr txBox="1"/>
          <p:nvPr/>
        </p:nvSpPr>
        <p:spPr>
          <a:xfrm>
            <a:off x="1907704" y="1412776"/>
            <a:ext cx="3744416" cy="338554"/>
          </a:xfrm>
          <a:prstGeom prst="rect">
            <a:avLst/>
          </a:prstGeom>
          <a:noFill/>
        </p:spPr>
        <p:txBody>
          <a:bodyPr wrap="square" rtlCol="0">
            <a:spAutoFit/>
          </a:bodyPr>
          <a:lstStyle/>
          <a:p>
            <a:r>
              <a:rPr lang="de-AT" sz="1600" b="1" dirty="0" err="1" smtClean="0">
                <a:solidFill>
                  <a:srgbClr val="FF0000"/>
                </a:solidFill>
              </a:rPr>
              <a:t>Youtube</a:t>
            </a:r>
            <a:r>
              <a:rPr lang="de-AT" sz="1600" b="1" dirty="0" smtClean="0">
                <a:solidFill>
                  <a:srgbClr val="FF0000"/>
                </a:solidFill>
              </a:rPr>
              <a:t> </a:t>
            </a:r>
            <a:r>
              <a:rPr lang="de-AT" sz="1600" b="1" dirty="0" err="1" smtClean="0">
                <a:solidFill>
                  <a:srgbClr val="FF0000"/>
                </a:solidFill>
              </a:rPr>
              <a:t>clip</a:t>
            </a:r>
            <a:r>
              <a:rPr lang="de-AT" sz="1600" b="1" dirty="0" smtClean="0">
                <a:solidFill>
                  <a:srgbClr val="FF0000"/>
                </a:solidFill>
              </a:rPr>
              <a:t> </a:t>
            </a:r>
            <a:r>
              <a:rPr lang="de-AT" sz="1600" b="1" dirty="0" err="1" smtClean="0">
                <a:solidFill>
                  <a:srgbClr val="FF0000"/>
                </a:solidFill>
              </a:rPr>
              <a:t>guarantee</a:t>
            </a:r>
            <a:endParaRPr lang="de-AT" sz="1600" b="1" dirty="0">
              <a:solidFill>
                <a:srgbClr val="FF0000"/>
              </a:solidFill>
            </a:endParaRPr>
          </a:p>
        </p:txBody>
      </p:sp>
      <p:pic>
        <p:nvPicPr>
          <p:cNvPr id="10" name="Grafik 9"/>
          <p:cNvPicPr/>
          <p:nvPr/>
        </p:nvPicPr>
        <p:blipFill>
          <a:blip r:embed="rId2"/>
          <a:stretch>
            <a:fillRect/>
          </a:stretch>
        </p:blipFill>
        <p:spPr>
          <a:xfrm>
            <a:off x="1763648" y="1844824"/>
            <a:ext cx="5832688" cy="4000235"/>
          </a:xfrm>
          <a:prstGeom prst="rect">
            <a:avLst/>
          </a:prstGeom>
        </p:spPr>
      </p:pic>
    </p:spTree>
    <p:extLst>
      <p:ext uri="{BB962C8B-B14F-4D97-AF65-F5344CB8AC3E}">
        <p14:creationId xmlns:p14="http://schemas.microsoft.com/office/powerpoint/2010/main" val="4050508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K Wien">
  <a:themeElements>
    <a:clrScheme name="AK Wien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AK W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K Wien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AK Wien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AK Wien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AK Wien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AK Wien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AK Wien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AK Wien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AK Wien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AK Wien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AK Wien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AK Wien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AK Wien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 Wien</Template>
  <TotalTime>0</TotalTime>
  <Words>218</Words>
  <Application>Microsoft Office PowerPoint</Application>
  <PresentationFormat>On-screen Show (4:3)</PresentationFormat>
  <Paragraphs>106</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AK Wien</vt:lpstr>
      <vt:lpstr>Microsoft PowerPoint 97-2003 Presentation</vt:lpstr>
      <vt:lpstr>   Consumer Policy of the Austrian Chamber of Labour   </vt:lpstr>
      <vt:lpstr>      Main non governmental consumer organisations in Austria:   - Austrian Chamber of Labour  - Austrian Consumer Association    Special issues organisations e.g.:   - Motorists Association  - Tenant organisations  - Credit counseling and debtor education      </vt:lpstr>
      <vt:lpstr>     Alternative Dispute Resolution Bodies:  Special issues organisations established by the industry, by law or public entities eg:  patient rights, telecom, railroad, air passenger rights, housing, energy, dentists, used cars, internet, dating- and marriage agencies  New: Model ADR Body - currently financed by the ministry of social affairs, financial participation of the Chamber of Labour very likely </vt:lpstr>
      <vt:lpstr>PowerPoint Presentation</vt:lpstr>
      <vt:lpstr>  Austrian Chamber of Labour  The Federal Chamber of Labour represents together with the nine Chambers of Labour in each Austrian province the interests of 3.4 million employees and consumers in Austria  All employees are subject to compulsory membership  The Austrian Chamber of Labour is part of the Austrian social partnership – together with the Austrian Trade Union, Austrian Chamber of Commerce and Chamber of Agriculture    </vt:lpstr>
      <vt:lpstr>PowerPoint Presentation</vt:lpstr>
      <vt:lpstr>       Consumer policy  Advices p.a. ca 400.000  Consumer policy activities together with stakeholders, events, publication of position papers and opinions, participation in ministerial working groups in case of proposed new legislation, cooperation with BEUC  Information, sample letters, studies, brochures, youtube clips, apps, comparison tools eg for banking services, telecom provider and PR activities    </vt:lpstr>
      <vt:lpstr>          </vt:lpstr>
      <vt:lpstr>          </vt:lpstr>
      <vt:lpstr>          </vt:lpstr>
      <vt:lpstr>          </vt:lpstr>
      <vt:lpstr>       Consumer policy  Legal assistance ranging from interventions to free representation of consumers in court  Group action against unfair contract terms and violation of  the law against unfair competition   Market  and price surveillance  Member (and substantial financier) of the Austrian Consumer Association; chair of the supervisory board    </vt:lpstr>
      <vt:lpstr>          Main Activities 2013/14  Conference on planned obsolescence in June 2013  About 50 studies and price comparisons eg prices for food and drugstore products, telecom charges, analysis of KIIDs for investment funds, monitoring of banking fees, interest rates for savings accounts and cost of loans, rental fees  Publication of the „Report on the situation of consumers 2011/12“ together with the Austrian Consumer Association  Campaign against high rental fees for residences;  ia online questionnaire  („Check your rental fee“); opinion survey regarding burden of the cost of renting for young employees, signature campaign, intensive PR activities – aim: limitation of rental fees      </vt:lpstr>
      <vt:lpstr>                Main Activities 2013/14  Collecting claims of investors of corporate bonds issued by an Austrian construction firm which got bankrupt – about 800 retail investors are participating  Active participation in new legislation process at national and EU level – eg CESL, PRIPS, IMD II, PSD, data protection, air passenger rights, package holidays, implementation of Consumer Rights Directive, ADR  Implementation of the programme of the new Austrian government regarding consumer protection ia dedication of penalties imposed by the antitrust court in favour of Austrian Consumer Assocation               </vt:lpstr>
      <vt:lpstr>              What we do not : product tests          Austrian Consumer Assocation magazine „Konsument“               </vt:lpstr>
      <vt:lpstr>             Success and influence of consumer organisations depends on the political environment, commitment, expertise, creativity and – essential – ressources  Therefore also for consumer organisations a principle applies:   Money counts            </vt:lpstr>
      <vt:lpstr>             Thank you for your attention            </vt:lpstr>
    </vt:vector>
  </TitlesOfParts>
  <Company>AK-Wien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Prämiengeförderte Zukunftsvorsorge aus Sicht  des Konsumentenschutzes</dc:title>
  <dc:creator>PETRASEK Sabrina</dc:creator>
  <cp:lastModifiedBy>CSANYI Adrienn (SANCO)</cp:lastModifiedBy>
  <cp:revision>220</cp:revision>
  <cp:lastPrinted>2014-03-06T13:32:57Z</cp:lastPrinted>
  <dcterms:created xsi:type="dcterms:W3CDTF">2013-04-15T05:55:20Z</dcterms:created>
  <dcterms:modified xsi:type="dcterms:W3CDTF">2014-03-06T16:45:42Z</dcterms:modified>
</cp:coreProperties>
</file>