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0" r:id="rId4"/>
    <p:sldId id="261" r:id="rId5"/>
    <p:sldId id="262" r:id="rId6"/>
    <p:sldId id="259"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3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69C98A-DF2B-4BFD-AE8B-721380A0C134}" type="datetimeFigureOut">
              <a:rPr lang="it-IT" smtClean="0"/>
              <a:pPr/>
              <a:t>15/12/2013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75113C-8847-4531-9990-E7761E9EC5D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668617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2004145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28357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54966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1318959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17390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362285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160729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1715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356005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274DA7-7C7F-470E-8342-0914BD02E8CE}" type="datetimeFigureOut">
              <a:rPr lang="it-IT" smtClean="0"/>
              <a:pPr/>
              <a:t>15/12/2013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261799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74DA7-7C7F-470E-8342-0914BD02E8CE}" type="datetimeFigureOut">
              <a:rPr lang="it-IT" smtClean="0"/>
              <a:pPr/>
              <a:t>15/12/2013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C0094-4CA9-4D12-A27A-DAA0C1C2E196}" type="slidenum">
              <a:rPr lang="it-IT" smtClean="0"/>
              <a:pPr/>
              <a:t>‹N›</a:t>
            </a:fld>
            <a:endParaRPr lang="it-IT"/>
          </a:p>
        </p:txBody>
      </p:sp>
    </p:spTree>
    <p:extLst>
      <p:ext uri="{BB962C8B-B14F-4D97-AF65-F5344CB8AC3E}">
        <p14:creationId xmlns="" xmlns:p14="http://schemas.microsoft.com/office/powerpoint/2010/main" val="2670032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032104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itolo 7"/>
          <p:cNvSpPr>
            <a:spLocks noGrp="1"/>
          </p:cNvSpPr>
          <p:nvPr>
            <p:ph type="ctrTitle"/>
          </p:nvPr>
        </p:nvSpPr>
        <p:spPr>
          <a:xfrm>
            <a:off x="685800" y="2607047"/>
            <a:ext cx="7772400" cy="1470025"/>
          </a:xfrm>
        </p:spPr>
        <p:txBody>
          <a:bodyPr/>
          <a:lstStyle/>
          <a:p>
            <a:r>
              <a:rPr lang="it-IT" b="1" dirty="0" smtClean="0"/>
              <a:t>2 </a:t>
            </a:r>
            <a:r>
              <a:rPr lang="it-IT" b="1" dirty="0" err="1" smtClean="0"/>
              <a:t>final</a:t>
            </a:r>
            <a:r>
              <a:rPr lang="it-IT" b="1" dirty="0" smtClean="0"/>
              <a:t> </a:t>
            </a:r>
            <a:r>
              <a:rPr lang="it-IT" b="1" dirty="0" err="1" smtClean="0"/>
              <a:t>considerations</a:t>
            </a:r>
            <a:endParaRPr lang="it-IT" b="1" dirty="0"/>
          </a:p>
        </p:txBody>
      </p:sp>
    </p:spTree>
    <p:extLst>
      <p:ext uri="{BB962C8B-B14F-4D97-AF65-F5344CB8AC3E}">
        <p14:creationId xmlns="" xmlns:p14="http://schemas.microsoft.com/office/powerpoint/2010/main" val="545766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asellaDiTesto 2"/>
          <p:cNvSpPr txBox="1"/>
          <p:nvPr/>
        </p:nvSpPr>
        <p:spPr>
          <a:xfrm>
            <a:off x="611560" y="1447031"/>
            <a:ext cx="8064896" cy="5632311"/>
          </a:xfrm>
          <a:prstGeom prst="rect">
            <a:avLst/>
          </a:prstGeom>
          <a:noFill/>
        </p:spPr>
        <p:txBody>
          <a:bodyPr wrap="square" rtlCol="0">
            <a:spAutoFit/>
          </a:bodyPr>
          <a:lstStyle/>
          <a:p>
            <a:pPr marL="342900" lvl="0" indent="-342900">
              <a:buFont typeface="+mj-lt"/>
              <a:buAutoNum type="alphaLcParenR"/>
            </a:pPr>
            <a:r>
              <a:rPr lang="en-GB" dirty="0" smtClean="0"/>
              <a:t>that in the world of transport there is no magic wand to help meet all our mobility needs and that </a:t>
            </a:r>
            <a:r>
              <a:rPr lang="en-GB" b="1" u="sng" dirty="0" smtClean="0"/>
              <a:t>the resources available are few</a:t>
            </a:r>
            <a:r>
              <a:rPr lang="en-GB" dirty="0" smtClean="0"/>
              <a:t>. This is an important starting point because it allows us to address these issues with healthy realism, thus recognizing </a:t>
            </a:r>
            <a:r>
              <a:rPr lang="en-GB" b="1" u="sng" dirty="0" smtClean="0"/>
              <a:t>the responsibilities of and difficulties encountered by all the actors involved</a:t>
            </a:r>
            <a:r>
              <a:rPr lang="en-GB" dirty="0" smtClean="0"/>
              <a:t>;</a:t>
            </a:r>
          </a:p>
          <a:p>
            <a:pPr marL="342900" lvl="0" indent="-342900">
              <a:buFont typeface="+mj-lt"/>
              <a:buAutoNum type="alphaLcParenR"/>
            </a:pPr>
            <a:endParaRPr lang="en-GB" dirty="0" smtClean="0"/>
          </a:p>
          <a:p>
            <a:pPr marL="342900" lvl="0" indent="-342900">
              <a:buFont typeface="+mj-lt"/>
              <a:buAutoNum type="alphaLcParenR"/>
            </a:pPr>
            <a:r>
              <a:rPr lang="en-GB" dirty="0" smtClean="0"/>
              <a:t>that we are </a:t>
            </a:r>
            <a:r>
              <a:rPr lang="en-GB" b="1" u="sng" dirty="0" smtClean="0"/>
              <a:t>all</a:t>
            </a:r>
            <a:r>
              <a:rPr lang="en-GB" dirty="0" smtClean="0"/>
              <a:t> - and not just the commuters - </a:t>
            </a:r>
            <a:r>
              <a:rPr lang="en-GB" b="1" u="sng" dirty="0" smtClean="0"/>
              <a:t>called</a:t>
            </a:r>
            <a:r>
              <a:rPr lang="en-GB" dirty="0" smtClean="0"/>
              <a:t> upon </a:t>
            </a:r>
            <a:r>
              <a:rPr lang="en-GB" b="1" u="sng" dirty="0" smtClean="0"/>
              <a:t>to contribute to both individual and collective mobility needs, public and private</a:t>
            </a:r>
            <a:r>
              <a:rPr lang="en-GB" dirty="0" smtClean="0"/>
              <a:t>;</a:t>
            </a:r>
          </a:p>
          <a:p>
            <a:pPr marL="342900" lvl="0" indent="-342900">
              <a:buFont typeface="+mj-lt"/>
              <a:buAutoNum type="alphaLcParenR"/>
            </a:pPr>
            <a:endParaRPr lang="en-GB" dirty="0" smtClean="0"/>
          </a:p>
          <a:p>
            <a:pPr marL="342900" lvl="0" indent="-342900">
              <a:buFont typeface="+mj-lt"/>
              <a:buAutoNum type="alphaLcParenR"/>
            </a:pPr>
            <a:r>
              <a:rPr lang="en-GB" dirty="0" smtClean="0"/>
              <a:t>of the </a:t>
            </a:r>
            <a:r>
              <a:rPr lang="en-GB" b="1" u="sng" dirty="0" smtClean="0"/>
              <a:t>complexity of mobility </a:t>
            </a:r>
            <a:r>
              <a:rPr lang="en-GB" dirty="0" smtClean="0"/>
              <a:t>since there is a link between:</a:t>
            </a:r>
            <a:endParaRPr lang="it-IT" dirty="0" smtClean="0"/>
          </a:p>
          <a:p>
            <a:pPr lvl="1">
              <a:buFont typeface="Arial" pitchFamily="34" charset="0"/>
              <a:buChar char="•"/>
            </a:pPr>
            <a:r>
              <a:rPr lang="en-GB" dirty="0" smtClean="0"/>
              <a:t>public services, to which certain rules and responsibilities apply, and the 	market, governed by other rules;</a:t>
            </a:r>
            <a:endParaRPr lang="it-IT" dirty="0" smtClean="0"/>
          </a:p>
          <a:p>
            <a:pPr lvl="1">
              <a:buFont typeface="Arial" pitchFamily="34" charset="0"/>
              <a:buChar char="•"/>
            </a:pPr>
            <a:r>
              <a:rPr lang="en-GB" dirty="0" smtClean="0"/>
              <a:t>collective and individual mobility;</a:t>
            </a:r>
            <a:endParaRPr lang="it-IT" dirty="0" smtClean="0"/>
          </a:p>
          <a:p>
            <a:pPr lvl="1">
              <a:buFont typeface="Arial" pitchFamily="34" charset="0"/>
              <a:buChar char="•"/>
            </a:pPr>
            <a:r>
              <a:rPr lang="en-GB" dirty="0" smtClean="0"/>
              <a:t>public and private actors;</a:t>
            </a:r>
            <a:endParaRPr lang="it-IT" dirty="0" smtClean="0"/>
          </a:p>
          <a:p>
            <a:pPr lvl="1">
              <a:buFont typeface="Arial" pitchFamily="34" charset="0"/>
              <a:buChar char="•"/>
            </a:pPr>
            <a:r>
              <a:rPr lang="en-GB" dirty="0" smtClean="0"/>
              <a:t>local/regional/national/supranational dimensions, as well as short-and long-	term needs related to the present generations and to the future ones, with 	needs difficult to foresee at the moment; </a:t>
            </a:r>
          </a:p>
          <a:p>
            <a:pPr lvl="1"/>
            <a:endParaRPr lang="en-GB" dirty="0" smtClean="0"/>
          </a:p>
          <a:p>
            <a:pPr marL="0" lvl="1">
              <a:tabLst>
                <a:tab pos="177800" algn="l"/>
                <a:tab pos="355600" algn="l"/>
              </a:tabLst>
            </a:pPr>
            <a:r>
              <a:rPr lang="en-GB" dirty="0" smtClean="0"/>
              <a:t>d) 	of mobility as a means to makes us feel </a:t>
            </a:r>
            <a:r>
              <a:rPr lang="en-GB" b="1" u="sng" dirty="0" smtClean="0"/>
              <a:t>European citizens</a:t>
            </a:r>
            <a:r>
              <a:rPr lang="en-GB" dirty="0" smtClean="0"/>
              <a:t>. </a:t>
            </a:r>
            <a:endParaRPr lang="it-IT" dirty="0" smtClean="0"/>
          </a:p>
          <a:p>
            <a:endParaRPr lang="it-IT" dirty="0"/>
          </a:p>
        </p:txBody>
      </p:sp>
      <p:sp>
        <p:nvSpPr>
          <p:cNvPr id="4" name="CasellaDiTesto 3"/>
          <p:cNvSpPr txBox="1"/>
          <p:nvPr/>
        </p:nvSpPr>
        <p:spPr>
          <a:xfrm>
            <a:off x="395536" y="1066972"/>
            <a:ext cx="4248472" cy="369332"/>
          </a:xfrm>
          <a:prstGeom prst="rect">
            <a:avLst/>
          </a:prstGeom>
          <a:solidFill>
            <a:srgbClr val="92D050"/>
          </a:solidFill>
        </p:spPr>
        <p:txBody>
          <a:bodyPr wrap="square" rtlCol="0">
            <a:spAutoFit/>
          </a:bodyPr>
          <a:lstStyle/>
          <a:p>
            <a:r>
              <a:rPr lang="en-GB" b="1" cap="all" dirty="0" smtClean="0">
                <a:solidFill>
                  <a:schemeClr val="bg1"/>
                </a:solidFill>
              </a:rPr>
              <a:t>European citizens are well aware</a:t>
            </a:r>
            <a:r>
              <a:rPr lang="en-GB" cap="all" dirty="0" smtClean="0">
                <a:solidFill>
                  <a:schemeClr val="bg1"/>
                </a:solidFill>
              </a:rPr>
              <a:t>:</a:t>
            </a:r>
            <a:endParaRPr lang="it-IT" cap="all" dirty="0" smtClean="0">
              <a:solidFill>
                <a:schemeClr val="bg1"/>
              </a:solidFill>
            </a:endParaRPr>
          </a:p>
        </p:txBody>
      </p:sp>
      <p:sp>
        <p:nvSpPr>
          <p:cNvPr id="5" name="CasellaDiTesto 4"/>
          <p:cNvSpPr txBox="1"/>
          <p:nvPr/>
        </p:nvSpPr>
        <p:spPr>
          <a:xfrm>
            <a:off x="395536" y="706932"/>
            <a:ext cx="1008112" cy="369332"/>
          </a:xfrm>
          <a:prstGeom prst="rect">
            <a:avLst/>
          </a:prstGeom>
          <a:solidFill>
            <a:srgbClr val="92D050"/>
          </a:solidFill>
        </p:spPr>
        <p:txBody>
          <a:bodyPr wrap="square" rtlCol="0">
            <a:spAutoFit/>
          </a:bodyPr>
          <a:lstStyle/>
          <a:p>
            <a:r>
              <a:rPr lang="en-GB" b="1" cap="all" dirty="0" smtClean="0">
                <a:solidFill>
                  <a:schemeClr val="bg1"/>
                </a:solidFill>
              </a:rPr>
              <a:t>The 1</a:t>
            </a:r>
            <a:r>
              <a:rPr lang="en-GB" b="1" cap="all" baseline="30000" dirty="0" smtClean="0">
                <a:solidFill>
                  <a:schemeClr val="bg1"/>
                </a:solidFill>
              </a:rPr>
              <a:t>st</a:t>
            </a:r>
            <a:r>
              <a:rPr lang="en-GB" b="1" cap="all" dirty="0" smtClean="0">
                <a:solidFill>
                  <a:schemeClr val="bg1"/>
                </a:solidFill>
              </a:rPr>
              <a:t> </a:t>
            </a:r>
            <a:endParaRPr lang="it-IT" cap="all" dirty="0" smtClean="0">
              <a:solidFill>
                <a:schemeClr val="bg1"/>
              </a:solidFill>
            </a:endParaRPr>
          </a:p>
        </p:txBody>
      </p:sp>
    </p:spTree>
    <p:extLst>
      <p:ext uri="{BB962C8B-B14F-4D97-AF65-F5344CB8AC3E}">
        <p14:creationId xmlns="" xmlns:p14="http://schemas.microsoft.com/office/powerpoint/2010/main" val="1831342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1043608" y="2377911"/>
            <a:ext cx="7704856" cy="3416320"/>
          </a:xfrm>
          <a:prstGeom prst="rect">
            <a:avLst/>
          </a:prstGeom>
          <a:noFill/>
        </p:spPr>
        <p:txBody>
          <a:bodyPr wrap="square" rtlCol="0">
            <a:spAutoFit/>
          </a:bodyPr>
          <a:lstStyle/>
          <a:p>
            <a:pPr marL="342900" lvl="0" indent="-342900">
              <a:buFont typeface="+mj-lt"/>
              <a:buAutoNum type="alphaLcParenR"/>
            </a:pPr>
            <a:r>
              <a:rPr lang="en-GB" dirty="0" smtClean="0"/>
              <a:t>Most Civic Recommendations ask to </a:t>
            </a:r>
            <a:r>
              <a:rPr lang="en-GB" b="1" u="sng" dirty="0" smtClean="0"/>
              <a:t>systemise</a:t>
            </a:r>
            <a:r>
              <a:rPr lang="en-GB" dirty="0" smtClean="0"/>
              <a:t> what is currently </a:t>
            </a:r>
            <a:r>
              <a:rPr lang="en-GB" b="1" u="sng" dirty="0" smtClean="0"/>
              <a:t>split </a:t>
            </a:r>
            <a:r>
              <a:rPr lang="en-GB" dirty="0" smtClean="0"/>
              <a:t>and </a:t>
            </a:r>
            <a:r>
              <a:rPr lang="en-GB" b="1" u="sng" dirty="0" smtClean="0"/>
              <a:t>occasional</a:t>
            </a:r>
            <a:r>
              <a:rPr lang="en-GB" dirty="0" smtClean="0"/>
              <a:t>. There are low-cost solutions which could meet the diverse mobility needs, and not seeing them implemented is annoying. More than revolutionising the system, the mobility of many Europeans would improve by implementing already tested solutions. Not surprisingly, the implementation of most Civic Recommendations requires the ability to enforce them more than investment in them;</a:t>
            </a:r>
          </a:p>
          <a:p>
            <a:pPr marL="342900" lvl="0" indent="-342900">
              <a:buFont typeface="+mj-lt"/>
              <a:buAutoNum type="alphaLcParenR"/>
            </a:pPr>
            <a:endParaRPr lang="en-GB" dirty="0" smtClean="0"/>
          </a:p>
          <a:p>
            <a:pPr marL="342900" lvl="0" indent="-342900">
              <a:buFont typeface="+mj-lt"/>
              <a:buAutoNum type="alphaLcParenR"/>
            </a:pPr>
            <a:r>
              <a:rPr lang="en-GB" dirty="0" smtClean="0"/>
              <a:t>the awareness of the situation citizens experience every day does </a:t>
            </a:r>
            <a:r>
              <a:rPr lang="en-GB" b="1" u="sng" dirty="0" smtClean="0"/>
              <a:t>not</a:t>
            </a:r>
            <a:r>
              <a:rPr lang="en-GB" dirty="0" smtClean="0"/>
              <a:t> correspond to the </a:t>
            </a:r>
            <a:r>
              <a:rPr lang="en-GB" b="1" u="sng" dirty="0" smtClean="0"/>
              <a:t>knowledge of what has been achieved or is being done through the work of the EU institutions</a:t>
            </a:r>
            <a:r>
              <a:rPr lang="en-GB" dirty="0" smtClean="0"/>
              <a:t>;</a:t>
            </a:r>
          </a:p>
          <a:p>
            <a:pPr lvl="0"/>
            <a:endParaRPr lang="it-IT" b="1" u="sng" dirty="0" smtClean="0"/>
          </a:p>
        </p:txBody>
      </p:sp>
      <p:sp>
        <p:nvSpPr>
          <p:cNvPr id="10" name="CasellaDiTesto 9"/>
          <p:cNvSpPr txBox="1"/>
          <p:nvPr/>
        </p:nvSpPr>
        <p:spPr>
          <a:xfrm>
            <a:off x="395536" y="1619508"/>
            <a:ext cx="4896544" cy="369332"/>
          </a:xfrm>
          <a:prstGeom prst="rect">
            <a:avLst/>
          </a:prstGeom>
          <a:solidFill>
            <a:srgbClr val="92D050"/>
          </a:solidFill>
        </p:spPr>
        <p:txBody>
          <a:bodyPr wrap="square" rtlCol="0">
            <a:spAutoFit/>
          </a:bodyPr>
          <a:lstStyle/>
          <a:p>
            <a:r>
              <a:rPr lang="en-GB" b="1" cap="all" dirty="0" smtClean="0">
                <a:solidFill>
                  <a:schemeClr val="bg1"/>
                </a:solidFill>
              </a:rPr>
              <a:t>we need to act on what we already have </a:t>
            </a:r>
            <a:endParaRPr lang="it-IT" b="1" cap="all" dirty="0" smtClean="0">
              <a:solidFill>
                <a:schemeClr val="bg1"/>
              </a:solidFill>
            </a:endParaRPr>
          </a:p>
        </p:txBody>
      </p:sp>
      <p:sp>
        <p:nvSpPr>
          <p:cNvPr id="11" name="CasellaDiTesto 10"/>
          <p:cNvSpPr txBox="1"/>
          <p:nvPr/>
        </p:nvSpPr>
        <p:spPr>
          <a:xfrm>
            <a:off x="395536" y="1259468"/>
            <a:ext cx="1008112" cy="369332"/>
          </a:xfrm>
          <a:prstGeom prst="rect">
            <a:avLst/>
          </a:prstGeom>
          <a:solidFill>
            <a:srgbClr val="92D050"/>
          </a:solidFill>
        </p:spPr>
        <p:txBody>
          <a:bodyPr wrap="square" rtlCol="0">
            <a:spAutoFit/>
          </a:bodyPr>
          <a:lstStyle/>
          <a:p>
            <a:r>
              <a:rPr lang="en-GB" b="1" cap="all" dirty="0" smtClean="0">
                <a:solidFill>
                  <a:schemeClr val="bg1"/>
                </a:solidFill>
              </a:rPr>
              <a:t>The 2</a:t>
            </a:r>
            <a:r>
              <a:rPr lang="en-GB" b="1" cap="all" baseline="30000" dirty="0" smtClean="0">
                <a:solidFill>
                  <a:schemeClr val="bg1"/>
                </a:solidFill>
              </a:rPr>
              <a:t>nd</a:t>
            </a:r>
            <a:r>
              <a:rPr lang="en-GB" b="1" cap="all" dirty="0" smtClean="0">
                <a:solidFill>
                  <a:schemeClr val="bg1"/>
                </a:solidFill>
              </a:rPr>
              <a:t>  </a:t>
            </a:r>
            <a:endParaRPr lang="it-IT" cap="all" dirty="0" smtClean="0">
              <a:solidFill>
                <a:schemeClr val="bg1"/>
              </a:solidFill>
            </a:endParaRPr>
          </a:p>
        </p:txBody>
      </p:sp>
    </p:spTree>
    <p:extLst>
      <p:ext uri="{BB962C8B-B14F-4D97-AF65-F5344CB8AC3E}">
        <p14:creationId xmlns="" xmlns:p14="http://schemas.microsoft.com/office/powerpoint/2010/main" val="289772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CasellaDiTesto 3"/>
          <p:cNvSpPr txBox="1"/>
          <p:nvPr/>
        </p:nvSpPr>
        <p:spPr>
          <a:xfrm>
            <a:off x="611560" y="1052736"/>
            <a:ext cx="7416824" cy="1477328"/>
          </a:xfrm>
          <a:prstGeom prst="rect">
            <a:avLst/>
          </a:prstGeom>
          <a:noFill/>
        </p:spPr>
        <p:txBody>
          <a:bodyPr wrap="square" rtlCol="0">
            <a:spAutoFit/>
          </a:bodyPr>
          <a:lstStyle/>
          <a:p>
            <a:pPr marL="342900" lvl="0" indent="-342900"/>
            <a:r>
              <a:rPr lang="en-GB" dirty="0" smtClean="0"/>
              <a:t>c) 	recent Directives have strengthened the legal conditions for a greater protection of passengers' rights, but </a:t>
            </a:r>
            <a:r>
              <a:rPr lang="en-GB" b="1" u="sng" dirty="0" smtClean="0"/>
              <a:t>they still need to strengthen the tools of protection </a:t>
            </a:r>
            <a:r>
              <a:rPr lang="en-GB" dirty="0" smtClean="0"/>
              <a:t>and, in parallel, </a:t>
            </a:r>
            <a:r>
              <a:rPr lang="en-GB" b="1" u="sng" dirty="0" smtClean="0"/>
              <a:t>to support information to citizens </a:t>
            </a:r>
            <a:r>
              <a:rPr lang="en-GB" dirty="0" smtClean="0"/>
              <a:t>by:</a:t>
            </a:r>
            <a:endParaRPr lang="it-IT" dirty="0" smtClean="0"/>
          </a:p>
          <a:p>
            <a:r>
              <a:rPr lang="en-GB" dirty="0" smtClean="0"/>
              <a:t> </a:t>
            </a:r>
            <a:endParaRPr lang="it-IT" dirty="0" smtClean="0"/>
          </a:p>
          <a:p>
            <a:endParaRPr lang="it-IT" dirty="0"/>
          </a:p>
        </p:txBody>
      </p:sp>
      <p:sp>
        <p:nvSpPr>
          <p:cNvPr id="5" name="CasellaDiTesto 4"/>
          <p:cNvSpPr txBox="1"/>
          <p:nvPr/>
        </p:nvSpPr>
        <p:spPr>
          <a:xfrm>
            <a:off x="1331640" y="2276872"/>
            <a:ext cx="6768752" cy="3693319"/>
          </a:xfrm>
          <a:prstGeom prst="rect">
            <a:avLst/>
          </a:prstGeom>
          <a:noFill/>
        </p:spPr>
        <p:txBody>
          <a:bodyPr wrap="square" rtlCol="0">
            <a:spAutoFit/>
          </a:bodyPr>
          <a:lstStyle/>
          <a:p>
            <a:pPr marL="342900" lvl="0" indent="-342900">
              <a:buFont typeface="+mj-lt"/>
              <a:buAutoNum type="arabicPeriod"/>
            </a:pPr>
            <a:r>
              <a:rPr lang="en-GB" b="1" u="sng" dirty="0" smtClean="0"/>
              <a:t>supplying information</a:t>
            </a:r>
            <a:r>
              <a:rPr lang="en-GB" b="1" dirty="0" smtClean="0"/>
              <a:t> </a:t>
            </a:r>
            <a:r>
              <a:rPr lang="en-GB" dirty="0" smtClean="0"/>
              <a:t>at international airports, railway stations and main transport interchanges;</a:t>
            </a:r>
            <a:endParaRPr lang="it-IT" dirty="0" smtClean="0"/>
          </a:p>
          <a:p>
            <a:pPr marL="342900" lvl="0" indent="-342900">
              <a:buFont typeface="+mj-lt"/>
              <a:buAutoNum type="arabicPeriod"/>
            </a:pPr>
            <a:r>
              <a:rPr lang="en-GB" b="1" u="sng" dirty="0" smtClean="0"/>
              <a:t>promoting the APP </a:t>
            </a:r>
            <a:r>
              <a:rPr lang="en-GB" dirty="0" smtClean="0"/>
              <a:t>that the European Commission has launched for air and rail transport, useful also for bus/coach transport and river and sea transport;</a:t>
            </a:r>
            <a:endParaRPr lang="it-IT" dirty="0" smtClean="0"/>
          </a:p>
          <a:p>
            <a:pPr marL="342900" lvl="0" indent="-342900">
              <a:buFont typeface="+mj-lt"/>
              <a:buAutoNum type="arabicPeriod"/>
            </a:pPr>
            <a:r>
              <a:rPr lang="en-GB" b="1" u="sng" dirty="0" smtClean="0"/>
              <a:t>involving civil society </a:t>
            </a:r>
            <a:r>
              <a:rPr lang="en-GB" dirty="0" smtClean="0"/>
              <a:t>as a vehicle to reach a target of citizens otherwise not accessible since they do not know how to use new technologies or social media;</a:t>
            </a:r>
            <a:endParaRPr lang="it-IT" dirty="0" smtClean="0"/>
          </a:p>
          <a:p>
            <a:pPr marL="342900" lvl="0" indent="-342900">
              <a:buFont typeface="+mj-lt"/>
              <a:buAutoNum type="arabicPeriod"/>
            </a:pPr>
            <a:r>
              <a:rPr lang="en-GB" dirty="0" smtClean="0"/>
              <a:t>regarding </a:t>
            </a:r>
            <a:r>
              <a:rPr lang="en-GB" b="1" u="sng" dirty="0" smtClean="0"/>
              <a:t>conciliation</a:t>
            </a:r>
            <a:r>
              <a:rPr lang="en-GB" dirty="0" smtClean="0"/>
              <a:t> as a fast and economical way to resolve </a:t>
            </a:r>
            <a:r>
              <a:rPr lang="en-GB" i="1" dirty="0" smtClean="0"/>
              <a:t>small disputes</a:t>
            </a:r>
            <a:r>
              <a:rPr lang="en-GB" dirty="0" smtClean="0"/>
              <a:t> in transport;</a:t>
            </a:r>
            <a:endParaRPr lang="it-IT" dirty="0" smtClean="0"/>
          </a:p>
          <a:p>
            <a:pPr marL="342900" indent="-342900">
              <a:buFont typeface="+mj-lt"/>
              <a:buAutoNum type="arabicPeriod"/>
            </a:pPr>
            <a:r>
              <a:rPr lang="en-GB" dirty="0" smtClean="0"/>
              <a:t>organising </a:t>
            </a:r>
            <a:r>
              <a:rPr lang="en-GB" b="1" u="sng" dirty="0" smtClean="0"/>
              <a:t>counselling and protection centres </a:t>
            </a:r>
            <a:r>
              <a:rPr lang="en-GB" dirty="0" smtClean="0"/>
              <a:t>within the major interchange areas and where there is the most passenger flow.</a:t>
            </a:r>
            <a:endParaRPr lang="it-IT" dirty="0" smtClean="0"/>
          </a:p>
          <a:p>
            <a:endParaRPr lang="it-IT" dirty="0"/>
          </a:p>
        </p:txBody>
      </p:sp>
    </p:spTree>
    <p:extLst>
      <p:ext uri="{BB962C8B-B14F-4D97-AF65-F5344CB8AC3E}">
        <p14:creationId xmlns="" xmlns:p14="http://schemas.microsoft.com/office/powerpoint/2010/main" val="4018702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CasellaDiTesto 5"/>
          <p:cNvSpPr txBox="1"/>
          <p:nvPr/>
        </p:nvSpPr>
        <p:spPr>
          <a:xfrm>
            <a:off x="1043608" y="1988840"/>
            <a:ext cx="7344816" cy="3000821"/>
          </a:xfrm>
          <a:prstGeom prst="rect">
            <a:avLst/>
          </a:prstGeom>
          <a:noFill/>
        </p:spPr>
        <p:txBody>
          <a:bodyPr wrap="square" rtlCol="0">
            <a:spAutoFit/>
          </a:bodyPr>
          <a:lstStyle/>
          <a:p>
            <a:pPr>
              <a:lnSpc>
                <a:spcPct val="150000"/>
              </a:lnSpc>
            </a:pPr>
            <a:r>
              <a:rPr lang="en-GB" i="1" dirty="0" smtClean="0"/>
              <a:t>We wish that this work be regarded as a </a:t>
            </a:r>
            <a:r>
              <a:rPr lang="en-GB" b="1" i="1" dirty="0" smtClean="0"/>
              <a:t>constructive contribution </a:t>
            </a:r>
            <a:r>
              <a:rPr lang="en-GB" i="1" dirty="0" smtClean="0"/>
              <a:t>to what associations and citizens have forwarded to the attention of institutional decision-makers at local, national and European level, as well as to the various stakeholders who are committed to working for a more sustainable mobility and in line with citizens’ expectations.</a:t>
            </a:r>
          </a:p>
          <a:p>
            <a:pPr>
              <a:lnSpc>
                <a:spcPct val="150000"/>
              </a:lnSpc>
            </a:pPr>
            <a:endParaRPr lang="en-GB" i="1" dirty="0" smtClean="0"/>
          </a:p>
          <a:p>
            <a:pPr algn="ctr">
              <a:lnSpc>
                <a:spcPct val="150000"/>
              </a:lnSpc>
            </a:pPr>
            <a:r>
              <a:rPr lang="en-GB" b="1" i="1" dirty="0" smtClean="0"/>
              <a:t>Thank you for your attention!</a:t>
            </a:r>
            <a:endParaRPr lang="it-IT" b="1" i="1" dirty="0"/>
          </a:p>
        </p:txBody>
      </p:sp>
    </p:spTree>
    <p:extLst>
      <p:ext uri="{BB962C8B-B14F-4D97-AF65-F5344CB8AC3E}">
        <p14:creationId xmlns="" xmlns:p14="http://schemas.microsoft.com/office/powerpoint/2010/main" val="964646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404</Words>
  <Application>Microsoft Office PowerPoint</Application>
  <PresentationFormat>Presentazione su schermo (4:3)</PresentationFormat>
  <Paragraphs>29</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Diapositiva 1</vt:lpstr>
      <vt:lpstr>2 final considerations</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Tiziana Toto</dc:creator>
  <cp:lastModifiedBy>portatile</cp:lastModifiedBy>
  <cp:revision>74</cp:revision>
  <dcterms:created xsi:type="dcterms:W3CDTF">2013-12-13T09:46:50Z</dcterms:created>
  <dcterms:modified xsi:type="dcterms:W3CDTF">2013-12-15T08:18:33Z</dcterms:modified>
</cp:coreProperties>
</file>