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5" r:id="rId9"/>
    <p:sldId id="264" r:id="rId10"/>
    <p:sldId id="259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9C98A-DF2B-4BFD-AE8B-721380A0C134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5113C-8847-4531-9990-E7761E9EC5D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6861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0414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5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496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1895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390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228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0729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15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6005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1799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74DA7-7C7F-470E-8342-0914BD02E8CE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C0094-4CA9-4D12-A27A-DAA0C1C2E1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003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321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2267744" y="1105580"/>
            <a:ext cx="4428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Environmental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sustainability</a:t>
            </a:r>
            <a:endParaRPr lang="it-IT" sz="28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55576" y="3861048"/>
            <a:ext cx="770485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Civic Recommendation which focuses on Environmental Sustainability has a clear interpretation: </a:t>
            </a:r>
            <a:r>
              <a:rPr lang="en-GB" b="1" dirty="0" smtClean="0">
                <a:solidFill>
                  <a:schemeClr val="bg1"/>
                </a:solidFill>
              </a:rPr>
              <a:t>it is no longer the time of employing remedies limiting the use of polluting means of transport </a:t>
            </a:r>
            <a:r>
              <a:rPr lang="en-GB" dirty="0" smtClean="0">
                <a:solidFill>
                  <a:schemeClr val="bg1"/>
                </a:solidFill>
              </a:rPr>
              <a:t>(e.g. limit traffic according to even and odd numbers of license plates or Sundays on foot) we should instead </a:t>
            </a:r>
            <a:r>
              <a:rPr lang="en-GB" b="1" u="sng" dirty="0" smtClean="0">
                <a:solidFill>
                  <a:schemeClr val="bg1"/>
                </a:solidFill>
              </a:rPr>
              <a:t>invest on infrastructures for the use of less polluting cars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endParaRPr lang="it-IT" dirty="0">
              <a:solidFill>
                <a:schemeClr val="bg1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467544" y="2304296"/>
          <a:ext cx="8136904" cy="938349"/>
        </p:xfrm>
        <a:graphic>
          <a:graphicData uri="http://schemas.openxmlformats.org/drawingml/2006/table">
            <a:tbl>
              <a:tblPr/>
              <a:tblGrid>
                <a:gridCol w="7128792"/>
                <a:gridCol w="1008112"/>
              </a:tblGrid>
              <a:tr h="38970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Civic Recommendations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 Request </a:t>
                      </a: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more dedicated infrastructures (charging stations for electric cars, dedicated parking spaces for LPG cars, etc.)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464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08912" cy="648072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+mn-lt"/>
              </a:rPr>
              <a:t>The </a:t>
            </a:r>
            <a:r>
              <a:rPr lang="it-IT" sz="2800" b="1" dirty="0" err="1" smtClean="0">
                <a:latin typeface="+mn-lt"/>
              </a:rPr>
              <a:t>Civic</a:t>
            </a:r>
            <a:r>
              <a:rPr lang="it-IT" sz="2800" b="1" dirty="0" smtClean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Recommendations</a:t>
            </a:r>
            <a:r>
              <a:rPr lang="it-IT" sz="2800" b="1" dirty="0" smtClean="0">
                <a:latin typeface="+mn-lt"/>
              </a:rPr>
              <a:t>: some </a:t>
            </a:r>
            <a:r>
              <a:rPr lang="it-IT" sz="2800" b="1" dirty="0" err="1" smtClean="0">
                <a:latin typeface="+mn-lt"/>
              </a:rPr>
              <a:t>informations</a:t>
            </a:r>
            <a:endParaRPr lang="it-IT" sz="2800" b="1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568952" cy="6480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700" dirty="0" smtClean="0">
                <a:solidFill>
                  <a:schemeClr val="tx1"/>
                </a:solidFill>
                <a:ea typeface="Calibri"/>
                <a:cs typeface="Times New Roman"/>
              </a:rPr>
              <a:t>Out of 42 draft recommendations, </a:t>
            </a:r>
            <a:r>
              <a:rPr lang="en-GB" sz="1700" b="1" dirty="0" smtClean="0">
                <a:solidFill>
                  <a:schemeClr val="tx1"/>
                </a:solidFill>
                <a:ea typeface="Calibri"/>
                <a:cs typeface="Times New Roman"/>
              </a:rPr>
              <a:t>18</a:t>
            </a:r>
            <a:r>
              <a:rPr lang="en-GB" sz="1700" dirty="0" smtClean="0">
                <a:solidFill>
                  <a:schemeClr val="tx1"/>
                </a:solidFill>
                <a:ea typeface="Calibri"/>
                <a:cs typeface="Times New Roman"/>
              </a:rPr>
              <a:t> showed an average value exceeding 50% of high priority.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700" dirty="0" smtClean="0">
                <a:solidFill>
                  <a:schemeClr val="tx1"/>
                </a:solidFill>
                <a:ea typeface="Calibri"/>
                <a:cs typeface="Times New Roman"/>
              </a:rPr>
              <a:t>These Civic Recommendations are classified according to: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7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412776"/>
            <a:ext cx="8136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>
                <a:ea typeface="Calibri"/>
                <a:cs typeface="Times New Roman"/>
              </a:rPr>
              <a:t>The European citizens interviewed were </a:t>
            </a:r>
            <a:r>
              <a:rPr lang="en-GB" sz="1700" b="1" dirty="0" smtClean="0">
                <a:ea typeface="Calibri"/>
                <a:cs typeface="Times New Roman"/>
              </a:rPr>
              <a:t>over 4000 </a:t>
            </a:r>
            <a:r>
              <a:rPr lang="en-GB" sz="1700" dirty="0" smtClean="0">
                <a:ea typeface="Calibri"/>
                <a:cs typeface="Times New Roman"/>
              </a:rPr>
              <a:t>and were handed a questionnaire regarding: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771800" y="2172633"/>
            <a:ext cx="3528392" cy="140038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  <a:ea typeface="Calibri"/>
                <a:cs typeface="Times New Roman"/>
              </a:rPr>
              <a:t>the use of bicycles</a:t>
            </a: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  <a:ea typeface="Calibri"/>
                <a:cs typeface="Times New Roman"/>
              </a:rPr>
              <a:t>the use of local public transport </a:t>
            </a: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  <a:ea typeface="Calibri"/>
                <a:cs typeface="Times New Roman"/>
              </a:rPr>
              <a:t>car-sharing</a:t>
            </a: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  <a:ea typeface="Calibri"/>
                <a:cs typeface="Times New Roman"/>
              </a:rPr>
              <a:t>private vehicles </a:t>
            </a: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  <a:ea typeface="Calibri"/>
                <a:cs typeface="Times New Roman"/>
              </a:rPr>
              <a:t>general interventions on mobility</a:t>
            </a:r>
            <a:endParaRPr lang="it-IT" sz="1700" i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3717032"/>
            <a:ext cx="7920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>
                <a:ea typeface="Calibri"/>
                <a:cs typeface="Times New Roman"/>
              </a:rPr>
              <a:t>Respondents had to indicate how important (very, fairly, little) they believed was a follow up with the what they were commenting.</a:t>
            </a:r>
            <a:endParaRPr lang="it-IT" sz="17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59632" y="5301208"/>
            <a:ext cx="6192688" cy="113877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700" i="1" dirty="0" smtClean="0">
                <a:solidFill>
                  <a:schemeClr val="bg1"/>
                </a:solidFill>
              </a:rPr>
              <a:t>social </a:t>
            </a:r>
            <a:r>
              <a:rPr lang="it-IT" sz="1700" i="1" dirty="0" err="1" smtClean="0">
                <a:solidFill>
                  <a:schemeClr val="bg1"/>
                </a:solidFill>
              </a:rPr>
              <a:t>sustainability</a:t>
            </a:r>
            <a:r>
              <a:rPr lang="it-IT" sz="1700" i="1" dirty="0" smtClean="0">
                <a:solidFill>
                  <a:schemeClr val="bg1"/>
                </a:solidFill>
              </a:rPr>
              <a:t> (A: </a:t>
            </a:r>
            <a:r>
              <a:rPr lang="it-IT" sz="1700" i="1" dirty="0" err="1" smtClean="0">
                <a:solidFill>
                  <a:schemeClr val="bg1"/>
                </a:solidFill>
              </a:rPr>
              <a:t>accessibility</a:t>
            </a:r>
            <a:r>
              <a:rPr lang="it-IT" sz="1700" i="1" dirty="0" smtClean="0">
                <a:solidFill>
                  <a:schemeClr val="bg1"/>
                </a:solidFill>
              </a:rPr>
              <a:t>; L: </a:t>
            </a:r>
            <a:r>
              <a:rPr lang="it-IT" sz="1700" i="1" dirty="0" err="1" smtClean="0">
                <a:solidFill>
                  <a:schemeClr val="bg1"/>
                </a:solidFill>
              </a:rPr>
              <a:t>liveability</a:t>
            </a:r>
            <a:r>
              <a:rPr lang="it-IT" sz="1700" i="1" dirty="0" smtClean="0">
                <a:solidFill>
                  <a:schemeClr val="bg1"/>
                </a:solidFill>
              </a:rPr>
              <a:t>)</a:t>
            </a:r>
          </a:p>
          <a:p>
            <a:pPr algn="ctr">
              <a:spcBef>
                <a:spcPts val="0"/>
              </a:spcBef>
            </a:pPr>
            <a:r>
              <a:rPr lang="it-IT" sz="1700" i="1" dirty="0" err="1" smtClean="0">
                <a:solidFill>
                  <a:schemeClr val="bg1"/>
                </a:solidFill>
              </a:rPr>
              <a:t>environmental</a:t>
            </a:r>
            <a:r>
              <a:rPr lang="it-IT" sz="1700" i="1" dirty="0" smtClean="0">
                <a:solidFill>
                  <a:schemeClr val="bg1"/>
                </a:solidFill>
              </a:rPr>
              <a:t> </a:t>
            </a:r>
            <a:r>
              <a:rPr lang="it-IT" sz="1700" i="1" dirty="0" err="1" smtClean="0">
                <a:solidFill>
                  <a:schemeClr val="bg1"/>
                </a:solidFill>
              </a:rPr>
              <a:t>sustainability</a:t>
            </a:r>
            <a:endParaRPr lang="it-IT" sz="1700" i="1" dirty="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</a:rPr>
              <a:t>economic sustainability</a:t>
            </a:r>
          </a:p>
          <a:p>
            <a:pPr algn="ctr">
              <a:spcBef>
                <a:spcPts val="0"/>
              </a:spcBef>
            </a:pPr>
            <a:r>
              <a:rPr lang="en-GB" sz="1700" i="1" dirty="0" smtClean="0">
                <a:solidFill>
                  <a:schemeClr val="bg1"/>
                </a:solidFill>
              </a:rPr>
              <a:t>rights and duties of passengers/travellers</a:t>
            </a:r>
            <a:endParaRPr lang="it-IT" sz="17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57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51520" y="836715"/>
          <a:ext cx="8784976" cy="5917660"/>
        </p:xfrm>
        <a:graphic>
          <a:graphicData uri="http://schemas.openxmlformats.org/drawingml/2006/table">
            <a:tbl>
              <a:tblPr/>
              <a:tblGrid>
                <a:gridCol w="5688632"/>
                <a:gridCol w="432048"/>
                <a:gridCol w="1080120"/>
                <a:gridCol w="1584176"/>
              </a:tblGrid>
              <a:tr h="1948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18 Civic Recommendations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Sustainability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en-GB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Introduce/increase 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discounts and tax breaks for tickets for public transport (e.g. cost deductibility)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More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facilities for vulnerable segments of the population (e.g. students, senior citizens, the unemployed, etc.)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 Remove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barriers preventing access for passengers with reduced mobility/disabled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Right &amp; duties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 Increase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infrastructures in the city (e.g. more bike lanes, etc.)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65%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Use of bicycles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Introduce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tax breaks for car purchases</a:t>
                      </a:r>
                      <a:r>
                        <a:rPr lang="en-GB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 Request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more dedicated infrastructures (charging stations for electric cars, dedicated parking spaces for LPG cars, etc.)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Environmental sustainability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Make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use of bicycles in combination with other vehicles easier (e.g. Parking for bikes in the vicinity of railway stations, metro, etc.)</a:t>
                      </a:r>
                      <a:endParaRPr lang="it-IT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60%</a:t>
                      </a:r>
                      <a:endParaRPr lang="it-IT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Use of bicycles</a:t>
                      </a:r>
                      <a:endParaRPr lang="it-IT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Introducing/increasing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Travelcards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(e.g. the same ticket for the use of multiple means of transport) as well as extending its validity time</a:t>
                      </a:r>
                      <a:endParaRPr lang="it-IT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60%</a:t>
                      </a:r>
                      <a:endParaRPr lang="it-IT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9.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Improve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the connection between stations and other transport options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en-GB" sz="13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Introduce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tax relief  for vehicle manufacturers in order to reduce the selling price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 </a:t>
                      </a:r>
                      <a:r>
                        <a:rPr lang="en-GB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Possibility 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 buy a ticket on board at no extra cost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12.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Increase </a:t>
                      </a:r>
                      <a:r>
                        <a:rPr lang="en-GB" sz="1300" dirty="0" err="1">
                          <a:latin typeface="Calibri"/>
                          <a:ea typeface="Calibri"/>
                          <a:cs typeface="Times New Roman"/>
                        </a:rPr>
                        <a:t>Park&amp;Ride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 areas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13.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Invest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in the state-of-the-art vehicles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L)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14.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Increase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the frequency of service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Promote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the use of technologies for intelligent traffic control and the improvement of road safety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16. </a:t>
                      </a:r>
                      <a:r>
                        <a:rPr lang="en-GB" sz="13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Ensure 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greater safety in vehicles (e.g. Use of video surveillance systems)</a:t>
                      </a:r>
                      <a:r>
                        <a:rPr lang="en-GB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L)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17.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Apply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discounts on additional costs (e.g. car insurance, car tax, etc.)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52%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300" b="1" dirty="0" smtClean="0">
                          <a:latin typeface="Calibri"/>
                          <a:ea typeface="Calibri"/>
                          <a:cs typeface="Times New Roman"/>
                        </a:rPr>
                        <a:t>18. </a:t>
                      </a:r>
                      <a:r>
                        <a:rPr lang="en-GB" sz="1300" dirty="0" smtClean="0">
                          <a:latin typeface="Calibri"/>
                          <a:ea typeface="Calibri"/>
                          <a:cs typeface="Times New Roman"/>
                        </a:rPr>
                        <a:t>Promote </a:t>
                      </a:r>
                      <a:r>
                        <a:rPr lang="en-GB" sz="1300" dirty="0">
                          <a:latin typeface="Calibri"/>
                          <a:ea typeface="Calibri"/>
                          <a:cs typeface="Times New Roman"/>
                        </a:rPr>
                        <a:t>educational programs about safe and environmentally friendly driving in order to reduce road accidents as well as noise and environmental pollution</a:t>
                      </a:r>
                      <a:endParaRPr lang="it-IT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51%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Right &amp; duties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313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39552" y="282099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 smtClean="0"/>
              <a:t>11 </a:t>
            </a:r>
            <a:r>
              <a:rPr lang="en-GB" dirty="0" smtClean="0"/>
              <a:t>out of 18 Civic Recommendations focus on </a:t>
            </a:r>
            <a:r>
              <a:rPr lang="en-GB" b="1" dirty="0" smtClean="0"/>
              <a:t>local public transport</a:t>
            </a:r>
            <a:r>
              <a:rPr lang="en-GB" dirty="0" smtClean="0"/>
              <a:t>, </a:t>
            </a:r>
          </a:p>
          <a:p>
            <a:pPr lvl="0" algn="ctr"/>
            <a:r>
              <a:rPr lang="en-GB" b="1" dirty="0" smtClean="0"/>
              <a:t>5</a:t>
            </a:r>
            <a:r>
              <a:rPr lang="en-GB" dirty="0" smtClean="0"/>
              <a:t> on </a:t>
            </a:r>
            <a:r>
              <a:rPr lang="en-GB" b="1" dirty="0" smtClean="0"/>
              <a:t>private vehicles </a:t>
            </a:r>
          </a:p>
          <a:p>
            <a:pPr lvl="0" algn="ctr"/>
            <a:r>
              <a:rPr lang="en-GB" dirty="0" smtClean="0"/>
              <a:t>and </a:t>
            </a:r>
            <a:r>
              <a:rPr lang="en-GB" b="1" dirty="0" smtClean="0"/>
              <a:t>2</a:t>
            </a:r>
            <a:r>
              <a:rPr lang="en-GB" dirty="0" smtClean="0"/>
              <a:t> on the </a:t>
            </a:r>
            <a:r>
              <a:rPr lang="en-GB" b="1" dirty="0" smtClean="0"/>
              <a:t>use of bicycles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A part from the individual aspects of mobility, Civic Recommendations show </a:t>
            </a:r>
            <a:r>
              <a:rPr lang="en-GB" b="1" u="sng" dirty="0" smtClean="0"/>
              <a:t>a strong need for social sustainability </a:t>
            </a:r>
            <a:r>
              <a:rPr lang="en-GB" dirty="0" smtClean="0"/>
              <a:t>related to improving </a:t>
            </a:r>
            <a:r>
              <a:rPr lang="en-GB" b="1" u="sng" dirty="0" smtClean="0"/>
              <a:t>accessibility</a:t>
            </a:r>
            <a:r>
              <a:rPr lang="en-GB" dirty="0" smtClean="0"/>
              <a:t>: as many as 7 out of 18 Civic Recommendations focus on this issue.</a:t>
            </a:r>
          </a:p>
          <a:p>
            <a:pPr lvl="0"/>
            <a:endParaRPr lang="en-GB" dirty="0" smtClean="0"/>
          </a:p>
          <a:p>
            <a:r>
              <a:rPr lang="en-GB" dirty="0" smtClean="0"/>
              <a:t>The second most important issue is that of </a:t>
            </a:r>
            <a:r>
              <a:rPr lang="en-GB" b="1" u="sng" dirty="0" smtClean="0"/>
              <a:t>economic sustainability </a:t>
            </a:r>
            <a:r>
              <a:rPr lang="en-GB" dirty="0" smtClean="0"/>
              <a:t>addressed by 6 Civic Recommendations - widely expected given the ongoing crisis which is currently gripping many European countries.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83568" y="1702549"/>
            <a:ext cx="777686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From the responses received, the needs of European citizens are clear as is clear what they demand from institutions and from the stakeholders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691680" y="88955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Some </a:t>
            </a:r>
            <a:r>
              <a:rPr lang="it-IT" sz="2800" b="1" dirty="0" err="1" smtClean="0"/>
              <a:t>general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considerations</a:t>
            </a:r>
            <a:r>
              <a:rPr lang="it-IT" sz="2800" b="1" dirty="0" smtClean="0"/>
              <a:t>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28977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27584" y="1988840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dirty="0" smtClean="0"/>
              <a:t>the </a:t>
            </a:r>
            <a:r>
              <a:rPr lang="en-GB" b="1" u="sng" dirty="0" smtClean="0"/>
              <a:t>lack of indications on car sharing </a:t>
            </a:r>
            <a:r>
              <a:rPr lang="en-GB" dirty="0" smtClean="0"/>
              <a:t>(clearly showing how this is still seen by the majority of citizens as not being a first choice option, and in some cases citizens do not even know this option exists);</a:t>
            </a:r>
          </a:p>
          <a:p>
            <a:pPr lvl="0"/>
            <a:endParaRPr lang="en-GB" dirty="0" smtClean="0"/>
          </a:p>
          <a:p>
            <a:pPr lvl="0" algn="just"/>
            <a:r>
              <a:rPr lang="en-GB" dirty="0" smtClean="0"/>
              <a:t> the </a:t>
            </a:r>
            <a:r>
              <a:rPr lang="en-GB" b="1" u="sng" dirty="0" smtClean="0"/>
              <a:t>lack of indications on general interventions </a:t>
            </a:r>
            <a:r>
              <a:rPr lang="en-GB" dirty="0" smtClean="0"/>
              <a:t>which may be capable of affecting the mobility system as a whole (e.g. increased competition among operators in the sector, plans to reduce traffic, etc..). In this case, perhaps, it reflects a certain difficulty in framing the issue of mobility in the context of a broader planning centred on improving the quality of life in cities.</a:t>
            </a:r>
          </a:p>
          <a:p>
            <a:pPr lvl="0"/>
            <a:endParaRPr lang="en-GB" dirty="0" smtClean="0"/>
          </a:p>
          <a:p>
            <a:pPr algn="just"/>
            <a:r>
              <a:rPr lang="en-GB" b="1" dirty="0" smtClean="0"/>
              <a:t>The majority of EU citizens (59%) do not know if their own towns have an Urban Mobility Plan or not, while 15% answered that this plan has never been adopted</a:t>
            </a:r>
            <a:endParaRPr lang="en-GB" dirty="0" smtClean="0"/>
          </a:p>
          <a:p>
            <a:r>
              <a:rPr lang="en-GB" dirty="0" smtClean="0"/>
              <a:t>These data do not represent a good basis for the development of Sustainable Urban Mobility Plans promoted by the European Commission.</a:t>
            </a:r>
          </a:p>
          <a:p>
            <a:pPr lvl="0"/>
            <a:endParaRPr lang="it-IT" dirty="0" smtClean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268760"/>
            <a:ext cx="2088232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bg1"/>
                </a:solidFill>
              </a:rPr>
              <a:t>ATTENTION TO:</a:t>
            </a:r>
            <a:endParaRPr lang="it-IT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7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08912" cy="648072"/>
          </a:xfrm>
        </p:spPr>
        <p:txBody>
          <a:bodyPr>
            <a:normAutofit/>
          </a:bodyPr>
          <a:lstStyle/>
          <a:p>
            <a:r>
              <a:rPr lang="it-IT" sz="2600" b="1" dirty="0" smtClean="0">
                <a:latin typeface="+mn-lt"/>
              </a:rPr>
              <a:t>The first 4 </a:t>
            </a:r>
            <a:r>
              <a:rPr lang="it-IT" sz="2600" b="1" dirty="0" err="1" smtClean="0">
                <a:latin typeface="+mn-lt"/>
              </a:rPr>
              <a:t>Civic</a:t>
            </a:r>
            <a:r>
              <a:rPr lang="it-IT" sz="2600" b="1" dirty="0" smtClean="0">
                <a:latin typeface="+mn-lt"/>
              </a:rPr>
              <a:t> </a:t>
            </a:r>
            <a:r>
              <a:rPr lang="it-IT" sz="2600" b="1" dirty="0" err="1" smtClean="0">
                <a:latin typeface="+mn-lt"/>
              </a:rPr>
              <a:t>Recommendations</a:t>
            </a:r>
            <a:endParaRPr lang="it-IT" sz="2600" b="1" dirty="0">
              <a:latin typeface="+mn-lt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467542" y="2276872"/>
          <a:ext cx="8424938" cy="2522096"/>
        </p:xfrm>
        <a:graphic>
          <a:graphicData uri="http://schemas.openxmlformats.org/drawingml/2006/table">
            <a:tbl>
              <a:tblPr/>
              <a:tblGrid>
                <a:gridCol w="4903038"/>
                <a:gridCol w="552455"/>
                <a:gridCol w="1173967"/>
                <a:gridCol w="1795478"/>
              </a:tblGrid>
              <a:tr h="2843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first</a:t>
                      </a:r>
                      <a:r>
                        <a:rPr lang="en-GB" sz="1500" b="1" baseline="0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4</a:t>
                      </a:r>
                      <a:r>
                        <a:rPr lang="en-GB" sz="1500" b="1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5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Civic Recommendations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it-IT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Sustainability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2645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5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en-GB" sz="15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Introduce/increase </a:t>
                      </a:r>
                      <a:r>
                        <a:rPr lang="en-GB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discounts and tax breaks </a:t>
                      </a:r>
                      <a:r>
                        <a:rPr lang="en-GB" sz="15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en-GB" sz="15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5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tickets </a:t>
                      </a:r>
                      <a:r>
                        <a:rPr lang="en-GB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for public transport (e.g. cost deductibility)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49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500" b="1" dirty="0" smtClean="0">
                          <a:latin typeface="Calibri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en-GB" sz="1500" dirty="0" smtClean="0">
                          <a:latin typeface="Calibri"/>
                          <a:ea typeface="Calibri"/>
                          <a:cs typeface="Times New Roman"/>
                        </a:rPr>
                        <a:t>More </a:t>
                      </a:r>
                      <a:r>
                        <a:rPr lang="en-GB" sz="1500" dirty="0">
                          <a:latin typeface="Calibri"/>
                          <a:ea typeface="Calibri"/>
                          <a:cs typeface="Times New Roman"/>
                        </a:rPr>
                        <a:t>facilities for vulnerable segments of the population (e.g. students, senior citizens, the unemployed, etc.)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Economic sustainability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3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500" b="1" dirty="0" smtClean="0">
                          <a:latin typeface="Calibri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GB" sz="1500" dirty="0" smtClean="0">
                          <a:latin typeface="Calibri"/>
                          <a:ea typeface="Calibri"/>
                          <a:cs typeface="Times New Roman"/>
                        </a:rPr>
                        <a:t>Remove </a:t>
                      </a:r>
                      <a:r>
                        <a:rPr lang="en-GB" sz="1500" dirty="0">
                          <a:latin typeface="Calibri"/>
                          <a:ea typeface="Calibri"/>
                          <a:cs typeface="Times New Roman"/>
                        </a:rPr>
                        <a:t>barriers preventing access for passengers with reduced mobility/disabled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65%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Lpt</a:t>
                      </a:r>
                      <a:endParaRPr lang="it-IT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Right &amp; duties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63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500" b="1" dirty="0" smtClean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en-GB" sz="1500" dirty="0" smtClean="0">
                          <a:latin typeface="Calibri"/>
                          <a:ea typeface="Calibri"/>
                          <a:cs typeface="Times New Roman"/>
                        </a:rPr>
                        <a:t> Increase </a:t>
                      </a:r>
                      <a:r>
                        <a:rPr lang="en-GB" sz="1500" dirty="0">
                          <a:latin typeface="Calibri"/>
                          <a:ea typeface="Calibri"/>
                          <a:cs typeface="Times New Roman"/>
                        </a:rPr>
                        <a:t>infrastructures in the city (e.g. more bike lanes, etc.)</a:t>
                      </a:r>
                      <a:endParaRPr lang="it-IT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Times New Roman"/>
                        </a:rPr>
                        <a:t>65%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Use of bicycles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Social sustainability (</a:t>
                      </a:r>
                      <a:r>
                        <a:rPr lang="en-GB" sz="14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203848" y="5157192"/>
            <a:ext cx="5760640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dirty="0" smtClean="0">
                <a:solidFill>
                  <a:schemeClr val="bg1"/>
                </a:solidFill>
              </a:rPr>
              <a:t>On the positive side</a:t>
            </a:r>
            <a:r>
              <a:rPr lang="en-GB" dirty="0" smtClean="0">
                <a:solidFill>
                  <a:schemeClr val="bg1"/>
                </a:solidFill>
              </a:rPr>
              <a:t>, a strong </a:t>
            </a:r>
            <a:r>
              <a:rPr lang="en-GB" b="1" u="sng" dirty="0" smtClean="0">
                <a:solidFill>
                  <a:schemeClr val="bg1"/>
                </a:solidFill>
              </a:rPr>
              <a:t>sense of solidarity </a:t>
            </a:r>
            <a:r>
              <a:rPr lang="en-GB" dirty="0" smtClean="0">
                <a:solidFill>
                  <a:schemeClr val="bg1"/>
                </a:solidFill>
              </a:rPr>
              <a:t>stands out, since the first three Civic Recommendations wish to further promote access to public transport for those citizens economically/socially most vulnerable or with reduced mobility - compared to what is already being done.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8" name="Freccia in su 17"/>
          <p:cNvSpPr/>
          <p:nvPr/>
        </p:nvSpPr>
        <p:spPr>
          <a:xfrm>
            <a:off x="971600" y="4725144"/>
            <a:ext cx="288032" cy="864096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107504" y="5157192"/>
            <a:ext cx="273630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 order to be able to use the bicycle in town EU citizens need to </a:t>
            </a:r>
            <a:r>
              <a:rPr lang="en-GB" b="1" dirty="0" smtClean="0">
                <a:solidFill>
                  <a:schemeClr val="bg1"/>
                </a:solidFill>
              </a:rPr>
              <a:t>increase the infrastructures</a:t>
            </a:r>
            <a:r>
              <a:rPr lang="en-GB" dirty="0" smtClean="0">
                <a:solidFill>
                  <a:schemeClr val="bg1"/>
                </a:solidFill>
              </a:rPr>
              <a:t> starting with bicycle lanes.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0" name="Freccia circolare a destra 19"/>
          <p:cNvSpPr/>
          <p:nvPr/>
        </p:nvSpPr>
        <p:spPr>
          <a:xfrm>
            <a:off x="124920" y="1988840"/>
            <a:ext cx="360040" cy="1944216"/>
          </a:xfrm>
          <a:prstGeom prst="curvedRightArrow">
            <a:avLst>
              <a:gd name="adj1" fmla="val 63519"/>
              <a:gd name="adj2" fmla="val 270000"/>
              <a:gd name="adj3" fmla="val 51534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23528" y="1137518"/>
            <a:ext cx="856895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dirty="0" smtClean="0">
                <a:solidFill>
                  <a:schemeClr val="bg1"/>
                </a:solidFill>
              </a:rPr>
              <a:t>To improve public transport</a:t>
            </a:r>
            <a:r>
              <a:rPr lang="en-GB" dirty="0" smtClean="0">
                <a:solidFill>
                  <a:schemeClr val="bg1"/>
                </a:solidFill>
              </a:rPr>
              <a:t>: among the 4 Civic Recommendations with the highest consensus (greater than or equal to 65%) </a:t>
            </a:r>
            <a:r>
              <a:rPr lang="en-GB" b="1" dirty="0" smtClean="0">
                <a:solidFill>
                  <a:schemeClr val="bg1"/>
                </a:solidFill>
              </a:rPr>
              <a:t>three refer to local public transport </a:t>
            </a:r>
            <a:r>
              <a:rPr lang="en-GB" dirty="0" smtClean="0">
                <a:solidFill>
                  <a:schemeClr val="bg1"/>
                </a:solidFill>
              </a:rPr>
              <a:t>and one to an increase in the use of bicycles.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8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043608" y="764704"/>
            <a:ext cx="64807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/>
              <a:t>Right &amp; </a:t>
            </a:r>
            <a:r>
              <a:rPr lang="it-IT" sz="2600" b="1" dirty="0" err="1" smtClean="0"/>
              <a:t>duties</a:t>
            </a:r>
            <a:endParaRPr lang="it-IT" sz="26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27584" y="1268760"/>
            <a:ext cx="8064896" cy="210826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Two Civic Recommendations address the subject of rights &amp; obligations: 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</a:rPr>
              <a:t>on the one hand, they calls for the </a:t>
            </a:r>
            <a:r>
              <a:rPr lang="en-GB" b="1" u="sng" dirty="0" smtClean="0">
                <a:solidFill>
                  <a:schemeClr val="bg1"/>
                </a:solidFill>
              </a:rPr>
              <a:t>real enjoyment of a right</a:t>
            </a:r>
            <a:r>
              <a:rPr lang="en-GB" dirty="0" smtClean="0">
                <a:solidFill>
                  <a:schemeClr val="bg1"/>
                </a:solidFill>
              </a:rPr>
              <a:t>, the right to mobility for people with disabilities, specifically on the reduction of barriers; 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on the other, they urge people </a:t>
            </a:r>
            <a:r>
              <a:rPr lang="en-GB" b="1" u="sng" dirty="0" smtClean="0">
                <a:solidFill>
                  <a:schemeClr val="bg1"/>
                </a:solidFill>
              </a:rPr>
              <a:t>to acknowledge their obligations as citizens</a:t>
            </a:r>
            <a:r>
              <a:rPr lang="en-GB" dirty="0" smtClean="0">
                <a:solidFill>
                  <a:schemeClr val="bg1"/>
                </a:solidFill>
              </a:rPr>
              <a:t>, giving high priority to the education for safe and environmentally friendly driving.</a:t>
            </a:r>
            <a:endParaRPr lang="it-IT" dirty="0">
              <a:solidFill>
                <a:schemeClr val="bg1"/>
              </a:solidFill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179512" y="3888472"/>
          <a:ext cx="6336704" cy="822960"/>
        </p:xfrm>
        <a:graphic>
          <a:graphicData uri="http://schemas.openxmlformats.org/drawingml/2006/table">
            <a:tbl>
              <a:tblPr/>
              <a:tblGrid>
                <a:gridCol w="5115871"/>
                <a:gridCol w="1220833"/>
              </a:tblGrid>
              <a:tr h="2510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Civic Recommendation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 Remove </a:t>
                      </a: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barriers preventing access for passengers with reduced mobility/disabled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Local public transport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2627784" y="5157192"/>
          <a:ext cx="6048672" cy="1426029"/>
        </p:xfrm>
        <a:graphic>
          <a:graphicData uri="http://schemas.openxmlformats.org/drawingml/2006/table">
            <a:tbl>
              <a:tblPr/>
              <a:tblGrid>
                <a:gridCol w="4968552"/>
                <a:gridCol w="1080120"/>
              </a:tblGrid>
              <a:tr h="38970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Civic Recommendation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97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700" b="1" dirty="0" smtClean="0">
                          <a:latin typeface="Calibri"/>
                          <a:ea typeface="Calibri"/>
                          <a:cs typeface="Times New Roman"/>
                        </a:rPr>
                        <a:t>18. </a:t>
                      </a:r>
                      <a:r>
                        <a:rPr lang="en-GB" sz="1700" dirty="0" smtClean="0">
                          <a:latin typeface="Calibri"/>
                          <a:ea typeface="Calibri"/>
                          <a:cs typeface="Times New Roman"/>
                        </a:rPr>
                        <a:t>Promote </a:t>
                      </a:r>
                      <a:r>
                        <a:rPr lang="en-GB" sz="1700" dirty="0">
                          <a:latin typeface="Calibri"/>
                          <a:ea typeface="Calibri"/>
                          <a:cs typeface="Times New Roman"/>
                        </a:rPr>
                        <a:t>educational programs about safe and environmentally friendly driving in order to reduce road accidents as well as noise and environmental pollution</a:t>
                      </a:r>
                      <a:endParaRPr lang="it-IT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Private vehicles</a:t>
                      </a:r>
                      <a:endParaRPr lang="it-IT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Freccia circolare a sinistra 15"/>
          <p:cNvSpPr/>
          <p:nvPr/>
        </p:nvSpPr>
        <p:spPr>
          <a:xfrm rot="11312321">
            <a:off x="162355" y="1652578"/>
            <a:ext cx="479681" cy="2135182"/>
          </a:xfrm>
          <a:prstGeom prst="curvedLeftArrow">
            <a:avLst>
              <a:gd name="adj1" fmla="val 37915"/>
              <a:gd name="adj2" fmla="val 200000"/>
              <a:gd name="adj3" fmla="val 53631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Freccia circolare a destra 16"/>
          <p:cNvSpPr/>
          <p:nvPr/>
        </p:nvSpPr>
        <p:spPr>
          <a:xfrm rot="11279510">
            <a:off x="8233798" y="3269396"/>
            <a:ext cx="360040" cy="1944216"/>
          </a:xfrm>
          <a:prstGeom prst="curvedRightArrow">
            <a:avLst>
              <a:gd name="adj1" fmla="val 37733"/>
              <a:gd name="adj2" fmla="val 134789"/>
              <a:gd name="adj3" fmla="val 435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7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1043608" y="764704"/>
            <a:ext cx="64807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/>
              <a:t>Something</a:t>
            </a:r>
            <a:r>
              <a:rPr lang="it-IT" sz="2400" b="1" dirty="0" smtClean="0"/>
              <a:t> else </a:t>
            </a:r>
            <a:r>
              <a:rPr lang="it-IT" sz="2400" b="1" dirty="0" err="1" smtClean="0"/>
              <a:t>about</a:t>
            </a:r>
            <a:r>
              <a:rPr lang="it-IT" sz="2400" b="1" dirty="0" smtClean="0"/>
              <a:t> “Right &amp; </a:t>
            </a:r>
            <a:r>
              <a:rPr lang="it-IT" sz="2400" b="1" dirty="0" err="1" smtClean="0"/>
              <a:t>duties</a:t>
            </a:r>
            <a:r>
              <a:rPr lang="it-IT" sz="2400" b="1" dirty="0" smtClean="0"/>
              <a:t>”: </a:t>
            </a:r>
          </a:p>
          <a:p>
            <a:pPr algn="ctr"/>
            <a:r>
              <a:rPr lang="en-GB" sz="2800" b="1" dirty="0" smtClean="0"/>
              <a:t>the awareness of their passengers rights as European citizens</a:t>
            </a:r>
            <a:endParaRPr lang="it-IT" sz="26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39552" y="2477795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majority of the people involved do not know their passengers rights</a:t>
            </a:r>
          </a:p>
          <a:p>
            <a:pPr algn="ctr"/>
            <a:r>
              <a:rPr lang="en-GB" b="1" i="1" dirty="0" smtClean="0"/>
              <a:t>What does it mean?</a:t>
            </a:r>
          </a:p>
          <a:p>
            <a:pPr algn="ctr"/>
            <a:endParaRPr lang="en-GB" dirty="0" smtClean="0"/>
          </a:p>
          <a:p>
            <a:pPr algn="just"/>
            <a:r>
              <a:rPr lang="en-GB" dirty="0" smtClean="0"/>
              <a:t>A more intensive action regarding information</a:t>
            </a:r>
            <a:r>
              <a:rPr lang="x-none" smtClean="0"/>
              <a:t> </a:t>
            </a:r>
            <a:r>
              <a:rPr lang="en-GB" dirty="0" smtClean="0"/>
              <a:t> to citizens is needed involving as much as possible also those subjects in the civil society who operate for the safeguard of citizens’ rights. </a:t>
            </a:r>
            <a:endParaRPr lang="it-IT" dirty="0" smtClean="0"/>
          </a:p>
          <a:p>
            <a:r>
              <a:rPr lang="en-GB" dirty="0" smtClean="0"/>
              <a:t> </a:t>
            </a:r>
            <a:endParaRPr lang="it-IT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755576" y="4410978"/>
            <a:ext cx="748883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>
                <a:solidFill>
                  <a:schemeClr val="bg1"/>
                </a:solidFill>
              </a:rPr>
              <a:t>For this reason, we confirm to the European Commission our full availability to actively cooperate in the communication campaign </a:t>
            </a:r>
            <a:r>
              <a:rPr lang="en-GB" b="1" dirty="0" smtClean="0">
                <a:solidFill>
                  <a:schemeClr val="bg1"/>
                </a:solidFill>
              </a:rPr>
              <a:t>“Your passenger rights at hand” </a:t>
            </a:r>
            <a:r>
              <a:rPr lang="en-GB" dirty="0" smtClean="0">
                <a:solidFill>
                  <a:schemeClr val="bg1"/>
                </a:solidFill>
              </a:rPr>
              <a:t>with the view also of it being revised in some of its aspects regarding a more widespread and therefore more efficient  dissemination.</a:t>
            </a:r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66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87824" y="808256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err="1" smtClean="0"/>
              <a:t>Liveability</a:t>
            </a:r>
            <a:endParaRPr lang="it-IT" sz="2800" b="1" dirty="0" smtClean="0"/>
          </a:p>
          <a:p>
            <a:pPr algn="ctr"/>
            <a:r>
              <a:rPr lang="it-IT" sz="2800" b="1" dirty="0" smtClean="0"/>
              <a:t>(social </a:t>
            </a:r>
            <a:r>
              <a:rPr lang="it-IT" sz="2800" b="1" dirty="0" err="1" smtClean="0"/>
              <a:t>sustainability</a:t>
            </a:r>
            <a:r>
              <a:rPr lang="it-IT" sz="2800" b="1" dirty="0" smtClean="0"/>
              <a:t>)</a:t>
            </a:r>
            <a:endParaRPr lang="it-IT" sz="28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2217638"/>
            <a:ext cx="79208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 smtClean="0">
                <a:solidFill>
                  <a:schemeClr val="bg1"/>
                </a:solidFill>
              </a:rPr>
              <a:t>There are also 2 Recommendations which focus on liveability: both dealing with substantial improvements to the public transport regarding </a:t>
            </a:r>
            <a:r>
              <a:rPr lang="en-GB" b="1" u="sng" dirty="0" smtClean="0">
                <a:solidFill>
                  <a:schemeClr val="bg1"/>
                </a:solidFill>
              </a:rPr>
              <a:t>comfort </a:t>
            </a:r>
            <a:r>
              <a:rPr lang="en-GB" dirty="0" smtClean="0">
                <a:solidFill>
                  <a:schemeClr val="bg1"/>
                </a:solidFill>
              </a:rPr>
              <a:t>and </a:t>
            </a:r>
            <a:r>
              <a:rPr lang="en-GB" b="1" u="sng" dirty="0" smtClean="0">
                <a:solidFill>
                  <a:schemeClr val="bg1"/>
                </a:solidFill>
              </a:rPr>
              <a:t>safety on board. </a:t>
            </a:r>
            <a:endParaRPr lang="it-IT" b="1" u="sng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683568" y="3713584"/>
          <a:ext cx="7848872" cy="1371600"/>
        </p:xfrm>
        <a:graphic>
          <a:graphicData uri="http://schemas.openxmlformats.org/drawingml/2006/table">
            <a:tbl>
              <a:tblPr/>
              <a:tblGrid>
                <a:gridCol w="5035124"/>
                <a:gridCol w="2813748"/>
              </a:tblGrid>
              <a:tr h="2510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Civic Recommendations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</a:t>
                      </a:r>
                      <a:endParaRPr lang="it-IT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en-GB" sz="1800" b="1" dirty="0" smtClean="0">
                          <a:latin typeface="Calibri"/>
                          <a:ea typeface="Calibri"/>
                          <a:cs typeface="Times New Roman"/>
                        </a:rPr>
                        <a:t>13. </a:t>
                      </a: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Invest </a:t>
                      </a: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in the state-of-the-art vehicles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Local public transport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800"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Ensure greater safety in vehicles (e.g. Use of video surveillance systems)</a:t>
                      </a: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it-IT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Local public transport</a:t>
                      </a:r>
                      <a:endParaRPr lang="it-IT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357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1398</Words>
  <Application>Microsoft Office PowerPoint</Application>
  <PresentationFormat>Presentazione su schermo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The Civic Recommendations: some informations</vt:lpstr>
      <vt:lpstr>Diapositiva 3</vt:lpstr>
      <vt:lpstr>Diapositiva 4</vt:lpstr>
      <vt:lpstr>Diapositiva 5</vt:lpstr>
      <vt:lpstr>The first 4 Civic Recommendations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Tiziana Toto</dc:creator>
  <cp:lastModifiedBy>portatile</cp:lastModifiedBy>
  <cp:revision>70</cp:revision>
  <dcterms:created xsi:type="dcterms:W3CDTF">2013-12-13T09:46:50Z</dcterms:created>
  <dcterms:modified xsi:type="dcterms:W3CDTF">2013-12-15T08:30:45Z</dcterms:modified>
</cp:coreProperties>
</file>