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68" r:id="rId2"/>
    <p:sldId id="273" r:id="rId3"/>
    <p:sldId id="269" r:id="rId4"/>
    <p:sldId id="274" r:id="rId5"/>
    <p:sldId id="276" r:id="rId6"/>
    <p:sldId id="275" r:id="rId7"/>
    <p:sldId id="277" r:id="rId8"/>
    <p:sldId id="278" r:id="rId9"/>
    <p:sldId id="281" r:id="rId10"/>
    <p:sldId id="279" r:id="rId11"/>
    <p:sldId id="280" r:id="rId12"/>
    <p:sldId id="282" r:id="rId13"/>
    <p:sldId id="283" r:id="rId14"/>
    <p:sldId id="284" r:id="rId15"/>
    <p:sldId id="285" r:id="rId16"/>
    <p:sldId id="27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B724"/>
    <a:srgbClr val="20A8E5"/>
    <a:srgbClr val="C3D248"/>
    <a:srgbClr val="E64540"/>
    <a:srgbClr val="00B7EE"/>
    <a:srgbClr val="0C1A2C"/>
    <a:srgbClr val="F7941E"/>
    <a:srgbClr val="595959"/>
    <a:srgbClr val="FFD34B"/>
    <a:srgbClr val="00B1B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38" autoAdjust="0"/>
    <p:restoredTop sz="63914" autoAdjust="0"/>
  </p:normalViewPr>
  <p:slideViewPr>
    <p:cSldViewPr snapToGrid="0" snapToObjects="1">
      <p:cViewPr>
        <p:scale>
          <a:sx n="78" d="100"/>
          <a:sy n="78" d="100"/>
        </p:scale>
        <p:origin x="-25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B1D7B1-F995-F842-B488-4F119586E873}" type="datetime1">
              <a:rPr lang="en-IE" smtClean="0"/>
              <a:t>10/03/2014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9CAD1D-1616-E542-9040-6936F94D7C37}" type="slidenum">
              <a:rPr lang="en-US" smtClean="0"/>
              <a:t>‹#›</a:t>
            </a:fld>
            <a:endParaRPr lang="en-US"/>
          </a:p>
        </p:txBody>
      </p:sp>
    </p:spTree>
    <p:extLst>
      <p:ext uri="{BB962C8B-B14F-4D97-AF65-F5344CB8AC3E}">
        <p14:creationId xmlns:p14="http://schemas.microsoft.com/office/powerpoint/2010/main" val="12756759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2B2AC0-A9B6-2845-ABC9-819D5E1C5537}" type="datetime1">
              <a:rPr lang="en-IE" smtClean="0"/>
              <a:t>10/03/2014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4FCF3F-FDE0-1746-879B-5B2CAACE4C39}" type="slidenum">
              <a:rPr lang="en-US" smtClean="0"/>
              <a:t>‹#›</a:t>
            </a:fld>
            <a:endParaRPr lang="en-US"/>
          </a:p>
        </p:txBody>
      </p:sp>
    </p:spTree>
    <p:extLst>
      <p:ext uri="{BB962C8B-B14F-4D97-AF65-F5344CB8AC3E}">
        <p14:creationId xmlns:p14="http://schemas.microsoft.com/office/powerpoint/2010/main" val="413720357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aseline="0" dirty="0" smtClean="0"/>
              <a:t>New programme Capacity Building for European Consumer Organisations funded by the EU budget and carried out by a consortium of three partners. As a follow-up of the former successful TRACE programme, it takes capacity building to the next level with a broader approach. </a:t>
            </a:r>
          </a:p>
          <a:p>
            <a:r>
              <a:rPr lang="de-DE" baseline="0" dirty="0" smtClean="0"/>
              <a:t>Having started our work on the project in January 2014, I am pleased to present you today the first results of our common work and collaboration.</a:t>
            </a:r>
          </a:p>
          <a:p>
            <a:r>
              <a:rPr lang="de-DE" dirty="0" smtClean="0"/>
              <a:t>I</a:t>
            </a:r>
            <a:r>
              <a:rPr lang="de-DE" baseline="0" dirty="0" smtClean="0"/>
              <a:t> will start with a short overview of the who and what of the programme and then present you then the brand name, our logo and an idea of the website you can expect soon.  I will finish telling you where we are at the moment and what you can look forward to in terms of training, community and resources.</a:t>
            </a:r>
          </a:p>
          <a:p>
            <a:endParaRPr lang="de-DE" dirty="0" smtClean="0"/>
          </a:p>
          <a:p>
            <a:r>
              <a:rPr lang="de-DE" baseline="0" dirty="0" smtClean="0"/>
              <a:t>New programme Capacity Building for European Consumer Organisations funded by the EU budget and carried out by a consortium of three partners. As a follow-up of the former successful TRACE programme, it takes capacity building to the next level with a broader approach. </a:t>
            </a:r>
          </a:p>
          <a:p>
            <a:r>
              <a:rPr lang="de-DE" baseline="0" dirty="0" smtClean="0"/>
              <a:t>Having started our work on the project in January 2014, I am pleased to present you today the first results of our common work and collaboration.</a:t>
            </a:r>
          </a:p>
          <a:p>
            <a:r>
              <a:rPr lang="de-DE" dirty="0" smtClean="0"/>
              <a:t>I</a:t>
            </a:r>
            <a:r>
              <a:rPr lang="de-DE" baseline="0" dirty="0" smtClean="0"/>
              <a:t> will start with a short overview of the who and what of the programme and then present you then the brand name, our logo and an idea of the website you can expect soon.  I will finish telling you where we are at the moment and what you can look forward to in terms of training, community and resources.</a:t>
            </a:r>
          </a:p>
          <a:p>
            <a:endParaRPr lang="de-DE" dirty="0" smtClean="0"/>
          </a:p>
          <a:p>
            <a:endParaRPr lang="en-GB" dirty="0" smtClean="0"/>
          </a:p>
          <a:p>
            <a:r>
              <a:rPr lang="de-DE" baseline="0" dirty="0" smtClean="0"/>
              <a:t>New programme Capacity Building for European Consumer Organisations funded by the EU budget and carried out by a consortium of three partners. As a follow-up of the former successful TRACE programme, it takes capacity building to the next level with a broader approach. </a:t>
            </a:r>
          </a:p>
          <a:p>
            <a:r>
              <a:rPr lang="de-DE" baseline="0" dirty="0" smtClean="0"/>
              <a:t>Having started our work on the project in January 2014, I am pleased to present you today the first results of our common work and collaboration.</a:t>
            </a:r>
          </a:p>
          <a:p>
            <a:r>
              <a:rPr lang="de-DE" dirty="0" smtClean="0"/>
              <a:t>I</a:t>
            </a:r>
            <a:r>
              <a:rPr lang="de-DE" baseline="0" dirty="0" smtClean="0"/>
              <a:t> will start with a short overview of the who and what of the programme and then present you then the brand name, our logo and an idea of the website you can expect soon.  I will finish telling you where we are at the moment and what you can look forward to in terms of training, community and resources.</a:t>
            </a:r>
          </a:p>
          <a:p>
            <a:endParaRPr lang="de-DE" dirty="0" smtClean="0"/>
          </a:p>
          <a:p>
            <a:r>
              <a:rPr lang="de-DE" baseline="0" dirty="0" smtClean="0"/>
              <a:t>New programme Capacity Building for European Consumer Organisations funded by the EU budget and carried out by a consortium of three partners. As a follow-up of the former successful TRACE programme, it takes capacity building to the next level with a broader approach. </a:t>
            </a:r>
          </a:p>
          <a:p>
            <a:r>
              <a:rPr lang="de-DE" baseline="0" dirty="0" smtClean="0"/>
              <a:t>Having started our work on the project in January 2014, I am pleased to present you today the first results of our common work and collaboration.</a:t>
            </a:r>
          </a:p>
          <a:p>
            <a:r>
              <a:rPr lang="de-DE" dirty="0" smtClean="0"/>
              <a:t>I</a:t>
            </a:r>
            <a:r>
              <a:rPr lang="de-DE" baseline="0" dirty="0" smtClean="0"/>
              <a:t> will start with a short overview of the who and what of the programme and then present you then the brand name, our logo and an idea of the website you can expect soon.  I will finish telling you where we are at the moment and what you can look forward to in terms of training, community and resources.</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BA4FCF3F-FDE0-1746-879B-5B2CAACE4C39}" type="slidenum">
              <a:rPr lang="en-US" smtClean="0"/>
              <a:t>1</a:t>
            </a:fld>
            <a:endParaRPr lang="en-US"/>
          </a:p>
        </p:txBody>
      </p:sp>
    </p:spTree>
    <p:extLst>
      <p:ext uri="{BB962C8B-B14F-4D97-AF65-F5344CB8AC3E}">
        <p14:creationId xmlns:p14="http://schemas.microsoft.com/office/powerpoint/2010/main" val="2489290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consortium</a:t>
            </a:r>
            <a:r>
              <a:rPr lang="en-US" baseline="0" dirty="0" smtClean="0"/>
              <a:t> represents strong partners with the right mix of expertise</a:t>
            </a:r>
          </a:p>
          <a:p>
            <a:r>
              <a:rPr lang="en-US" baseline="0" dirty="0" smtClean="0"/>
              <a:t>Close collaboration with the European Commission to develop the tools together</a:t>
            </a:r>
            <a:endParaRPr lang="en-GB" dirty="0" smtClean="0"/>
          </a:p>
          <a:p>
            <a:endParaRPr lang="en-GB" dirty="0"/>
          </a:p>
        </p:txBody>
      </p:sp>
      <p:sp>
        <p:nvSpPr>
          <p:cNvPr id="4" name="Slide Number Placeholder 3"/>
          <p:cNvSpPr>
            <a:spLocks noGrp="1"/>
          </p:cNvSpPr>
          <p:nvPr>
            <p:ph type="sldNum" sz="quarter" idx="10"/>
          </p:nvPr>
        </p:nvSpPr>
        <p:spPr/>
        <p:txBody>
          <a:bodyPr/>
          <a:lstStyle/>
          <a:p>
            <a:fld id="{BA4FCF3F-FDE0-1746-879B-5B2CAACE4C39}" type="slidenum">
              <a:rPr lang="en-US" smtClean="0"/>
              <a:t>3</a:t>
            </a:fld>
            <a:endParaRPr lang="en-US"/>
          </a:p>
        </p:txBody>
      </p:sp>
    </p:spTree>
    <p:extLst>
      <p:ext uri="{BB962C8B-B14F-4D97-AF65-F5344CB8AC3E}">
        <p14:creationId xmlns:p14="http://schemas.microsoft.com/office/powerpoint/2010/main" val="2973245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cs typeface="Arial" charset="0"/>
              </a:rPr>
              <a:t>Framework Service</a:t>
            </a:r>
            <a:r>
              <a:rPr lang="en-US" baseline="0" dirty="0" smtClean="0">
                <a:latin typeface="Arial" charset="0"/>
                <a:cs typeface="Arial" charset="0"/>
              </a:rPr>
              <a:t> Contract 2013 – 2017  to </a:t>
            </a:r>
            <a:r>
              <a:rPr lang="en-US" dirty="0" smtClean="0">
                <a:latin typeface="Arial" charset="0"/>
                <a:cs typeface="Arial" charset="0"/>
              </a:rPr>
              <a:t>provide </a:t>
            </a:r>
            <a:r>
              <a:rPr lang="en-US" b="1" dirty="0" smtClean="0">
                <a:latin typeface="Arial" charset="0"/>
                <a:cs typeface="Arial" charset="0"/>
              </a:rPr>
              <a:t>training for building capacity</a:t>
            </a:r>
            <a:r>
              <a:rPr lang="en-US" dirty="0" smtClean="0">
                <a:latin typeface="Arial" charset="0"/>
                <a:cs typeface="Arial" charset="0"/>
              </a:rPr>
              <a:t> and </a:t>
            </a:r>
            <a:r>
              <a:rPr lang="en-US" b="1" dirty="0" smtClean="0">
                <a:latin typeface="Arial" charset="0"/>
                <a:cs typeface="Arial" charset="0"/>
              </a:rPr>
              <a:t>effectiveness of consumer </a:t>
            </a:r>
            <a:r>
              <a:rPr lang="en-US" b="1" dirty="0" err="1" smtClean="0">
                <a:latin typeface="Arial" charset="0"/>
                <a:cs typeface="Arial" charset="0"/>
              </a:rPr>
              <a:t>organisations</a:t>
            </a:r>
            <a:r>
              <a:rPr lang="en-US" dirty="0" smtClean="0">
                <a:latin typeface="Arial" charset="0"/>
                <a:cs typeface="Arial" charset="0"/>
              </a:rPr>
              <a:t> (incl. other actors and stakeholders in consumer policy) and to </a:t>
            </a:r>
            <a:r>
              <a:rPr lang="en-US" b="1" dirty="0" smtClean="0">
                <a:latin typeface="Arial" charset="0"/>
                <a:cs typeface="Arial" charset="0"/>
              </a:rPr>
              <a:t>promote exchange of practices</a:t>
            </a:r>
            <a:r>
              <a:rPr lang="en-US" dirty="0" smtClean="0">
                <a:latin typeface="Arial" charset="0"/>
                <a:cs typeface="Arial" charset="0"/>
              </a:rPr>
              <a:t> between their staff members as well as </a:t>
            </a:r>
            <a:r>
              <a:rPr lang="en-US" b="1" dirty="0" smtClean="0">
                <a:latin typeface="Arial" charset="0"/>
                <a:cs typeface="Arial" charset="0"/>
              </a:rPr>
              <a:t>strengthen and increase networking</a:t>
            </a:r>
            <a:r>
              <a:rPr lang="en-US" dirty="0" smtClean="0">
                <a:latin typeface="Arial" charset="0"/>
                <a:cs typeface="Arial" charset="0"/>
              </a:rPr>
              <a:t>.</a:t>
            </a:r>
          </a:p>
          <a:p>
            <a:r>
              <a:rPr lang="en-US" b="1" dirty="0" smtClean="0">
                <a:latin typeface="Arial" charset="0"/>
                <a:cs typeface="Arial" charset="0"/>
              </a:rPr>
              <a:t>Special attention</a:t>
            </a:r>
            <a:r>
              <a:rPr lang="en-US" dirty="0" smtClean="0">
                <a:latin typeface="Arial" charset="0"/>
                <a:cs typeface="Arial" charset="0"/>
              </a:rPr>
              <a:t> will be granted to COs based in EU Member States, EEA and candidate countries where the </a:t>
            </a:r>
            <a:r>
              <a:rPr lang="en-US" b="1" dirty="0" smtClean="0">
                <a:latin typeface="Arial" charset="0"/>
                <a:cs typeface="Arial" charset="0"/>
              </a:rPr>
              <a:t>consumer movement is not sufficiently developed and/or influential</a:t>
            </a:r>
            <a:r>
              <a:rPr lang="en-US" dirty="0" smtClean="0">
                <a:latin typeface="Arial" charset="0"/>
                <a:cs typeface="Arial" charset="0"/>
              </a:rPr>
              <a:t>. </a:t>
            </a:r>
          </a:p>
          <a:p>
            <a:r>
              <a:rPr lang="en-US" dirty="0" err="1" smtClean="0">
                <a:latin typeface="Arial" charset="0"/>
                <a:cs typeface="Arial" charset="0"/>
              </a:rPr>
              <a:t>Programme</a:t>
            </a:r>
            <a:r>
              <a:rPr lang="en-US" dirty="0" smtClean="0">
                <a:latin typeface="Arial" charset="0"/>
                <a:cs typeface="Arial" charset="0"/>
              </a:rPr>
              <a:t> is divided into 5 complementary activities which are heavily interlinked</a:t>
            </a:r>
            <a:r>
              <a:rPr lang="en-US" baseline="0" dirty="0" smtClean="0">
                <a:latin typeface="Arial" charset="0"/>
                <a:cs typeface="Arial" charset="0"/>
              </a:rPr>
              <a:t> and will integrated </a:t>
            </a:r>
            <a:r>
              <a:rPr lang="en-US" dirty="0" smtClean="0">
                <a:latin typeface="Arial" charset="0"/>
                <a:cs typeface="Arial" charset="0"/>
              </a:rPr>
              <a:t>in</a:t>
            </a:r>
            <a:r>
              <a:rPr lang="en-US" baseline="0" dirty="0" smtClean="0">
                <a:latin typeface="Arial" charset="0"/>
                <a:cs typeface="Arial" charset="0"/>
              </a:rPr>
              <a:t> the </a:t>
            </a:r>
            <a:r>
              <a:rPr lang="en-US" dirty="0" smtClean="0">
                <a:latin typeface="Arial" charset="0"/>
                <a:cs typeface="Arial" charset="0"/>
              </a:rPr>
              <a:t>Consumer Classroom (synergy effect) &gt; SEE NEXT PAGE</a:t>
            </a:r>
          </a:p>
          <a:p>
            <a:endParaRPr lang="en-GB" dirty="0"/>
          </a:p>
        </p:txBody>
      </p:sp>
      <p:sp>
        <p:nvSpPr>
          <p:cNvPr id="4" name="Slide Number Placeholder 3"/>
          <p:cNvSpPr>
            <a:spLocks noGrp="1"/>
          </p:cNvSpPr>
          <p:nvPr>
            <p:ph type="sldNum" sz="quarter" idx="10"/>
          </p:nvPr>
        </p:nvSpPr>
        <p:spPr/>
        <p:txBody>
          <a:bodyPr/>
          <a:lstStyle/>
          <a:p>
            <a:fld id="{BA4FCF3F-FDE0-1746-879B-5B2CAACE4C39}" type="slidenum">
              <a:rPr lang="en-US" smtClean="0"/>
              <a:t>4</a:t>
            </a:fld>
            <a:endParaRPr lang="en-US"/>
          </a:p>
        </p:txBody>
      </p:sp>
    </p:spTree>
    <p:extLst>
      <p:ext uri="{BB962C8B-B14F-4D97-AF65-F5344CB8AC3E}">
        <p14:creationId xmlns:p14="http://schemas.microsoft.com/office/powerpoint/2010/main" val="703593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charset="0"/>
                <a:cs typeface="Arial" charset="0"/>
              </a:rPr>
              <a:t>Cross-</a:t>
            </a:r>
            <a:r>
              <a:rPr lang="en-US" sz="1200" b="1" dirty="0" err="1" smtClean="0">
                <a:latin typeface="Arial" charset="0"/>
                <a:cs typeface="Arial" charset="0"/>
              </a:rPr>
              <a:t>fertilisation</a:t>
            </a:r>
            <a:r>
              <a:rPr lang="en-US" sz="1200" b="1" dirty="0" smtClean="0">
                <a:latin typeface="Arial" charset="0"/>
                <a:cs typeface="Arial" charset="0"/>
              </a:rPr>
              <a:t> between different capacity building tools and activities: </a:t>
            </a:r>
            <a:r>
              <a:rPr lang="en-US" dirty="0" smtClean="0"/>
              <a:t>The </a:t>
            </a:r>
            <a:r>
              <a:rPr lang="en-US" dirty="0" err="1" smtClean="0"/>
              <a:t>programme</a:t>
            </a:r>
            <a:r>
              <a:rPr lang="en-US" dirty="0" smtClean="0"/>
              <a:t> provides a </a:t>
            </a:r>
            <a:r>
              <a:rPr lang="en-US" b="1" dirty="0" smtClean="0"/>
              <a:t>pathway through the different activity levels</a:t>
            </a:r>
            <a:r>
              <a:rPr lang="en-US" dirty="0" smtClean="0"/>
              <a:t> where participants, tutors/trainers and experts of all levels could </a:t>
            </a:r>
            <a:r>
              <a:rPr lang="en-US" b="1" dirty="0" smtClean="0"/>
              <a:t>add to the synergy effects between the different activities</a:t>
            </a:r>
            <a:r>
              <a:rPr lang="en-US" dirty="0" smtClean="0"/>
              <a:t>. </a:t>
            </a:r>
            <a:r>
              <a:rPr lang="de-DE" dirty="0" smtClean="0"/>
              <a:t>Web network platform for information and exchange, possibility to train oneself with e-learning modules, attend tailor-made class teaching courses in Brussels, where we also identify mulitpliers who in turn can run courses or support experts in local training. Special courses for a small number of identified experts who are trained via tailored programmes to contribute to consultation processes and participants, trainers, multipliers, experts, COs feeding again into the web networking platform with content, news etc.</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BA4FCF3F-FDE0-1746-879B-5B2CAACE4C39}" type="slidenum">
              <a:rPr lang="en-US" smtClean="0"/>
              <a:t>5</a:t>
            </a:fld>
            <a:endParaRPr lang="en-US"/>
          </a:p>
        </p:txBody>
      </p:sp>
    </p:spTree>
    <p:extLst>
      <p:ext uri="{BB962C8B-B14F-4D97-AF65-F5344CB8AC3E}">
        <p14:creationId xmlns:p14="http://schemas.microsoft.com/office/powerpoint/2010/main" val="3620087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name for our </a:t>
            </a:r>
            <a:r>
              <a:rPr lang="en-US" baseline="0" dirty="0" err="1" smtClean="0"/>
              <a:t>programme</a:t>
            </a:r>
            <a:r>
              <a:rPr lang="en-US" baseline="0" dirty="0" smtClean="0"/>
              <a:t> will reflect the </a:t>
            </a:r>
            <a:r>
              <a:rPr lang="en-US" b="1" baseline="0" dirty="0" smtClean="0"/>
              <a:t>capacity building </a:t>
            </a:r>
            <a:r>
              <a:rPr lang="en-US" baseline="0" dirty="0" smtClean="0"/>
              <a:t>and </a:t>
            </a:r>
            <a:r>
              <a:rPr lang="en-US" b="1" baseline="0" dirty="0" smtClean="0"/>
              <a:t>holistic approach </a:t>
            </a:r>
            <a:r>
              <a:rPr lang="en-US" baseline="0" dirty="0" smtClean="0"/>
              <a:t>we want to integrate. It includes </a:t>
            </a:r>
            <a:r>
              <a:rPr lang="en-US" b="1" baseline="0" dirty="0" smtClean="0"/>
              <a:t>alternative tools </a:t>
            </a:r>
            <a:r>
              <a:rPr lang="en-US" baseline="0" dirty="0" smtClean="0"/>
              <a:t>like a web networking platform, e-learning and class teaching. We will provide the content in </a:t>
            </a:r>
            <a:r>
              <a:rPr lang="en-US" b="1" baseline="0" dirty="0" smtClean="0"/>
              <a:t>multiple languages </a:t>
            </a:r>
            <a:r>
              <a:rPr lang="en-US" baseline="0" dirty="0" smtClean="0"/>
              <a:t>for </a:t>
            </a:r>
            <a:r>
              <a:rPr lang="en-US" b="1" baseline="0" dirty="0" smtClean="0"/>
              <a:t>professionals</a:t>
            </a:r>
            <a:r>
              <a:rPr lang="en-US" baseline="0" dirty="0" smtClean="0"/>
              <a:t> working in the field to </a:t>
            </a:r>
            <a:r>
              <a:rPr lang="en-US" b="1" baseline="0" dirty="0" smtClean="0"/>
              <a:t>interact</a:t>
            </a:r>
            <a:r>
              <a:rPr lang="en-US" baseline="0" dirty="0" smtClean="0"/>
              <a:t> with each other and us </a:t>
            </a:r>
            <a:r>
              <a:rPr lang="en-US" b="1" baseline="0" dirty="0" smtClean="0"/>
              <a:t>online</a:t>
            </a:r>
            <a:r>
              <a:rPr lang="en-US" baseline="0" dirty="0" smtClean="0"/>
              <a:t> and in person to increase </a:t>
            </a:r>
            <a:r>
              <a:rPr lang="en-US" b="1" baseline="0" dirty="0" smtClean="0"/>
              <a:t>networking</a:t>
            </a:r>
            <a:r>
              <a:rPr lang="en-US" baseline="0" dirty="0" smtClean="0"/>
              <a:t> and thus strengthen the consumer movement. In one word, we will be the consumer </a:t>
            </a:r>
            <a:r>
              <a:rPr lang="en-US" b="1" baseline="0" dirty="0" smtClean="0"/>
              <a:t>CHAMPION</a:t>
            </a:r>
          </a:p>
          <a:p>
            <a:endParaRPr lang="en-GB" dirty="0"/>
          </a:p>
        </p:txBody>
      </p:sp>
      <p:sp>
        <p:nvSpPr>
          <p:cNvPr id="4" name="Slide Number Placeholder 3"/>
          <p:cNvSpPr>
            <a:spLocks noGrp="1"/>
          </p:cNvSpPr>
          <p:nvPr>
            <p:ph type="sldNum" sz="quarter" idx="10"/>
          </p:nvPr>
        </p:nvSpPr>
        <p:spPr/>
        <p:txBody>
          <a:bodyPr/>
          <a:lstStyle/>
          <a:p>
            <a:fld id="{BA4FCF3F-FDE0-1746-879B-5B2CAACE4C39}" type="slidenum">
              <a:rPr lang="en-US" smtClean="0"/>
              <a:t>7</a:t>
            </a:fld>
            <a:endParaRPr lang="en-US"/>
          </a:p>
        </p:txBody>
      </p:sp>
    </p:spTree>
    <p:extLst>
      <p:ext uri="{BB962C8B-B14F-4D97-AF65-F5344CB8AC3E}">
        <p14:creationId xmlns:p14="http://schemas.microsoft.com/office/powerpoint/2010/main" val="419978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Clear synergy with consumer Classroom through the use of a common typeface</a:t>
            </a:r>
          </a:p>
          <a:p>
            <a:r>
              <a:rPr lang="en-US" baseline="0" dirty="0" smtClean="0"/>
              <a:t>The </a:t>
            </a:r>
            <a:r>
              <a:rPr lang="en-US" i="1" baseline="0" dirty="0" smtClean="0"/>
              <a:t>consumer</a:t>
            </a:r>
            <a:r>
              <a:rPr lang="en-US" baseline="0" dirty="0" smtClean="0"/>
              <a:t> is lifted and supported by the solid foundation of the word </a:t>
            </a:r>
            <a:r>
              <a:rPr lang="en-US" i="1" baseline="0" dirty="0" smtClean="0"/>
              <a:t>champion</a:t>
            </a:r>
          </a:p>
          <a:p>
            <a:r>
              <a:rPr lang="en-US" baseline="0" dirty="0" smtClean="0"/>
              <a:t> The contrast between the two typefaces highlights the strength of the </a:t>
            </a:r>
            <a:r>
              <a:rPr lang="en-US" i="1" baseline="0" dirty="0" smtClean="0"/>
              <a:t>champion</a:t>
            </a:r>
            <a:r>
              <a:rPr lang="en-US" baseline="0" dirty="0" smtClean="0"/>
              <a:t>.</a:t>
            </a:r>
          </a:p>
          <a:p>
            <a:r>
              <a:rPr lang="en-US" baseline="0" dirty="0" smtClean="0"/>
              <a:t>Using a dark grey background on the applications will further strengthen the link to Consumer Classroom</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BA4FCF3F-FDE0-1746-879B-5B2CAACE4C39}" type="slidenum">
              <a:rPr lang="en-US" smtClean="0"/>
              <a:t>8</a:t>
            </a:fld>
            <a:endParaRPr lang="en-US"/>
          </a:p>
        </p:txBody>
      </p:sp>
    </p:spTree>
    <p:extLst>
      <p:ext uri="{BB962C8B-B14F-4D97-AF65-F5344CB8AC3E}">
        <p14:creationId xmlns:p14="http://schemas.microsoft.com/office/powerpoint/2010/main" val="1846485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@Monique from Brian M.:</a:t>
            </a:r>
          </a:p>
          <a:p>
            <a:r>
              <a:rPr lang="en-GB" sz="1200" kern="1200" dirty="0" smtClean="0">
                <a:solidFill>
                  <a:schemeClr val="tx1"/>
                </a:solidFill>
                <a:effectLst/>
                <a:latin typeface="+mn-lt"/>
                <a:ea typeface="+mn-ea"/>
                <a:cs typeface="+mn-cs"/>
              </a:rPr>
              <a:t>It is very difficult to place in here is any type of visual of the web networking platform. To date all we have are the site maps and wireframes. The site map is very detailed and will not replicate or be legible within the constraints of a PPT. As for the wireframes, these are in portrait format and are quite long, to place them into the PPT will mean that they are either very, very small or heavily cropped.</a:t>
            </a:r>
          </a:p>
          <a:p>
            <a:r>
              <a:rPr lang="en-GB" sz="1200" kern="1200" dirty="0" smtClean="0">
                <a:solidFill>
                  <a:schemeClr val="tx1"/>
                </a:solidFill>
                <a:effectLst/>
                <a:latin typeface="+mn-lt"/>
                <a:ea typeface="+mn-ea"/>
                <a:cs typeface="+mn-cs"/>
              </a:rPr>
              <a:t>I would suggest that if Monique would like some visuals to accompany these slides that she launch either or both the wire frame and site map PDFs. </a:t>
            </a:r>
          </a:p>
          <a:p>
            <a:endParaRPr lang="en-GB" dirty="0"/>
          </a:p>
        </p:txBody>
      </p:sp>
      <p:sp>
        <p:nvSpPr>
          <p:cNvPr id="4" name="Slide Number Placeholder 3"/>
          <p:cNvSpPr>
            <a:spLocks noGrp="1"/>
          </p:cNvSpPr>
          <p:nvPr>
            <p:ph type="sldNum" sz="quarter" idx="10"/>
          </p:nvPr>
        </p:nvSpPr>
        <p:spPr/>
        <p:txBody>
          <a:bodyPr/>
          <a:lstStyle/>
          <a:p>
            <a:fld id="{BA4FCF3F-FDE0-1746-879B-5B2CAACE4C39}" type="slidenum">
              <a:rPr lang="en-US" smtClean="0"/>
              <a:t>11</a:t>
            </a:fld>
            <a:endParaRPr lang="en-US"/>
          </a:p>
        </p:txBody>
      </p:sp>
    </p:spTree>
    <p:extLst>
      <p:ext uri="{BB962C8B-B14F-4D97-AF65-F5344CB8AC3E}">
        <p14:creationId xmlns:p14="http://schemas.microsoft.com/office/powerpoint/2010/main" val="223943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TRACE_cover_graphic.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687693"/>
          </a:xfrm>
          <a:prstGeom prst="rect">
            <a:avLst/>
          </a:prstGeom>
        </p:spPr>
      </p:pic>
      <p:sp>
        <p:nvSpPr>
          <p:cNvPr id="8" name="Rectangle 7"/>
          <p:cNvSpPr/>
          <p:nvPr userDrawn="1"/>
        </p:nvSpPr>
        <p:spPr>
          <a:xfrm>
            <a:off x="0" y="4696926"/>
            <a:ext cx="9144000" cy="21787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4975" y="5213659"/>
            <a:ext cx="7663158" cy="466163"/>
          </a:xfrm>
          <a:prstGeom prst="rect">
            <a:avLst/>
          </a:prstGeom>
        </p:spPr>
        <p:txBody>
          <a:bodyPr>
            <a:noAutofit/>
          </a:bodyPr>
          <a:lstStyle>
            <a:lvl1pPr algn="l">
              <a:defRPr sz="3000">
                <a:solidFill>
                  <a:srgbClr val="10263C"/>
                </a:solidFill>
                <a:latin typeface="Arial"/>
                <a:cs typeface="Arial"/>
              </a:defRPr>
            </a:lvl1pPr>
          </a:lstStyle>
          <a:p>
            <a:r>
              <a:rPr lang="ga-IE" dirty="0" smtClean="0"/>
              <a:t>CLICK TO EDIT MASTER TITLE STYLE</a:t>
            </a:r>
            <a:endParaRPr lang="en-US" dirty="0"/>
          </a:p>
        </p:txBody>
      </p:sp>
      <p:sp>
        <p:nvSpPr>
          <p:cNvPr id="3" name="Subtitle 2"/>
          <p:cNvSpPr>
            <a:spLocks noGrp="1"/>
          </p:cNvSpPr>
          <p:nvPr>
            <p:ph type="subTitle" idx="1"/>
          </p:nvPr>
        </p:nvSpPr>
        <p:spPr>
          <a:xfrm>
            <a:off x="684975" y="5710145"/>
            <a:ext cx="4522315" cy="272357"/>
          </a:xfrm>
        </p:spPr>
        <p:txBody>
          <a:bodyPr>
            <a:noAutofit/>
          </a:bodyPr>
          <a:lstStyle>
            <a:lvl1pPr marL="0" indent="0" algn="l">
              <a:buNone/>
              <a:defRPr sz="1600" b="0">
                <a:solidFill>
                  <a:srgbClr val="00B6ED"/>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dirty="0" smtClean="0"/>
              <a:t>Click to edit Master subtitle style</a:t>
            </a:r>
            <a:endParaRPr lang="en-US" dirty="0"/>
          </a:p>
        </p:txBody>
      </p:sp>
      <p:sp>
        <p:nvSpPr>
          <p:cNvPr id="5" name="Footer Placeholder 4"/>
          <p:cNvSpPr>
            <a:spLocks noGrp="1"/>
          </p:cNvSpPr>
          <p:nvPr>
            <p:ph type="ftr" sz="quarter" idx="11"/>
          </p:nvPr>
        </p:nvSpPr>
        <p:spPr>
          <a:xfrm>
            <a:off x="457200" y="6303429"/>
            <a:ext cx="44704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599B6BE-5405-5C40-BD67-5ADE333CAE27}" type="slidenum">
              <a:rPr lang="en-US" smtClean="0"/>
              <a:t>‹#›</a:t>
            </a:fld>
            <a:endParaRPr lang="en-US"/>
          </a:p>
        </p:txBody>
      </p:sp>
      <p:sp>
        <p:nvSpPr>
          <p:cNvPr id="9" name="Date Placeholder 3"/>
          <p:cNvSpPr txBox="1">
            <a:spLocks/>
          </p:cNvSpPr>
          <p:nvPr userDrawn="1"/>
        </p:nvSpPr>
        <p:spPr>
          <a:xfrm>
            <a:off x="684975" y="6143369"/>
            <a:ext cx="2133600" cy="289445"/>
          </a:xfrm>
          <a:prstGeom prst="rect">
            <a:avLst/>
          </a:prstGeom>
        </p:spPr>
        <p:txBody>
          <a:bodyPr/>
          <a:lstStyle>
            <a:defPPr>
              <a:defRPr lang="en-US"/>
            </a:defPPr>
            <a:lvl1pPr marL="0" algn="l" defTabSz="457200" rtl="0" eaLnBrk="1" latinLnBrk="0" hangingPunct="1">
              <a:defRPr sz="1100" kern="1200">
                <a:solidFill>
                  <a:srgbClr val="BFBFBF"/>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96CC7D-AA19-AC45-917E-C31CC11FAE8D}" type="datetime4">
              <a:rPr lang="en-IE" smtClean="0">
                <a:solidFill>
                  <a:srgbClr val="0F263D"/>
                </a:solidFill>
              </a:rPr>
              <a:pPr/>
              <a:t>10 March 2014</a:t>
            </a:fld>
            <a:endParaRPr lang="en-US" dirty="0">
              <a:solidFill>
                <a:srgbClr val="0F263D"/>
              </a:solidFill>
            </a:endParaRPr>
          </a:p>
        </p:txBody>
      </p:sp>
    </p:spTree>
    <p:extLst>
      <p:ext uri="{BB962C8B-B14F-4D97-AF65-F5344CB8AC3E}">
        <p14:creationId xmlns:p14="http://schemas.microsoft.com/office/powerpoint/2010/main" val="2378203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8" name="Picture 7" descr="TRACE_cover_graphic.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687693"/>
          </a:xfrm>
          <a:prstGeom prst="rect">
            <a:avLst/>
          </a:prstGeom>
        </p:spPr>
      </p:pic>
      <p:sp>
        <p:nvSpPr>
          <p:cNvPr id="9" name="Rectangle 8"/>
          <p:cNvSpPr/>
          <p:nvPr userDrawn="1"/>
        </p:nvSpPr>
        <p:spPr>
          <a:xfrm>
            <a:off x="0" y="4696926"/>
            <a:ext cx="9144000" cy="21787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0"/>
          </p:nvPr>
        </p:nvSpPr>
        <p:spPr>
          <a:xfrm>
            <a:off x="457200" y="6303429"/>
            <a:ext cx="4470400" cy="365125"/>
          </a:xfrm>
          <a:prstGeom prst="rect">
            <a:avLst/>
          </a:prstGeom>
        </p:spPr>
        <p:txBody>
          <a:bodyPr/>
          <a:lstStyle/>
          <a:p>
            <a:endParaRPr lang="en-US" dirty="0"/>
          </a:p>
        </p:txBody>
      </p:sp>
      <p:sp>
        <p:nvSpPr>
          <p:cNvPr id="4" name="Slide Number Placeholder 3"/>
          <p:cNvSpPr>
            <a:spLocks noGrp="1"/>
          </p:cNvSpPr>
          <p:nvPr>
            <p:ph type="sldNum" sz="quarter" idx="11"/>
          </p:nvPr>
        </p:nvSpPr>
        <p:spPr/>
        <p:txBody>
          <a:bodyPr/>
          <a:lstStyle/>
          <a:p>
            <a:fld id="{F599B6BE-5405-5C40-BD67-5ADE333CAE27}" type="slidenum">
              <a:rPr lang="en-US" smtClean="0"/>
              <a:t>‹#›</a:t>
            </a:fld>
            <a:endParaRPr lang="en-US"/>
          </a:p>
        </p:txBody>
      </p:sp>
      <p:sp>
        <p:nvSpPr>
          <p:cNvPr id="6" name="Title 1"/>
          <p:cNvSpPr>
            <a:spLocks noGrp="1"/>
          </p:cNvSpPr>
          <p:nvPr>
            <p:ph type="ctrTitle" hasCustomPrompt="1"/>
          </p:nvPr>
        </p:nvSpPr>
        <p:spPr>
          <a:xfrm>
            <a:off x="684975" y="5512083"/>
            <a:ext cx="5467949" cy="466163"/>
          </a:xfrm>
          <a:prstGeom prst="rect">
            <a:avLst/>
          </a:prstGeom>
        </p:spPr>
        <p:txBody>
          <a:bodyPr>
            <a:normAutofit/>
          </a:bodyPr>
          <a:lstStyle>
            <a:lvl1pPr algn="l">
              <a:defRPr sz="2400">
                <a:solidFill>
                  <a:srgbClr val="0F263D"/>
                </a:solidFill>
                <a:latin typeface="Arial"/>
                <a:cs typeface="Arial"/>
              </a:defRPr>
            </a:lvl1pPr>
          </a:lstStyle>
          <a:p>
            <a:r>
              <a:rPr lang="ga-IE" dirty="0" smtClean="0"/>
              <a:t>Thank You</a:t>
            </a:r>
            <a:endParaRPr lang="en-US" dirty="0"/>
          </a:p>
        </p:txBody>
      </p:sp>
    </p:spTree>
    <p:extLst>
      <p:ext uri="{BB962C8B-B14F-4D97-AF65-F5344CB8AC3E}">
        <p14:creationId xmlns:p14="http://schemas.microsoft.com/office/powerpoint/2010/main" val="2738501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fault content slid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6" name="Slide Number Placeholder 5"/>
          <p:cNvSpPr>
            <a:spLocks noGrp="1"/>
          </p:cNvSpPr>
          <p:nvPr>
            <p:ph type="sldNum" sz="quarter" idx="12"/>
          </p:nvPr>
        </p:nvSpPr>
        <p:spPr/>
        <p:txBody>
          <a:bodyPr/>
          <a:lstStyle/>
          <a:p>
            <a:fld id="{F599B6BE-5405-5C40-BD67-5ADE333CAE27}" type="slidenum">
              <a:rPr lang="en-US" smtClean="0"/>
              <a:t>‹#›</a:t>
            </a:fld>
            <a:endParaRPr lang="en-US"/>
          </a:p>
        </p:txBody>
      </p:sp>
      <p:sp>
        <p:nvSpPr>
          <p:cNvPr id="7" name="Title Placeholder 1"/>
          <p:cNvSpPr>
            <a:spLocks noGrp="1"/>
          </p:cNvSpPr>
          <p:nvPr>
            <p:ph type="title"/>
          </p:nvPr>
        </p:nvSpPr>
        <p:spPr>
          <a:xfrm>
            <a:off x="457200" y="254000"/>
            <a:ext cx="8229600" cy="835389"/>
          </a:xfrm>
          <a:prstGeom prst="rect">
            <a:avLst/>
          </a:prstGeom>
        </p:spPr>
        <p:txBody>
          <a:bodyPr vert="horz" lIns="91440" tIns="45720" rIns="91440" bIns="45720" rtlCol="0" anchor="ctr">
            <a:normAutofit/>
          </a:bodyPr>
          <a:lstStyle/>
          <a:p>
            <a:r>
              <a:rPr lang="ga-IE" dirty="0" smtClean="0"/>
              <a:t>Click to edit Master title style</a:t>
            </a:r>
            <a:endParaRPr lang="en-US" dirty="0"/>
          </a:p>
        </p:txBody>
      </p:sp>
    </p:spTree>
    <p:extLst>
      <p:ext uri="{BB962C8B-B14F-4D97-AF65-F5344CB8AC3E}">
        <p14:creationId xmlns:p14="http://schemas.microsoft.com/office/powerpoint/2010/main" val="1719131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7" name="Slide Number Placeholder 6"/>
          <p:cNvSpPr>
            <a:spLocks noGrp="1"/>
          </p:cNvSpPr>
          <p:nvPr>
            <p:ph type="sldNum" sz="quarter" idx="12"/>
          </p:nvPr>
        </p:nvSpPr>
        <p:spPr/>
        <p:txBody>
          <a:bodyPr/>
          <a:lstStyle/>
          <a:p>
            <a:fld id="{F599B6BE-5405-5C40-BD67-5ADE333CAE27}" type="slidenum">
              <a:rPr lang="en-US" smtClean="0"/>
              <a:t>‹#›</a:t>
            </a:fld>
            <a:endParaRPr lang="en-US"/>
          </a:p>
        </p:txBody>
      </p:sp>
      <p:sp>
        <p:nvSpPr>
          <p:cNvPr id="8" name="Title Placeholder 1"/>
          <p:cNvSpPr>
            <a:spLocks noGrp="1"/>
          </p:cNvSpPr>
          <p:nvPr>
            <p:ph type="title"/>
          </p:nvPr>
        </p:nvSpPr>
        <p:spPr>
          <a:xfrm>
            <a:off x="457200" y="254000"/>
            <a:ext cx="8229600" cy="835389"/>
          </a:xfrm>
          <a:prstGeom prst="rect">
            <a:avLst/>
          </a:prstGeom>
        </p:spPr>
        <p:txBody>
          <a:bodyPr vert="horz" lIns="91440" tIns="45720" rIns="91440" bIns="45720" rtlCol="0" anchor="ctr">
            <a:normAutofit/>
          </a:bodyPr>
          <a:lstStyle/>
          <a:p>
            <a:r>
              <a:rPr lang="ga-IE" dirty="0" smtClean="0"/>
              <a:t>Click to edit Master title style</a:t>
            </a:r>
            <a:endParaRPr lang="en-US" dirty="0"/>
          </a:p>
        </p:txBody>
      </p:sp>
      <p:sp>
        <p:nvSpPr>
          <p:cNvPr id="9" name="Footer Placeholder 4"/>
          <p:cNvSpPr>
            <a:spLocks noGrp="1"/>
          </p:cNvSpPr>
          <p:nvPr>
            <p:ph type="ftr" sz="quarter" idx="3"/>
          </p:nvPr>
        </p:nvSpPr>
        <p:spPr>
          <a:xfrm>
            <a:off x="457200" y="6305548"/>
            <a:ext cx="4470400" cy="365125"/>
          </a:xfrm>
          <a:prstGeom prst="rect">
            <a:avLst/>
          </a:prstGeom>
        </p:spPr>
        <p:txBody>
          <a:bodyPr vert="horz" lIns="91440" tIns="45720" rIns="91440" bIns="45720" rtlCol="0" anchor="ctr"/>
          <a:lstStyle>
            <a:lvl1pPr algn="l">
              <a:defRPr sz="1200">
                <a:solidFill>
                  <a:srgbClr val="00B1B0"/>
                </a:solidFill>
                <a:latin typeface="Arial"/>
                <a:cs typeface="Arial"/>
              </a:defRPr>
            </a:lvl1pPr>
          </a:lstStyle>
          <a:p>
            <a:r>
              <a:rPr lang="en-US" dirty="0" smtClean="0"/>
              <a:t>Framework contract for</a:t>
            </a:r>
          </a:p>
          <a:p>
            <a:r>
              <a:rPr lang="en-US" b="1" dirty="0" smtClean="0"/>
              <a:t>capacity building actions for consumer </a:t>
            </a:r>
            <a:r>
              <a:rPr lang="en-US" b="1" dirty="0" err="1" smtClean="0"/>
              <a:t>organisations</a:t>
            </a:r>
            <a:r>
              <a:rPr lang="en-US" dirty="0" smtClean="0"/>
              <a:t> </a:t>
            </a:r>
            <a:endParaRPr lang="en-US" dirty="0"/>
          </a:p>
        </p:txBody>
      </p:sp>
    </p:spTree>
    <p:extLst>
      <p:ext uri="{BB962C8B-B14F-4D97-AF65-F5344CB8AC3E}">
        <p14:creationId xmlns:p14="http://schemas.microsoft.com/office/powerpoint/2010/main" val="1899505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pic>
        <p:nvPicPr>
          <p:cNvPr id="9" name="Picture 8" descr="TRACE_sect_div.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6929"/>
          </a:xfrm>
          <a:prstGeom prst="rect">
            <a:avLst/>
          </a:prstGeom>
        </p:spPr>
      </p:pic>
      <p:sp>
        <p:nvSpPr>
          <p:cNvPr id="8" name="Rectangle 7"/>
          <p:cNvSpPr/>
          <p:nvPr userDrawn="1"/>
        </p:nvSpPr>
        <p:spPr>
          <a:xfrm>
            <a:off x="0" y="2167802"/>
            <a:ext cx="9144000" cy="21787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425265" y="3018816"/>
            <a:ext cx="1200335" cy="718252"/>
          </a:xfrm>
          <a:noFill/>
          <a:ln>
            <a:noFill/>
          </a:ln>
        </p:spPr>
        <p:txBody>
          <a:bodyPr anchor="b">
            <a:noAutofit/>
          </a:bodyPr>
          <a:lstStyle>
            <a:lvl1pPr marL="0" indent="0">
              <a:buNone/>
              <a:defRPr sz="6000" b="1">
                <a:solidFill>
                  <a:srgbClr val="0F26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dirty="0" smtClean="0"/>
              <a:t>02</a:t>
            </a:r>
          </a:p>
        </p:txBody>
      </p:sp>
      <p:sp>
        <p:nvSpPr>
          <p:cNvPr id="11" name="Title Placeholder 1"/>
          <p:cNvSpPr>
            <a:spLocks noGrp="1"/>
          </p:cNvSpPr>
          <p:nvPr>
            <p:ph type="title" hasCustomPrompt="1"/>
          </p:nvPr>
        </p:nvSpPr>
        <p:spPr>
          <a:xfrm>
            <a:off x="1761097" y="3104269"/>
            <a:ext cx="3346079" cy="373548"/>
          </a:xfrm>
          <a:prstGeom prst="rect">
            <a:avLst/>
          </a:prstGeom>
          <a:noFill/>
          <a:ln>
            <a:noFill/>
          </a:ln>
        </p:spPr>
        <p:txBody>
          <a:bodyPr vert="horz" lIns="91440" tIns="45720" rIns="91440" bIns="45720" rtlCol="0" anchor="ctr">
            <a:normAutofit/>
          </a:bodyPr>
          <a:lstStyle>
            <a:lvl1pPr>
              <a:defRPr sz="1800">
                <a:solidFill>
                  <a:srgbClr val="00B6ED"/>
                </a:solidFill>
              </a:defRPr>
            </a:lvl1pPr>
          </a:lstStyle>
          <a:p>
            <a:r>
              <a:rPr lang="ga-IE" dirty="0" smtClean="0"/>
              <a:t>Click to edit section title style</a:t>
            </a:r>
            <a:endParaRPr lang="en-US" dirty="0"/>
          </a:p>
        </p:txBody>
      </p:sp>
      <p:cxnSp>
        <p:nvCxnSpPr>
          <p:cNvPr id="4" name="Straight Connector 3"/>
          <p:cNvCxnSpPr/>
          <p:nvPr userDrawn="1"/>
        </p:nvCxnSpPr>
        <p:spPr>
          <a:xfrm>
            <a:off x="1634092" y="2942613"/>
            <a:ext cx="0" cy="656053"/>
          </a:xfrm>
          <a:prstGeom prst="line">
            <a:avLst/>
          </a:prstGeom>
          <a:ln w="6350" cmpd="sng">
            <a:solidFill>
              <a:srgbClr val="0F263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5120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99B6BE-5405-5C40-BD67-5ADE333CAE27}" type="slidenum">
              <a:rPr lang="en-US" smtClean="0"/>
              <a:t>‹#›</a:t>
            </a:fld>
            <a:endParaRPr lang="en-US"/>
          </a:p>
        </p:txBody>
      </p:sp>
      <p:sp>
        <p:nvSpPr>
          <p:cNvPr id="6" name="Title Placeholder 1"/>
          <p:cNvSpPr>
            <a:spLocks noGrp="1"/>
          </p:cNvSpPr>
          <p:nvPr>
            <p:ph type="title"/>
          </p:nvPr>
        </p:nvSpPr>
        <p:spPr>
          <a:xfrm>
            <a:off x="457200" y="254000"/>
            <a:ext cx="8229600" cy="835389"/>
          </a:xfrm>
          <a:prstGeom prst="rect">
            <a:avLst/>
          </a:prstGeom>
        </p:spPr>
        <p:txBody>
          <a:bodyPr vert="horz" lIns="91440" tIns="45720" rIns="91440" bIns="45720" rtlCol="0" anchor="ctr">
            <a:normAutofit/>
          </a:bodyPr>
          <a:lstStyle/>
          <a:p>
            <a:r>
              <a:rPr lang="ga-IE" dirty="0" smtClean="0"/>
              <a:t>Click to edit Master title style</a:t>
            </a:r>
            <a:endParaRPr lang="en-US" dirty="0"/>
          </a:p>
        </p:txBody>
      </p:sp>
    </p:spTree>
    <p:extLst>
      <p:ext uri="{BB962C8B-B14F-4D97-AF65-F5344CB8AC3E}">
        <p14:creationId xmlns:p14="http://schemas.microsoft.com/office/powerpoint/2010/main" val="1555582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17133"/>
            <a:ext cx="5111750" cy="4509030"/>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4" name="Text Placeholder 3"/>
          <p:cNvSpPr>
            <a:spLocks noGrp="1"/>
          </p:cNvSpPr>
          <p:nvPr>
            <p:ph type="body" sz="half" idx="2"/>
          </p:nvPr>
        </p:nvSpPr>
        <p:spPr>
          <a:xfrm>
            <a:off x="457200" y="1617133"/>
            <a:ext cx="3008313" cy="45090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dirty="0" smtClean="0"/>
              <a:t>Click to edit Master text styles</a:t>
            </a:r>
          </a:p>
        </p:txBody>
      </p:sp>
      <p:sp>
        <p:nvSpPr>
          <p:cNvPr id="7" name="Slide Number Placeholder 6"/>
          <p:cNvSpPr>
            <a:spLocks noGrp="1"/>
          </p:cNvSpPr>
          <p:nvPr>
            <p:ph type="sldNum" sz="quarter" idx="12"/>
          </p:nvPr>
        </p:nvSpPr>
        <p:spPr/>
        <p:txBody>
          <a:bodyPr/>
          <a:lstStyle/>
          <a:p>
            <a:fld id="{F599B6BE-5405-5C40-BD67-5ADE333CAE27}" type="slidenum">
              <a:rPr lang="en-US" smtClean="0"/>
              <a:t>‹#›</a:t>
            </a:fld>
            <a:endParaRPr lang="en-US"/>
          </a:p>
        </p:txBody>
      </p:sp>
      <p:sp>
        <p:nvSpPr>
          <p:cNvPr id="8" name="Title Placeholder 1"/>
          <p:cNvSpPr>
            <a:spLocks noGrp="1"/>
          </p:cNvSpPr>
          <p:nvPr>
            <p:ph type="title"/>
          </p:nvPr>
        </p:nvSpPr>
        <p:spPr>
          <a:xfrm>
            <a:off x="457200" y="254000"/>
            <a:ext cx="8229600" cy="835389"/>
          </a:xfrm>
          <a:prstGeom prst="rect">
            <a:avLst/>
          </a:prstGeom>
        </p:spPr>
        <p:txBody>
          <a:bodyPr vert="horz" lIns="91440" tIns="45720" rIns="91440" bIns="45720" rtlCol="0" anchor="ctr">
            <a:normAutofit/>
          </a:bodyPr>
          <a:lstStyle/>
          <a:p>
            <a:r>
              <a:rPr lang="ga-IE" dirty="0" smtClean="0"/>
              <a:t>Click to edit Master title style</a:t>
            </a:r>
            <a:endParaRPr lang="en-US" dirty="0"/>
          </a:p>
        </p:txBody>
      </p:sp>
    </p:spTree>
    <p:extLst>
      <p:ext uri="{BB962C8B-B14F-4D97-AF65-F5344CB8AC3E}">
        <p14:creationId xmlns:p14="http://schemas.microsoft.com/office/powerpoint/2010/main" val="1345989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347623"/>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462423"/>
            <a:ext cx="5486400" cy="385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dirty="0" smtClean="0"/>
              <a:t>Click to edit Master text styles</a:t>
            </a:r>
          </a:p>
        </p:txBody>
      </p:sp>
      <p:sp>
        <p:nvSpPr>
          <p:cNvPr id="7" name="Slide Number Placeholder 6"/>
          <p:cNvSpPr>
            <a:spLocks noGrp="1"/>
          </p:cNvSpPr>
          <p:nvPr>
            <p:ph type="sldNum" sz="quarter" idx="12"/>
          </p:nvPr>
        </p:nvSpPr>
        <p:spPr/>
        <p:txBody>
          <a:bodyPr/>
          <a:lstStyle/>
          <a:p>
            <a:fld id="{F599B6BE-5405-5C40-BD67-5ADE333CAE27}" type="slidenum">
              <a:rPr lang="en-US" smtClean="0"/>
              <a:t>‹#›</a:t>
            </a:fld>
            <a:endParaRPr lang="en-US"/>
          </a:p>
        </p:txBody>
      </p:sp>
      <p:sp>
        <p:nvSpPr>
          <p:cNvPr id="8" name="Title Placeholder 1"/>
          <p:cNvSpPr>
            <a:spLocks noGrp="1"/>
          </p:cNvSpPr>
          <p:nvPr>
            <p:ph type="title"/>
          </p:nvPr>
        </p:nvSpPr>
        <p:spPr>
          <a:xfrm>
            <a:off x="457200" y="254000"/>
            <a:ext cx="8229600" cy="835389"/>
          </a:xfrm>
          <a:prstGeom prst="rect">
            <a:avLst/>
          </a:prstGeom>
        </p:spPr>
        <p:txBody>
          <a:bodyPr vert="horz" lIns="91440" tIns="45720" rIns="91440" bIns="45720" rtlCol="0" anchor="ctr">
            <a:normAutofit/>
          </a:bodyPr>
          <a:lstStyle/>
          <a:p>
            <a:r>
              <a:rPr lang="ga-IE" dirty="0" smtClean="0"/>
              <a:t>Click to edit Master title style</a:t>
            </a:r>
            <a:endParaRPr lang="en-US" dirty="0"/>
          </a:p>
        </p:txBody>
      </p:sp>
    </p:spTree>
    <p:extLst>
      <p:ext uri="{BB962C8B-B14F-4D97-AF65-F5344CB8AC3E}">
        <p14:creationId xmlns:p14="http://schemas.microsoft.com/office/powerpoint/2010/main" val="624957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1397000"/>
          </a:xfrm>
          <a:prstGeom prst="rect">
            <a:avLst/>
          </a:prstGeom>
          <a:solidFill>
            <a:srgbClr val="0C1A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99B6BE-5405-5C40-BD67-5ADE333CAE27}" type="slidenum">
              <a:rPr lang="en-US" smtClean="0"/>
              <a:t>‹#›</a:t>
            </a:fld>
            <a:endParaRPr lang="en-US"/>
          </a:p>
        </p:txBody>
      </p:sp>
      <p:sp>
        <p:nvSpPr>
          <p:cNvPr id="9" name="Title Placeholder 1"/>
          <p:cNvSpPr>
            <a:spLocks noGrp="1"/>
          </p:cNvSpPr>
          <p:nvPr>
            <p:ph type="title"/>
          </p:nvPr>
        </p:nvSpPr>
        <p:spPr>
          <a:xfrm>
            <a:off x="457200" y="254000"/>
            <a:ext cx="6510867" cy="835389"/>
          </a:xfrm>
          <a:prstGeom prst="rect">
            <a:avLst/>
          </a:prstGeom>
        </p:spPr>
        <p:txBody>
          <a:bodyPr vert="horz" lIns="91440" tIns="45720" rIns="91440" bIns="45720" rtlCol="0" anchor="ctr">
            <a:normAutofit/>
          </a:bodyPr>
          <a:lstStyle/>
          <a:p>
            <a:r>
              <a:rPr lang="ga-IE" dirty="0" smtClean="0"/>
              <a:t>Click to edit Master title style</a:t>
            </a:r>
            <a:endParaRPr lang="en-US" dirty="0"/>
          </a:p>
        </p:txBody>
      </p:sp>
      <p:cxnSp>
        <p:nvCxnSpPr>
          <p:cNvPr id="11" name="Straight Connector 10"/>
          <p:cNvCxnSpPr/>
          <p:nvPr userDrawn="1"/>
        </p:nvCxnSpPr>
        <p:spPr>
          <a:xfrm>
            <a:off x="457200" y="6129874"/>
            <a:ext cx="8229600" cy="0"/>
          </a:xfrm>
          <a:prstGeom prst="line">
            <a:avLst/>
          </a:prstGeom>
          <a:ln w="12700" cmpd="sng">
            <a:solidFill>
              <a:srgbClr val="00B1B0"/>
            </a:solidFill>
            <a:prstDash val="solid"/>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userDrawn="1"/>
        </p:nvSpPr>
        <p:spPr>
          <a:xfrm>
            <a:off x="457200" y="6271680"/>
            <a:ext cx="4182533" cy="553998"/>
          </a:xfrm>
          <a:prstGeom prst="rect">
            <a:avLst/>
          </a:prstGeom>
          <a:noFill/>
          <a:ln>
            <a:noFill/>
          </a:ln>
        </p:spPr>
        <p:txBody>
          <a:bodyPr wrap="square" rtlCol="0">
            <a:spAutoFit/>
          </a:bodyPr>
          <a:lstStyle/>
          <a:p>
            <a:pPr algn="l"/>
            <a:r>
              <a:rPr lang="en-US" sz="1000" dirty="0" smtClean="0">
                <a:solidFill>
                  <a:srgbClr val="00B1B0"/>
                </a:solidFill>
                <a:latin typeface="Arial"/>
                <a:cs typeface="Arial"/>
              </a:rPr>
              <a:t>Framework contract for</a:t>
            </a:r>
          </a:p>
          <a:p>
            <a:pPr algn="l"/>
            <a:r>
              <a:rPr lang="en-US" sz="1000" b="1" dirty="0" smtClean="0">
                <a:solidFill>
                  <a:srgbClr val="00B1B0"/>
                </a:solidFill>
                <a:latin typeface="Arial"/>
                <a:cs typeface="Arial"/>
              </a:rPr>
              <a:t>capacity building actions for consumer </a:t>
            </a:r>
            <a:r>
              <a:rPr lang="en-US" sz="1000" b="1" dirty="0" err="1" smtClean="0">
                <a:solidFill>
                  <a:srgbClr val="00B1B0"/>
                </a:solidFill>
                <a:latin typeface="Arial"/>
                <a:cs typeface="Arial"/>
              </a:rPr>
              <a:t>organisations</a:t>
            </a:r>
            <a:r>
              <a:rPr lang="en-US" sz="1000" dirty="0" smtClean="0">
                <a:solidFill>
                  <a:srgbClr val="00B1B0"/>
                </a:solidFill>
                <a:latin typeface="Arial"/>
                <a:cs typeface="Arial"/>
              </a:rPr>
              <a:t> </a:t>
            </a:r>
          </a:p>
          <a:p>
            <a:pPr algn="l"/>
            <a:endParaRPr lang="en-US" sz="1000" dirty="0" smtClean="0">
              <a:solidFill>
                <a:srgbClr val="00B1B0"/>
              </a:solidFill>
              <a:latin typeface="Arial"/>
              <a:cs typeface="Arial"/>
            </a:endParaRPr>
          </a:p>
        </p:txBody>
      </p:sp>
      <p:sp>
        <p:nvSpPr>
          <p:cNvPr id="13" name="TextBox 12"/>
          <p:cNvSpPr txBox="1"/>
          <p:nvPr userDrawn="1"/>
        </p:nvSpPr>
        <p:spPr>
          <a:xfrm>
            <a:off x="4461933" y="6356350"/>
            <a:ext cx="4182533" cy="246221"/>
          </a:xfrm>
          <a:prstGeom prst="rect">
            <a:avLst/>
          </a:prstGeom>
          <a:noFill/>
          <a:ln>
            <a:noFill/>
          </a:ln>
        </p:spPr>
        <p:txBody>
          <a:bodyPr wrap="square" rtlCol="0">
            <a:spAutoFit/>
          </a:bodyPr>
          <a:lstStyle/>
          <a:p>
            <a:pPr algn="r"/>
            <a:r>
              <a:rPr lang="en-US" sz="1000" dirty="0" smtClean="0">
                <a:solidFill>
                  <a:srgbClr val="00B7EE"/>
                </a:solidFill>
                <a:latin typeface="Arial"/>
                <a:cs typeface="Arial"/>
              </a:rPr>
              <a:t>BEUC </a:t>
            </a:r>
            <a:r>
              <a:rPr lang="en-US" sz="1000" dirty="0" err="1" smtClean="0">
                <a:solidFill>
                  <a:srgbClr val="00B7EE"/>
                </a:solidFill>
                <a:latin typeface="Arial"/>
                <a:cs typeface="Arial"/>
              </a:rPr>
              <a:t>Siveco</a:t>
            </a:r>
            <a:r>
              <a:rPr lang="en-US" sz="1000" dirty="0" smtClean="0">
                <a:solidFill>
                  <a:srgbClr val="00B7EE"/>
                </a:solidFill>
                <a:latin typeface="Arial"/>
                <a:cs typeface="Arial"/>
              </a:rPr>
              <a:t> Consortium</a:t>
            </a:r>
          </a:p>
        </p:txBody>
      </p:sp>
    </p:spTree>
    <p:extLst>
      <p:ext uri="{BB962C8B-B14F-4D97-AF65-F5344CB8AC3E}">
        <p14:creationId xmlns:p14="http://schemas.microsoft.com/office/powerpoint/2010/main" val="1525803632"/>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53" r:id="rId5"/>
    <p:sldLayoutId id="2147483655" r:id="rId6"/>
    <p:sldLayoutId id="2147483656" r:id="rId7"/>
    <p:sldLayoutId id="2147483657" r:id="rId8"/>
  </p:sldLayoutIdLst>
  <p:hf sldNum="0" hdr="0" ftr="0"/>
  <p:txStyles>
    <p:titleStyle>
      <a:lvl1pPr algn="l" defTabSz="457200" rtl="0" eaLnBrk="1" latinLnBrk="0" hangingPunct="1">
        <a:spcBef>
          <a:spcPct val="0"/>
        </a:spcBef>
        <a:buNone/>
        <a:defRPr sz="2000" kern="1200">
          <a:solidFill>
            <a:srgbClr val="FFD34B"/>
          </a:solidFill>
          <a:latin typeface="Arial"/>
          <a:ea typeface="+mj-ea"/>
          <a:cs typeface="Arial"/>
        </a:defRPr>
      </a:lvl1pPr>
    </p:titleStyle>
    <p:bodyStyle>
      <a:lvl1pPr marL="342900" indent="-342900" algn="l" defTabSz="457200" rtl="0" eaLnBrk="1" latinLnBrk="0" hangingPunct="1">
        <a:spcBef>
          <a:spcPct val="20000"/>
        </a:spcBef>
        <a:buFont typeface="Lucida Grande"/>
        <a:buChar char="■"/>
        <a:defRPr sz="1600" kern="1200">
          <a:solidFill>
            <a:srgbClr val="595959"/>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rgbClr val="00B7EE"/>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F7941E"/>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00B7EE"/>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bg1">
              <a:lumMod val="6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4975" y="5128989"/>
            <a:ext cx="7663158" cy="466163"/>
          </a:xfrm>
        </p:spPr>
        <p:txBody>
          <a:bodyPr/>
          <a:lstStyle/>
          <a:p>
            <a:r>
              <a:rPr lang="en-US" dirty="0"/>
              <a:t>Capacity Building Actions for European Consumer </a:t>
            </a:r>
            <a:r>
              <a:rPr lang="en-US" dirty="0" err="1"/>
              <a:t>Organisations</a:t>
            </a:r>
            <a:endParaRPr lang="en-US" dirty="0"/>
          </a:p>
        </p:txBody>
      </p:sp>
      <p:sp>
        <p:nvSpPr>
          <p:cNvPr id="5" name="Subtitle 4"/>
          <p:cNvSpPr>
            <a:spLocks noGrp="1"/>
          </p:cNvSpPr>
          <p:nvPr>
            <p:ph type="subTitle" idx="1"/>
          </p:nvPr>
        </p:nvSpPr>
        <p:spPr>
          <a:xfrm>
            <a:off x="684975" y="5837150"/>
            <a:ext cx="4522315" cy="272357"/>
          </a:xfrm>
        </p:spPr>
        <p:txBody>
          <a:bodyPr/>
          <a:lstStyle/>
          <a:p>
            <a:r>
              <a:rPr lang="en-US" dirty="0"/>
              <a:t>Presented by Monique </a:t>
            </a:r>
            <a:r>
              <a:rPr lang="en-US" dirty="0" err="1"/>
              <a:t>Goyens</a:t>
            </a:r>
            <a:endParaRPr lang="en-US" dirty="0"/>
          </a:p>
          <a:p>
            <a:endParaRPr lang="en-US" dirty="0"/>
          </a:p>
        </p:txBody>
      </p:sp>
    </p:spTree>
    <p:extLst>
      <p:ext uri="{BB962C8B-B14F-4D97-AF65-F5344CB8AC3E}">
        <p14:creationId xmlns:p14="http://schemas.microsoft.com/office/powerpoint/2010/main" val="38280798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03</a:t>
            </a:r>
            <a:endParaRPr lang="en-US" dirty="0"/>
          </a:p>
        </p:txBody>
      </p:sp>
      <p:sp>
        <p:nvSpPr>
          <p:cNvPr id="3" name="Title 2"/>
          <p:cNvSpPr>
            <a:spLocks noGrp="1"/>
          </p:cNvSpPr>
          <p:nvPr>
            <p:ph type="title"/>
          </p:nvPr>
        </p:nvSpPr>
        <p:spPr/>
        <p:txBody>
          <a:bodyPr/>
          <a:lstStyle/>
          <a:p>
            <a:r>
              <a:rPr lang="en-US" dirty="0" smtClean="0"/>
              <a:t>Website</a:t>
            </a:r>
            <a:endParaRPr lang="en-US" dirty="0"/>
          </a:p>
        </p:txBody>
      </p:sp>
    </p:spTree>
    <p:extLst>
      <p:ext uri="{BB962C8B-B14F-4D97-AF65-F5344CB8AC3E}">
        <p14:creationId xmlns:p14="http://schemas.microsoft.com/office/powerpoint/2010/main" val="2187989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208891"/>
            <a:ext cx="8229600" cy="2531533"/>
          </a:xfrm>
        </p:spPr>
        <p:txBody>
          <a:bodyPr numCol="3">
            <a:normAutofit fontScale="85000" lnSpcReduction="20000"/>
          </a:bodyPr>
          <a:lstStyle/>
          <a:p>
            <a:r>
              <a:rPr lang="en-US" dirty="0"/>
              <a:t>Training</a:t>
            </a:r>
          </a:p>
          <a:p>
            <a:pPr lvl="1"/>
            <a:r>
              <a:rPr lang="en-US" dirty="0" smtClean="0"/>
              <a:t>Training guide</a:t>
            </a:r>
          </a:p>
          <a:p>
            <a:pPr lvl="1"/>
            <a:r>
              <a:rPr lang="en-US" dirty="0"/>
              <a:t>T</a:t>
            </a:r>
            <a:r>
              <a:rPr lang="en-US" dirty="0" smtClean="0"/>
              <a:t>raining calendar</a:t>
            </a:r>
          </a:p>
          <a:p>
            <a:pPr lvl="1"/>
            <a:r>
              <a:rPr lang="en-US" dirty="0" smtClean="0"/>
              <a:t>Video testimonials</a:t>
            </a:r>
          </a:p>
          <a:p>
            <a:pPr lvl="1"/>
            <a:r>
              <a:rPr lang="en-US" dirty="0" smtClean="0"/>
              <a:t>e</a:t>
            </a:r>
            <a:r>
              <a:rPr lang="en-US" dirty="0"/>
              <a:t>-</a:t>
            </a:r>
            <a:r>
              <a:rPr lang="en-US" dirty="0" smtClean="0"/>
              <a:t>learning modules</a:t>
            </a:r>
          </a:p>
          <a:p>
            <a:pPr lvl="1"/>
            <a:r>
              <a:rPr lang="en-US" dirty="0" smtClean="0"/>
              <a:t>Physical </a:t>
            </a:r>
            <a:r>
              <a:rPr lang="en-US" dirty="0"/>
              <a:t>training </a:t>
            </a:r>
            <a:r>
              <a:rPr lang="en-US" dirty="0" smtClean="0"/>
              <a:t>courses information</a:t>
            </a:r>
          </a:p>
          <a:p>
            <a:pPr lvl="1"/>
            <a:r>
              <a:rPr lang="en-US" dirty="0" smtClean="0"/>
              <a:t>Online application forms</a:t>
            </a:r>
            <a:endParaRPr lang="en-US" dirty="0"/>
          </a:p>
          <a:p>
            <a:endParaRPr lang="en-US" dirty="0" smtClean="0"/>
          </a:p>
          <a:p>
            <a:endParaRPr lang="en-US" dirty="0"/>
          </a:p>
          <a:p>
            <a:endParaRPr lang="en-US" dirty="0" smtClean="0"/>
          </a:p>
          <a:p>
            <a:r>
              <a:rPr lang="en-US" dirty="0" smtClean="0"/>
              <a:t>Resources</a:t>
            </a:r>
            <a:endParaRPr lang="en-US" dirty="0"/>
          </a:p>
          <a:p>
            <a:pPr lvl="1"/>
            <a:r>
              <a:rPr lang="en-US" dirty="0" smtClean="0"/>
              <a:t>News section</a:t>
            </a:r>
          </a:p>
          <a:p>
            <a:pPr lvl="1"/>
            <a:r>
              <a:rPr lang="en-US" dirty="0" smtClean="0"/>
              <a:t>Social media feed</a:t>
            </a:r>
          </a:p>
          <a:p>
            <a:pPr lvl="1"/>
            <a:r>
              <a:rPr lang="en-US" dirty="0" smtClean="0"/>
              <a:t>Events</a:t>
            </a:r>
            <a:endParaRPr lang="en-US" dirty="0"/>
          </a:p>
          <a:p>
            <a:pPr lvl="1"/>
            <a:r>
              <a:rPr lang="en-US" dirty="0" smtClean="0"/>
              <a:t>Expert </a:t>
            </a:r>
            <a:r>
              <a:rPr lang="en-US" dirty="0"/>
              <a:t>Advice </a:t>
            </a:r>
            <a:r>
              <a:rPr lang="en-US" dirty="0" smtClean="0"/>
              <a:t>area</a:t>
            </a:r>
          </a:p>
          <a:p>
            <a:pPr lvl="1"/>
            <a:r>
              <a:rPr lang="en-US" dirty="0" smtClean="0"/>
              <a:t>Blog</a:t>
            </a:r>
          </a:p>
          <a:p>
            <a:pPr lvl="1"/>
            <a:r>
              <a:rPr lang="en-US" dirty="0" smtClean="0"/>
              <a:t>Q</a:t>
            </a:r>
            <a:r>
              <a:rPr lang="en-US" dirty="0"/>
              <a:t>&amp;</a:t>
            </a:r>
            <a:r>
              <a:rPr lang="en-US" dirty="0" smtClean="0"/>
              <a:t>A</a:t>
            </a:r>
          </a:p>
          <a:p>
            <a:pPr lvl="1"/>
            <a:r>
              <a:rPr lang="en-US" dirty="0" smtClean="0"/>
              <a:t>Video workshops</a:t>
            </a:r>
            <a:endParaRPr lang="en-US" dirty="0"/>
          </a:p>
          <a:p>
            <a:pPr lvl="1"/>
            <a:r>
              <a:rPr lang="en-US" dirty="0" smtClean="0"/>
              <a:t>Resource Library</a:t>
            </a:r>
          </a:p>
          <a:p>
            <a:endParaRPr lang="en-US" dirty="0" smtClean="0"/>
          </a:p>
          <a:p>
            <a:endParaRPr lang="en-US" dirty="0" smtClean="0"/>
          </a:p>
          <a:p>
            <a:r>
              <a:rPr lang="en-US" dirty="0" smtClean="0"/>
              <a:t>Community</a:t>
            </a:r>
          </a:p>
          <a:p>
            <a:pPr lvl="1"/>
            <a:r>
              <a:rPr lang="en-US" dirty="0" smtClean="0"/>
              <a:t>Collaboration </a:t>
            </a:r>
            <a:r>
              <a:rPr lang="en-US" dirty="0"/>
              <a:t>and networking </a:t>
            </a:r>
            <a:r>
              <a:rPr lang="en-US" dirty="0" smtClean="0"/>
              <a:t>area</a:t>
            </a:r>
          </a:p>
          <a:p>
            <a:pPr lvl="1"/>
            <a:r>
              <a:rPr lang="en-US" dirty="0" smtClean="0"/>
              <a:t>Members forum,</a:t>
            </a:r>
          </a:p>
          <a:p>
            <a:pPr lvl="1"/>
            <a:r>
              <a:rPr lang="en-US" dirty="0" smtClean="0"/>
              <a:t>Members directory</a:t>
            </a:r>
            <a:endParaRPr lang="en-US" dirty="0"/>
          </a:p>
          <a:p>
            <a:pPr lvl="1"/>
            <a:r>
              <a:rPr lang="en-US" dirty="0" smtClean="0"/>
              <a:t>Members </a:t>
            </a:r>
            <a:r>
              <a:rPr lang="en-US" dirty="0"/>
              <a:t>instant </a:t>
            </a:r>
            <a:r>
              <a:rPr lang="en-US" dirty="0" smtClean="0"/>
              <a:t>messaging</a:t>
            </a:r>
          </a:p>
          <a:p>
            <a:pPr lvl="1"/>
            <a:r>
              <a:rPr lang="en-US" dirty="0" smtClean="0"/>
              <a:t>Video </a:t>
            </a:r>
            <a:r>
              <a:rPr lang="en-US" dirty="0"/>
              <a:t>conferencing </a:t>
            </a:r>
            <a:r>
              <a:rPr lang="en-US" dirty="0" smtClean="0"/>
              <a:t>guide</a:t>
            </a:r>
            <a:endParaRPr lang="en-US" dirty="0"/>
          </a:p>
          <a:p>
            <a:pPr lvl="1"/>
            <a:r>
              <a:rPr lang="en-US" dirty="0" smtClean="0"/>
              <a:t>Collaborative Projects section</a:t>
            </a:r>
            <a:endParaRPr lang="en-US" dirty="0"/>
          </a:p>
        </p:txBody>
      </p:sp>
      <p:sp>
        <p:nvSpPr>
          <p:cNvPr id="3" name="Title 2"/>
          <p:cNvSpPr>
            <a:spLocks noGrp="1"/>
          </p:cNvSpPr>
          <p:nvPr>
            <p:ph type="title"/>
          </p:nvPr>
        </p:nvSpPr>
        <p:spPr/>
        <p:txBody>
          <a:bodyPr/>
          <a:lstStyle/>
          <a:p>
            <a:r>
              <a:rPr lang="en-US" dirty="0" smtClean="0"/>
              <a:t>Web Networking Platform Features</a:t>
            </a:r>
            <a:endParaRPr lang="en-US" dirty="0"/>
          </a:p>
        </p:txBody>
      </p:sp>
      <p:pic>
        <p:nvPicPr>
          <p:cNvPr id="4" name="Picture 3" descr="train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277" y="1992380"/>
            <a:ext cx="838679" cy="889000"/>
          </a:xfrm>
          <a:prstGeom prst="rect">
            <a:avLst/>
          </a:prstGeom>
        </p:spPr>
      </p:pic>
      <p:pic>
        <p:nvPicPr>
          <p:cNvPr id="5" name="Picture 4" descr="resourc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9835" y="1992380"/>
            <a:ext cx="1040319" cy="889000"/>
          </a:xfrm>
          <a:prstGeom prst="rect">
            <a:avLst/>
          </a:prstGeom>
        </p:spPr>
      </p:pic>
      <p:pic>
        <p:nvPicPr>
          <p:cNvPr id="6" name="Picture 5" descr="community.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0033" y="1992380"/>
            <a:ext cx="889000" cy="889000"/>
          </a:xfrm>
          <a:prstGeom prst="rect">
            <a:avLst/>
          </a:prstGeom>
        </p:spPr>
      </p:pic>
    </p:spTree>
    <p:extLst>
      <p:ext uri="{BB962C8B-B14F-4D97-AF65-F5344CB8AC3E}">
        <p14:creationId xmlns:p14="http://schemas.microsoft.com/office/powerpoint/2010/main" val="35896998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04</a:t>
            </a:r>
            <a:endParaRPr lang="en-US" dirty="0"/>
          </a:p>
        </p:txBody>
      </p:sp>
      <p:sp>
        <p:nvSpPr>
          <p:cNvPr id="3" name="Title 2"/>
          <p:cNvSpPr>
            <a:spLocks noGrp="1"/>
          </p:cNvSpPr>
          <p:nvPr>
            <p:ph type="title"/>
          </p:nvPr>
        </p:nvSpPr>
        <p:spPr>
          <a:xfrm>
            <a:off x="1761097" y="3104269"/>
            <a:ext cx="4961436" cy="373548"/>
          </a:xfrm>
        </p:spPr>
        <p:txBody>
          <a:bodyPr>
            <a:normAutofit/>
          </a:bodyPr>
          <a:lstStyle/>
          <a:p>
            <a:r>
              <a:rPr lang="en-US" dirty="0"/>
              <a:t>What to look forward to in </a:t>
            </a:r>
            <a:r>
              <a:rPr lang="en-US" dirty="0" smtClean="0"/>
              <a:t>2014.</a:t>
            </a:r>
            <a:r>
              <a:rPr lang="en-US" dirty="0"/>
              <a:t>..</a:t>
            </a:r>
          </a:p>
        </p:txBody>
      </p:sp>
    </p:spTree>
    <p:extLst>
      <p:ext uri="{BB962C8B-B14F-4D97-AF65-F5344CB8AC3E}">
        <p14:creationId xmlns:p14="http://schemas.microsoft.com/office/powerpoint/2010/main" val="3259277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August</a:t>
            </a:r>
          </a:p>
          <a:p>
            <a:pPr lvl="1"/>
            <a:r>
              <a:rPr lang="en-US" dirty="0" smtClean="0"/>
              <a:t>Website launch</a:t>
            </a:r>
          </a:p>
          <a:p>
            <a:pPr lvl="1"/>
            <a:endParaRPr lang="en-US" dirty="0"/>
          </a:p>
          <a:p>
            <a:r>
              <a:rPr lang="en-US" dirty="0" smtClean="0"/>
              <a:t>June</a:t>
            </a:r>
          </a:p>
          <a:p>
            <a:pPr lvl="1"/>
            <a:r>
              <a:rPr lang="en-US" dirty="0" smtClean="0"/>
              <a:t>1 e-learning course </a:t>
            </a:r>
            <a:r>
              <a:rPr lang="en-US" dirty="0"/>
              <a:t>on consumer </a:t>
            </a:r>
            <a:r>
              <a:rPr lang="en-US" dirty="0" smtClean="0"/>
              <a:t>Law</a:t>
            </a:r>
          </a:p>
          <a:p>
            <a:pPr lvl="1"/>
            <a:endParaRPr lang="en-US" dirty="0" smtClean="0"/>
          </a:p>
          <a:p>
            <a:r>
              <a:rPr lang="en-US" dirty="0"/>
              <a:t>Aug – </a:t>
            </a:r>
            <a:r>
              <a:rPr lang="en-US" dirty="0" smtClean="0"/>
              <a:t>Oct</a:t>
            </a:r>
          </a:p>
          <a:p>
            <a:pPr lvl="1"/>
            <a:r>
              <a:rPr lang="en-US" dirty="0" smtClean="0"/>
              <a:t>3 </a:t>
            </a:r>
            <a:r>
              <a:rPr lang="en-US" dirty="0"/>
              <a:t>e-learning courses: </a:t>
            </a:r>
            <a:r>
              <a:rPr lang="en-US" dirty="0" smtClean="0"/>
              <a:t>Energy </a:t>
            </a:r>
            <a:r>
              <a:rPr lang="en-US" dirty="0"/>
              <a:t>C</a:t>
            </a:r>
            <a:r>
              <a:rPr lang="en-US" dirty="0" smtClean="0"/>
              <a:t>onsumption, Telecommunication</a:t>
            </a:r>
            <a:r>
              <a:rPr lang="en-US" dirty="0"/>
              <a:t>, Financial </a:t>
            </a:r>
            <a:r>
              <a:rPr lang="en-US" dirty="0" smtClean="0"/>
              <a:t>Services</a:t>
            </a:r>
          </a:p>
          <a:p>
            <a:pPr lvl="1"/>
            <a:endParaRPr lang="en-US" dirty="0" smtClean="0"/>
          </a:p>
          <a:p>
            <a:r>
              <a:rPr lang="en-US" dirty="0" smtClean="0"/>
              <a:t>June - November</a:t>
            </a:r>
          </a:p>
          <a:p>
            <a:pPr lvl="1"/>
            <a:r>
              <a:rPr lang="en-US" dirty="0" smtClean="0"/>
              <a:t>3 </a:t>
            </a:r>
            <a:r>
              <a:rPr lang="en-US" dirty="0"/>
              <a:t>local training </a:t>
            </a:r>
            <a:r>
              <a:rPr lang="en-US" dirty="0" smtClean="0"/>
              <a:t>courses</a:t>
            </a:r>
          </a:p>
          <a:p>
            <a:pPr lvl="2"/>
            <a:r>
              <a:rPr lang="en-US" dirty="0" smtClean="0"/>
              <a:t>Croatia: Media</a:t>
            </a:r>
            <a:r>
              <a:rPr lang="en-US" dirty="0"/>
              <a:t>, </a:t>
            </a:r>
            <a:r>
              <a:rPr lang="en-US" dirty="0" err="1"/>
              <a:t>EU+Croatia</a:t>
            </a:r>
            <a:r>
              <a:rPr lang="en-US" dirty="0"/>
              <a:t> </a:t>
            </a:r>
            <a:r>
              <a:rPr lang="en-US" dirty="0" smtClean="0"/>
              <a:t>Legislation</a:t>
            </a:r>
            <a:r>
              <a:rPr lang="en-US" dirty="0"/>
              <a:t>, </a:t>
            </a:r>
            <a:r>
              <a:rPr lang="en-US" dirty="0" smtClean="0"/>
              <a:t>Consumer </a:t>
            </a:r>
            <a:r>
              <a:rPr lang="en-US" dirty="0"/>
              <a:t>Advice, </a:t>
            </a:r>
            <a:endParaRPr lang="en-US" dirty="0" smtClean="0"/>
          </a:p>
          <a:p>
            <a:pPr lvl="2"/>
            <a:r>
              <a:rPr lang="en-US" dirty="0" smtClean="0"/>
              <a:t>Poland</a:t>
            </a:r>
            <a:r>
              <a:rPr lang="en-US" dirty="0"/>
              <a:t>/Czech </a:t>
            </a:r>
            <a:r>
              <a:rPr lang="en-US" dirty="0" smtClean="0"/>
              <a:t>Republic: Collective Energy Switching</a:t>
            </a:r>
            <a:endParaRPr lang="en-US" dirty="0"/>
          </a:p>
        </p:txBody>
      </p:sp>
      <p:sp>
        <p:nvSpPr>
          <p:cNvPr id="3" name="Title 2"/>
          <p:cNvSpPr>
            <a:spLocks noGrp="1"/>
          </p:cNvSpPr>
          <p:nvPr>
            <p:ph type="title"/>
          </p:nvPr>
        </p:nvSpPr>
        <p:spPr/>
        <p:txBody>
          <a:bodyPr/>
          <a:lstStyle/>
          <a:p>
            <a:r>
              <a:rPr lang="en-US" dirty="0" smtClean="0"/>
              <a:t>Schedule</a:t>
            </a:r>
            <a:endParaRPr lang="en-US" dirty="0"/>
          </a:p>
        </p:txBody>
      </p:sp>
    </p:spTree>
    <p:extLst>
      <p:ext uri="{BB962C8B-B14F-4D97-AF65-F5344CB8AC3E}">
        <p14:creationId xmlns:p14="http://schemas.microsoft.com/office/powerpoint/2010/main" val="1181118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05</a:t>
            </a:r>
            <a:endParaRPr lang="en-US" dirty="0"/>
          </a:p>
        </p:txBody>
      </p:sp>
      <p:sp>
        <p:nvSpPr>
          <p:cNvPr id="3" name="Title 2"/>
          <p:cNvSpPr>
            <a:spLocks noGrp="1"/>
          </p:cNvSpPr>
          <p:nvPr>
            <p:ph type="title"/>
          </p:nvPr>
        </p:nvSpPr>
        <p:spPr/>
        <p:txBody>
          <a:bodyPr/>
          <a:lstStyle/>
          <a:p>
            <a:r>
              <a:rPr lang="en-US" dirty="0" smtClean="0"/>
              <a:t>Conclusion</a:t>
            </a:r>
            <a:endParaRPr lang="en-US" dirty="0"/>
          </a:p>
        </p:txBody>
      </p:sp>
    </p:spTree>
    <p:extLst>
      <p:ext uri="{BB962C8B-B14F-4D97-AF65-F5344CB8AC3E}">
        <p14:creationId xmlns:p14="http://schemas.microsoft.com/office/powerpoint/2010/main" val="37622144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Consumer </a:t>
            </a:r>
            <a:r>
              <a:rPr lang="en-US" dirty="0" smtClean="0"/>
              <a:t>Champion: Capacity </a:t>
            </a:r>
            <a:r>
              <a:rPr lang="en-US" dirty="0"/>
              <a:t>Building Actions for European Consumer </a:t>
            </a:r>
            <a:r>
              <a:rPr lang="en-US" dirty="0" err="1"/>
              <a:t>Organisations</a:t>
            </a:r>
            <a:endParaRPr lang="en-US" dirty="0"/>
          </a:p>
        </p:txBody>
      </p:sp>
      <p:grpSp>
        <p:nvGrpSpPr>
          <p:cNvPr id="26" name="Group 25"/>
          <p:cNvGrpSpPr/>
          <p:nvPr/>
        </p:nvGrpSpPr>
        <p:grpSpPr>
          <a:xfrm>
            <a:off x="609600" y="2844793"/>
            <a:ext cx="2167467" cy="1592076"/>
            <a:chOff x="609600" y="2937930"/>
            <a:chExt cx="2167467" cy="1592076"/>
          </a:xfrm>
        </p:grpSpPr>
        <p:pic>
          <p:nvPicPr>
            <p:cNvPr id="18" name="Picture 17" descr="te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125" y="2937930"/>
              <a:ext cx="1042416" cy="804672"/>
            </a:xfrm>
            <a:prstGeom prst="rect">
              <a:avLst/>
            </a:prstGeom>
          </p:spPr>
        </p:pic>
        <p:sp>
          <p:nvSpPr>
            <p:cNvPr id="21" name="Content Placeholder 1"/>
            <p:cNvSpPr txBox="1">
              <a:spLocks/>
            </p:cNvSpPr>
            <p:nvPr/>
          </p:nvSpPr>
          <p:spPr>
            <a:xfrm>
              <a:off x="609600" y="3865181"/>
              <a:ext cx="2167467" cy="6648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Lucida Grande"/>
                <a:buChar char="■"/>
                <a:defRPr sz="1600" kern="1200">
                  <a:solidFill>
                    <a:srgbClr val="595959"/>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rgbClr val="00B7EE"/>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F7941E"/>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00B7EE"/>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bg1">
                      <a:lumMod val="6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t>New Team</a:t>
              </a:r>
              <a:endParaRPr lang="en-US" dirty="0"/>
            </a:p>
          </p:txBody>
        </p:sp>
      </p:grpSp>
      <p:grpSp>
        <p:nvGrpSpPr>
          <p:cNvPr id="25" name="Group 24"/>
          <p:cNvGrpSpPr/>
          <p:nvPr/>
        </p:nvGrpSpPr>
        <p:grpSpPr>
          <a:xfrm>
            <a:off x="3467100" y="2844793"/>
            <a:ext cx="2167467" cy="1592076"/>
            <a:chOff x="3386667" y="2937930"/>
            <a:chExt cx="2167467" cy="1592076"/>
          </a:xfrm>
        </p:grpSpPr>
        <p:pic>
          <p:nvPicPr>
            <p:cNvPr id="19" name="Picture 18" descr="tool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4160" y="2937930"/>
              <a:ext cx="792480" cy="804672"/>
            </a:xfrm>
            <a:prstGeom prst="rect">
              <a:avLst/>
            </a:prstGeom>
          </p:spPr>
        </p:pic>
        <p:sp>
          <p:nvSpPr>
            <p:cNvPr id="22" name="Content Placeholder 1"/>
            <p:cNvSpPr txBox="1">
              <a:spLocks/>
            </p:cNvSpPr>
            <p:nvPr/>
          </p:nvSpPr>
          <p:spPr>
            <a:xfrm>
              <a:off x="3386667" y="3865181"/>
              <a:ext cx="2167467" cy="6648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Lucida Grande"/>
                <a:buChar char="■"/>
                <a:defRPr sz="1600" kern="1200">
                  <a:solidFill>
                    <a:srgbClr val="595959"/>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rgbClr val="00B7EE"/>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F7941E"/>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00B7EE"/>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bg1">
                      <a:lumMod val="6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t>New Tools</a:t>
              </a:r>
              <a:endParaRPr lang="en-US" dirty="0"/>
            </a:p>
          </p:txBody>
        </p:sp>
      </p:grpSp>
      <p:grpSp>
        <p:nvGrpSpPr>
          <p:cNvPr id="24" name="Group 23"/>
          <p:cNvGrpSpPr/>
          <p:nvPr/>
        </p:nvGrpSpPr>
        <p:grpSpPr>
          <a:xfrm>
            <a:off x="6324600" y="2844793"/>
            <a:ext cx="2167467" cy="1592076"/>
            <a:chOff x="6324600" y="2937930"/>
            <a:chExt cx="2167467" cy="1592076"/>
          </a:xfrm>
        </p:grpSpPr>
        <p:pic>
          <p:nvPicPr>
            <p:cNvPr id="20" name="Picture 19" descr="programm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7333" y="2937930"/>
              <a:ext cx="762000" cy="804672"/>
            </a:xfrm>
            <a:prstGeom prst="rect">
              <a:avLst/>
            </a:prstGeom>
          </p:spPr>
        </p:pic>
        <p:sp>
          <p:nvSpPr>
            <p:cNvPr id="23" name="Content Placeholder 1"/>
            <p:cNvSpPr txBox="1">
              <a:spLocks/>
            </p:cNvSpPr>
            <p:nvPr/>
          </p:nvSpPr>
          <p:spPr>
            <a:xfrm>
              <a:off x="6324600" y="3865181"/>
              <a:ext cx="2167467" cy="6648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Lucida Grande"/>
                <a:buChar char="■"/>
                <a:defRPr sz="1600" kern="1200">
                  <a:solidFill>
                    <a:srgbClr val="595959"/>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rgbClr val="00B7EE"/>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F7941E"/>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00B7EE"/>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bg1">
                      <a:lumMod val="6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t>New </a:t>
              </a:r>
              <a:r>
                <a:rPr lang="en-US" dirty="0" err="1" smtClean="0"/>
                <a:t>Programme</a:t>
              </a:r>
              <a:endParaRPr lang="en-US" dirty="0"/>
            </a:p>
          </p:txBody>
        </p:sp>
      </p:grpSp>
      <p:sp>
        <p:nvSpPr>
          <p:cNvPr id="27" name="Title 3"/>
          <p:cNvSpPr txBox="1">
            <a:spLocks/>
          </p:cNvSpPr>
          <p:nvPr/>
        </p:nvSpPr>
        <p:spPr>
          <a:xfrm>
            <a:off x="1811041" y="4863640"/>
            <a:ext cx="5467949" cy="4661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000" kern="1200">
                <a:solidFill>
                  <a:srgbClr val="FFD34B"/>
                </a:solidFill>
                <a:latin typeface="Arial"/>
                <a:ea typeface="+mj-ea"/>
                <a:cs typeface="Arial"/>
              </a:defRPr>
            </a:lvl1pPr>
          </a:lstStyle>
          <a:p>
            <a:pPr algn="ctr"/>
            <a:r>
              <a:rPr lang="en-US" dirty="0" smtClean="0">
                <a:solidFill>
                  <a:srgbClr val="0C1A2C"/>
                </a:solidFill>
              </a:rPr>
              <a:t>For a stronger consumer movement in Europe</a:t>
            </a:r>
            <a:endParaRPr lang="en-US" dirty="0">
              <a:solidFill>
                <a:srgbClr val="0C1A2C"/>
              </a:solidFill>
            </a:endParaRPr>
          </a:p>
        </p:txBody>
      </p:sp>
    </p:spTree>
    <p:extLst>
      <p:ext uri="{BB962C8B-B14F-4D97-AF65-F5344CB8AC3E}">
        <p14:creationId xmlns:p14="http://schemas.microsoft.com/office/powerpoint/2010/main" val="26289811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3248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smtClean="0"/>
              <a:t>01</a:t>
            </a:r>
            <a:endParaRPr lang="en-US" dirty="0"/>
          </a:p>
        </p:txBody>
      </p:sp>
      <p:sp>
        <p:nvSpPr>
          <p:cNvPr id="5" name="Title 4"/>
          <p:cNvSpPr>
            <a:spLocks noGrp="1"/>
          </p:cNvSpPr>
          <p:nvPr>
            <p:ph type="title"/>
          </p:nvPr>
        </p:nvSpPr>
        <p:spPr/>
        <p:txBody>
          <a:bodyPr/>
          <a:lstStyle/>
          <a:p>
            <a:r>
              <a:rPr lang="en-US" dirty="0" smtClean="0"/>
              <a:t>Overview</a:t>
            </a:r>
            <a:endParaRPr lang="en-US" dirty="0"/>
          </a:p>
        </p:txBody>
      </p:sp>
    </p:spTree>
    <p:extLst>
      <p:ext uri="{BB962C8B-B14F-4D97-AF65-F5344CB8AC3E}">
        <p14:creationId xmlns:p14="http://schemas.microsoft.com/office/powerpoint/2010/main" val="1386079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600"/>
              </a:spcBef>
              <a:spcAft>
                <a:spcPts val="600"/>
              </a:spcAft>
            </a:pPr>
            <a:r>
              <a:rPr lang="en-US" dirty="0"/>
              <a:t>European Commission						</a:t>
            </a:r>
          </a:p>
          <a:p>
            <a:pPr lvl="1">
              <a:spcBef>
                <a:spcPts val="600"/>
              </a:spcBef>
              <a:spcAft>
                <a:spcPts val="600"/>
              </a:spcAft>
            </a:pPr>
            <a:r>
              <a:rPr lang="en-US" dirty="0"/>
              <a:t>CHAFEA (Consumers, Health and Food Executive Agency) former EAHC</a:t>
            </a:r>
          </a:p>
          <a:p>
            <a:pPr lvl="1">
              <a:spcBef>
                <a:spcPts val="600"/>
              </a:spcBef>
              <a:spcAft>
                <a:spcPts val="600"/>
              </a:spcAft>
            </a:pPr>
            <a:r>
              <a:rPr lang="en-US" dirty="0" smtClean="0"/>
              <a:t>DG SANCO</a:t>
            </a:r>
          </a:p>
          <a:p>
            <a:pPr>
              <a:spcBef>
                <a:spcPts val="600"/>
              </a:spcBef>
              <a:spcAft>
                <a:spcPts val="600"/>
              </a:spcAft>
            </a:pPr>
            <a:r>
              <a:rPr lang="en-US" dirty="0" smtClean="0"/>
              <a:t>Consortium</a:t>
            </a:r>
            <a:r>
              <a:rPr lang="en-US" dirty="0"/>
              <a:t>						</a:t>
            </a:r>
          </a:p>
          <a:p>
            <a:pPr lvl="1">
              <a:spcBef>
                <a:spcPts val="600"/>
              </a:spcBef>
              <a:spcAft>
                <a:spcPts val="600"/>
              </a:spcAft>
            </a:pPr>
            <a:r>
              <a:rPr lang="en-US" b="1" dirty="0" smtClean="0"/>
              <a:t>BEUC </a:t>
            </a:r>
            <a:r>
              <a:rPr lang="en-US" dirty="0" smtClean="0"/>
              <a:t>Brussels</a:t>
            </a:r>
            <a:r>
              <a:rPr lang="en-US" b="1" dirty="0" smtClean="0"/>
              <a:t> </a:t>
            </a:r>
            <a:r>
              <a:rPr lang="en-US" dirty="0" smtClean="0"/>
              <a:t>= </a:t>
            </a:r>
            <a:r>
              <a:rPr lang="en-US" dirty="0"/>
              <a:t>Project </a:t>
            </a:r>
            <a:r>
              <a:rPr lang="en-US" dirty="0" smtClean="0"/>
              <a:t>Leader (</a:t>
            </a:r>
            <a:r>
              <a:rPr lang="en-US" dirty="0"/>
              <a:t>Content/training methodology</a:t>
            </a:r>
            <a:r>
              <a:rPr lang="en-US" dirty="0" smtClean="0"/>
              <a:t>)</a:t>
            </a:r>
          </a:p>
          <a:p>
            <a:pPr lvl="1">
              <a:spcBef>
                <a:spcPts val="600"/>
              </a:spcBef>
              <a:spcAft>
                <a:spcPts val="600"/>
              </a:spcAft>
            </a:pPr>
            <a:r>
              <a:rPr lang="en-US" b="1" dirty="0"/>
              <a:t>SIVECO </a:t>
            </a:r>
            <a:r>
              <a:rPr lang="en-US" b="1" dirty="0" smtClean="0"/>
              <a:t>R</a:t>
            </a:r>
            <a:r>
              <a:rPr lang="en-US" dirty="0" smtClean="0"/>
              <a:t>omania</a:t>
            </a:r>
            <a:r>
              <a:rPr lang="en-US" b="1" dirty="0" smtClean="0"/>
              <a:t> </a:t>
            </a:r>
            <a:r>
              <a:rPr lang="en-US" dirty="0" smtClean="0"/>
              <a:t>= </a:t>
            </a:r>
            <a:r>
              <a:rPr lang="en-US" dirty="0"/>
              <a:t>Project </a:t>
            </a:r>
            <a:r>
              <a:rPr lang="en-US" dirty="0" smtClean="0"/>
              <a:t>Partner (</a:t>
            </a:r>
            <a:r>
              <a:rPr lang="en-US" dirty="0"/>
              <a:t>e-Learning and web platform</a:t>
            </a:r>
            <a:r>
              <a:rPr lang="en-US" dirty="0" smtClean="0"/>
              <a:t>)</a:t>
            </a:r>
          </a:p>
          <a:p>
            <a:pPr lvl="1">
              <a:spcBef>
                <a:spcPts val="600"/>
              </a:spcBef>
              <a:spcAft>
                <a:spcPts val="600"/>
              </a:spcAft>
            </a:pPr>
            <a:r>
              <a:rPr lang="en-US" b="1" dirty="0"/>
              <a:t>Dara Creative </a:t>
            </a:r>
            <a:r>
              <a:rPr lang="en-US" dirty="0" smtClean="0"/>
              <a:t>Ireland = </a:t>
            </a:r>
            <a:r>
              <a:rPr lang="en-US" dirty="0"/>
              <a:t>Subcontractor </a:t>
            </a:r>
            <a:r>
              <a:rPr lang="en-US" dirty="0" err="1" smtClean="0"/>
              <a:t>Siveco</a:t>
            </a:r>
            <a:r>
              <a:rPr lang="en-US" dirty="0" smtClean="0"/>
              <a:t> </a:t>
            </a:r>
            <a:r>
              <a:rPr lang="en-US" dirty="0"/>
              <a:t>(Branding and web design)</a:t>
            </a:r>
          </a:p>
        </p:txBody>
      </p:sp>
      <p:sp>
        <p:nvSpPr>
          <p:cNvPr id="3" name="Title 2"/>
          <p:cNvSpPr>
            <a:spLocks noGrp="1"/>
          </p:cNvSpPr>
          <p:nvPr>
            <p:ph type="title"/>
          </p:nvPr>
        </p:nvSpPr>
        <p:spPr/>
        <p:txBody>
          <a:bodyPr/>
          <a:lstStyle/>
          <a:p>
            <a:r>
              <a:rPr lang="en-US" dirty="0"/>
              <a:t>The Team</a:t>
            </a:r>
          </a:p>
        </p:txBody>
      </p:sp>
      <p:grpSp>
        <p:nvGrpSpPr>
          <p:cNvPr id="4" name="Group 3"/>
          <p:cNvGrpSpPr/>
          <p:nvPr/>
        </p:nvGrpSpPr>
        <p:grpSpPr>
          <a:xfrm>
            <a:off x="906463" y="4743183"/>
            <a:ext cx="7339012" cy="973137"/>
            <a:chOff x="906463" y="4513263"/>
            <a:chExt cx="7339012" cy="973137"/>
          </a:xfrm>
        </p:grpSpPr>
        <p:pic>
          <p:nvPicPr>
            <p:cNvPr id="5" name="Picture 3" descr="BEUC_logo.jpg"/>
            <p:cNvPicPr>
              <a:picLocks noChangeAspect="1"/>
            </p:cNvPicPr>
            <p:nvPr/>
          </p:nvPicPr>
          <p:blipFill>
            <a:blip r:embed="rId3"/>
            <a:srcRect/>
            <a:stretch>
              <a:fillRect/>
            </a:stretch>
          </p:blipFill>
          <p:spPr bwMode="auto">
            <a:xfrm>
              <a:off x="906463" y="4513263"/>
              <a:ext cx="1743075" cy="784225"/>
            </a:xfrm>
            <a:prstGeom prst="rect">
              <a:avLst/>
            </a:prstGeom>
            <a:noFill/>
            <a:ln w="9525">
              <a:noFill/>
              <a:miter lim="800000"/>
              <a:headEnd/>
              <a:tailEnd/>
            </a:ln>
          </p:spPr>
        </p:pic>
        <p:pic>
          <p:nvPicPr>
            <p:cNvPr id="6" name="Picture 4" descr="Siveco_logo.jpg"/>
            <p:cNvPicPr>
              <a:picLocks noChangeAspect="1"/>
            </p:cNvPicPr>
            <p:nvPr/>
          </p:nvPicPr>
          <p:blipFill>
            <a:blip r:embed="rId4"/>
            <a:srcRect/>
            <a:stretch>
              <a:fillRect/>
            </a:stretch>
          </p:blipFill>
          <p:spPr bwMode="auto">
            <a:xfrm>
              <a:off x="3787775" y="4964113"/>
              <a:ext cx="1751013" cy="522287"/>
            </a:xfrm>
            <a:prstGeom prst="rect">
              <a:avLst/>
            </a:prstGeom>
            <a:noFill/>
            <a:ln w="9525">
              <a:noFill/>
              <a:miter lim="800000"/>
              <a:headEnd/>
              <a:tailEnd/>
            </a:ln>
          </p:spPr>
        </p:pic>
        <p:pic>
          <p:nvPicPr>
            <p:cNvPr id="7" name="Picture 5" descr="dara-logo.jpg"/>
            <p:cNvPicPr>
              <a:picLocks noChangeAspect="1"/>
            </p:cNvPicPr>
            <p:nvPr/>
          </p:nvPicPr>
          <p:blipFill>
            <a:blip r:embed="rId5"/>
            <a:srcRect/>
            <a:stretch>
              <a:fillRect/>
            </a:stretch>
          </p:blipFill>
          <p:spPr bwMode="auto">
            <a:xfrm>
              <a:off x="6502400" y="4964113"/>
              <a:ext cx="1743075" cy="238125"/>
            </a:xfrm>
            <a:prstGeom prst="rect">
              <a:avLst/>
            </a:prstGeom>
            <a:noFill/>
            <a:ln w="9525">
              <a:noFill/>
              <a:miter lim="800000"/>
              <a:headEnd/>
              <a:tailEnd/>
            </a:ln>
          </p:spPr>
        </p:pic>
        <p:cxnSp>
          <p:nvCxnSpPr>
            <p:cNvPr id="8" name="Straight Connector 7"/>
            <p:cNvCxnSpPr/>
            <p:nvPr/>
          </p:nvCxnSpPr>
          <p:spPr>
            <a:xfrm>
              <a:off x="3192463" y="4638675"/>
              <a:ext cx="0" cy="847725"/>
            </a:xfrm>
            <a:prstGeom prst="line">
              <a:avLst/>
            </a:prstGeom>
            <a:ln w="6350" cmpd="sng">
              <a:solidFill>
                <a:srgbClr val="00B7EE"/>
              </a:solidFill>
              <a:prstDash val="dash"/>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6108700" y="4638675"/>
              <a:ext cx="0" cy="847725"/>
            </a:xfrm>
            <a:prstGeom prst="line">
              <a:avLst/>
            </a:prstGeom>
            <a:ln w="6350" cmpd="sng">
              <a:solidFill>
                <a:srgbClr val="00B7EE"/>
              </a:solidFill>
              <a:prstDash val="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26843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Bef>
                <a:spcPts val="600"/>
              </a:spcBef>
              <a:spcAft>
                <a:spcPts val="600"/>
              </a:spcAft>
            </a:pPr>
            <a:r>
              <a:rPr lang="en-US" dirty="0"/>
              <a:t>Framework Service contract 2013 - </a:t>
            </a:r>
            <a:r>
              <a:rPr lang="en-US" dirty="0" smtClean="0"/>
              <a:t>2017</a:t>
            </a:r>
            <a:endParaRPr lang="en-US" dirty="0"/>
          </a:p>
          <a:p>
            <a:pPr>
              <a:spcBef>
                <a:spcPts val="600"/>
              </a:spcBef>
              <a:spcAft>
                <a:spcPts val="600"/>
              </a:spcAft>
            </a:pPr>
            <a:r>
              <a:rPr lang="en-US" dirty="0"/>
              <a:t>Objective: </a:t>
            </a:r>
          </a:p>
          <a:p>
            <a:pPr lvl="1">
              <a:spcBef>
                <a:spcPts val="600"/>
              </a:spcBef>
              <a:spcAft>
                <a:spcPts val="600"/>
              </a:spcAft>
            </a:pPr>
            <a:r>
              <a:rPr lang="en-US" dirty="0"/>
              <a:t>Building capacity and effectiveness of COs and other actors and stakeholders in consumer </a:t>
            </a:r>
            <a:r>
              <a:rPr lang="en-US" dirty="0" smtClean="0"/>
              <a:t>policy</a:t>
            </a:r>
            <a:endParaRPr lang="en-US" dirty="0"/>
          </a:p>
          <a:p>
            <a:pPr lvl="1">
              <a:spcBef>
                <a:spcPts val="600"/>
              </a:spcBef>
              <a:spcAft>
                <a:spcPts val="600"/>
              </a:spcAft>
            </a:pPr>
            <a:r>
              <a:rPr lang="en-US" dirty="0"/>
              <a:t>Promoting exchange and </a:t>
            </a:r>
            <a:r>
              <a:rPr lang="en-US" dirty="0" smtClean="0"/>
              <a:t>networking</a:t>
            </a:r>
            <a:endParaRPr lang="en-US" dirty="0"/>
          </a:p>
          <a:p>
            <a:pPr lvl="1">
              <a:spcBef>
                <a:spcPts val="600"/>
              </a:spcBef>
              <a:spcAft>
                <a:spcPts val="600"/>
              </a:spcAft>
            </a:pPr>
            <a:r>
              <a:rPr lang="en-US" dirty="0"/>
              <a:t>Focus on Central, Eastern and South Eastern European countries-CESEE</a:t>
            </a:r>
          </a:p>
          <a:p>
            <a:pPr lvl="1">
              <a:spcBef>
                <a:spcPts val="600"/>
              </a:spcBef>
              <a:spcAft>
                <a:spcPts val="600"/>
              </a:spcAft>
            </a:pPr>
            <a:r>
              <a:rPr lang="en-US" dirty="0" smtClean="0"/>
              <a:t>5 </a:t>
            </a:r>
            <a:r>
              <a:rPr lang="en-US" dirty="0"/>
              <a:t>Activities</a:t>
            </a:r>
          </a:p>
          <a:p>
            <a:pPr>
              <a:spcBef>
                <a:spcPts val="600"/>
              </a:spcBef>
              <a:spcAft>
                <a:spcPts val="600"/>
              </a:spcAft>
            </a:pPr>
            <a:endParaRPr lang="en-US" dirty="0" err="1"/>
          </a:p>
        </p:txBody>
      </p:sp>
      <p:sp>
        <p:nvSpPr>
          <p:cNvPr id="3" name="Title 2"/>
          <p:cNvSpPr>
            <a:spLocks noGrp="1"/>
          </p:cNvSpPr>
          <p:nvPr>
            <p:ph type="title"/>
          </p:nvPr>
        </p:nvSpPr>
        <p:spPr/>
        <p:txBody>
          <a:bodyPr/>
          <a:lstStyle/>
          <a:p>
            <a:r>
              <a:rPr lang="en-US" dirty="0"/>
              <a:t>The </a:t>
            </a:r>
            <a:r>
              <a:rPr lang="en-US" dirty="0" err="1"/>
              <a:t>Programme</a:t>
            </a:r>
            <a:endParaRPr lang="en-US" dirty="0"/>
          </a:p>
        </p:txBody>
      </p:sp>
    </p:spTree>
    <p:extLst>
      <p:ext uri="{BB962C8B-B14F-4D97-AF65-F5344CB8AC3E}">
        <p14:creationId xmlns:p14="http://schemas.microsoft.com/office/powerpoint/2010/main" val="2561989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ools_ne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745" y="1514362"/>
            <a:ext cx="7196658" cy="4566225"/>
          </a:xfrm>
          <a:prstGeom prst="rect">
            <a:avLst/>
          </a:prstGeom>
        </p:spPr>
      </p:pic>
      <p:sp>
        <p:nvSpPr>
          <p:cNvPr id="3" name="Title 2"/>
          <p:cNvSpPr>
            <a:spLocks noGrp="1"/>
          </p:cNvSpPr>
          <p:nvPr>
            <p:ph type="title"/>
          </p:nvPr>
        </p:nvSpPr>
        <p:spPr/>
        <p:txBody>
          <a:bodyPr/>
          <a:lstStyle/>
          <a:p>
            <a:r>
              <a:rPr lang="en-US" dirty="0"/>
              <a:t>The Tools</a:t>
            </a:r>
          </a:p>
        </p:txBody>
      </p:sp>
    </p:spTree>
    <p:extLst>
      <p:ext uri="{BB962C8B-B14F-4D97-AF65-F5344CB8AC3E}">
        <p14:creationId xmlns:p14="http://schemas.microsoft.com/office/powerpoint/2010/main" val="3154088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02</a:t>
            </a:r>
            <a:endParaRPr lang="en-US" dirty="0"/>
          </a:p>
        </p:txBody>
      </p:sp>
      <p:sp>
        <p:nvSpPr>
          <p:cNvPr id="4" name="Title 3"/>
          <p:cNvSpPr>
            <a:spLocks noGrp="1"/>
          </p:cNvSpPr>
          <p:nvPr>
            <p:ph type="title"/>
          </p:nvPr>
        </p:nvSpPr>
        <p:spPr/>
        <p:txBody>
          <a:bodyPr/>
          <a:lstStyle/>
          <a:p>
            <a:r>
              <a:rPr lang="en-US" dirty="0" smtClean="0"/>
              <a:t>Name &amp; Logo</a:t>
            </a:r>
            <a:endParaRPr lang="en-US" dirty="0"/>
          </a:p>
        </p:txBody>
      </p:sp>
    </p:spTree>
    <p:extLst>
      <p:ext uri="{BB962C8B-B14F-4D97-AF65-F5344CB8AC3E}">
        <p14:creationId xmlns:p14="http://schemas.microsoft.com/office/powerpoint/2010/main" val="1412904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solidFill>
                  <a:srgbClr val="FFD34B"/>
                </a:solidFill>
              </a:rPr>
              <a:t>C</a:t>
            </a:r>
            <a:r>
              <a:rPr lang="en-US" dirty="0"/>
              <a:t>apacity </a:t>
            </a:r>
            <a:r>
              <a:rPr lang="en-US" dirty="0" smtClean="0"/>
              <a:t>building</a:t>
            </a:r>
          </a:p>
          <a:p>
            <a:endParaRPr lang="en-US" dirty="0"/>
          </a:p>
          <a:p>
            <a:r>
              <a:rPr lang="en-US" b="1" dirty="0" smtClean="0">
                <a:solidFill>
                  <a:srgbClr val="FFD34B"/>
                </a:solidFill>
              </a:rPr>
              <a:t>H</a:t>
            </a:r>
            <a:r>
              <a:rPr lang="en-US" dirty="0" smtClean="0"/>
              <a:t>olistic approach</a:t>
            </a:r>
          </a:p>
          <a:p>
            <a:endParaRPr lang="en-US" dirty="0"/>
          </a:p>
          <a:p>
            <a:r>
              <a:rPr lang="en-US" b="1" dirty="0" smtClean="0">
                <a:solidFill>
                  <a:srgbClr val="FFD34B"/>
                </a:solidFill>
              </a:rPr>
              <a:t>A</a:t>
            </a:r>
            <a:r>
              <a:rPr lang="en-US" dirty="0" smtClean="0"/>
              <a:t>lternative tools</a:t>
            </a:r>
          </a:p>
          <a:p>
            <a:endParaRPr lang="en-US" dirty="0"/>
          </a:p>
          <a:p>
            <a:r>
              <a:rPr lang="en-US" b="1" dirty="0" smtClean="0">
                <a:solidFill>
                  <a:srgbClr val="FFD34B"/>
                </a:solidFill>
              </a:rPr>
              <a:t>M</a:t>
            </a:r>
            <a:r>
              <a:rPr lang="en-US" dirty="0" smtClean="0"/>
              <a:t>ultiple languages</a:t>
            </a:r>
          </a:p>
          <a:p>
            <a:endParaRPr lang="en-US" dirty="0"/>
          </a:p>
          <a:p>
            <a:r>
              <a:rPr lang="en-US" b="1" dirty="0" smtClean="0">
                <a:solidFill>
                  <a:srgbClr val="FFD34B"/>
                </a:solidFill>
              </a:rPr>
              <a:t>P</a:t>
            </a:r>
            <a:r>
              <a:rPr lang="en-US" dirty="0" smtClean="0"/>
              <a:t>rofessional</a:t>
            </a:r>
          </a:p>
          <a:p>
            <a:endParaRPr lang="en-US" dirty="0"/>
          </a:p>
          <a:p>
            <a:r>
              <a:rPr lang="en-US" b="1" dirty="0" smtClean="0">
                <a:solidFill>
                  <a:srgbClr val="FFD34B"/>
                </a:solidFill>
              </a:rPr>
              <a:t>I</a:t>
            </a:r>
            <a:r>
              <a:rPr lang="en-US" dirty="0" smtClean="0"/>
              <a:t>nteractive</a:t>
            </a:r>
          </a:p>
          <a:p>
            <a:endParaRPr lang="en-US" dirty="0"/>
          </a:p>
          <a:p>
            <a:r>
              <a:rPr lang="en-US" b="1" dirty="0" smtClean="0">
                <a:solidFill>
                  <a:srgbClr val="FFD34B"/>
                </a:solidFill>
              </a:rPr>
              <a:t>O</a:t>
            </a:r>
            <a:r>
              <a:rPr lang="en-US" dirty="0" smtClean="0"/>
              <a:t>nline</a:t>
            </a:r>
          </a:p>
          <a:p>
            <a:endParaRPr lang="en-US" dirty="0"/>
          </a:p>
          <a:p>
            <a:r>
              <a:rPr lang="en-US" b="1" dirty="0" smtClean="0">
                <a:solidFill>
                  <a:srgbClr val="FFD34B"/>
                </a:solidFill>
              </a:rPr>
              <a:t>N</a:t>
            </a:r>
            <a:r>
              <a:rPr lang="en-US" dirty="0" smtClean="0"/>
              <a:t>etworking</a:t>
            </a:r>
            <a:endParaRPr lang="en-US" dirty="0"/>
          </a:p>
          <a:p>
            <a:endParaRPr lang="en-US" dirty="0"/>
          </a:p>
        </p:txBody>
      </p:sp>
      <p:sp>
        <p:nvSpPr>
          <p:cNvPr id="3" name="Title 2"/>
          <p:cNvSpPr>
            <a:spLocks noGrp="1"/>
          </p:cNvSpPr>
          <p:nvPr>
            <p:ph type="title"/>
          </p:nvPr>
        </p:nvSpPr>
        <p:spPr/>
        <p:txBody>
          <a:bodyPr/>
          <a:lstStyle/>
          <a:p>
            <a:r>
              <a:rPr lang="en-US" dirty="0"/>
              <a:t>Capacity Building Actions for European Consumer </a:t>
            </a:r>
            <a:r>
              <a:rPr lang="en-US" dirty="0" err="1"/>
              <a:t>Organisations</a:t>
            </a:r>
            <a:endParaRPr lang="en-US" dirty="0"/>
          </a:p>
        </p:txBody>
      </p:sp>
    </p:spTree>
    <p:extLst>
      <p:ext uri="{BB962C8B-B14F-4D97-AF65-F5344CB8AC3E}">
        <p14:creationId xmlns:p14="http://schemas.microsoft.com/office/powerpoint/2010/main" val="1004098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Identity Design</a:t>
            </a:r>
            <a:endParaRPr lang="en-US" dirty="0"/>
          </a:p>
        </p:txBody>
      </p:sp>
      <p:pic>
        <p:nvPicPr>
          <p:cNvPr id="5" name="Picture 4" descr="CC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6700" y="2738970"/>
            <a:ext cx="3529584" cy="1530096"/>
          </a:xfrm>
          <a:prstGeom prst="rect">
            <a:avLst/>
          </a:prstGeom>
        </p:spPr>
      </p:pic>
    </p:spTree>
    <p:extLst>
      <p:ext uri="{BB962C8B-B14F-4D97-AF65-F5344CB8AC3E}">
        <p14:creationId xmlns:p14="http://schemas.microsoft.com/office/powerpoint/2010/main" val="2971316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Sample Applications</a:t>
            </a:r>
            <a:endParaRPr lang="en-US" dirty="0"/>
          </a:p>
        </p:txBody>
      </p:sp>
      <p:pic>
        <p:nvPicPr>
          <p:cNvPr id="4" name="Picture 3" descr="CC Option 2-Banner1.jpg"/>
          <p:cNvPicPr>
            <a:picLocks noChangeAspect="1"/>
          </p:cNvPicPr>
          <p:nvPr/>
        </p:nvPicPr>
        <p:blipFill rotWithShape="1">
          <a:blip r:embed="rId2">
            <a:extLst>
              <a:ext uri="{28A0092B-C50C-407E-A947-70E740481C1C}">
                <a14:useLocalDpi xmlns:a14="http://schemas.microsoft.com/office/drawing/2010/main" val="0"/>
              </a:ext>
            </a:extLst>
          </a:blip>
          <a:srcRect l="23049" r="20506"/>
          <a:stretch/>
        </p:blipFill>
        <p:spPr>
          <a:xfrm>
            <a:off x="6587079" y="1862666"/>
            <a:ext cx="2260600" cy="4005064"/>
          </a:xfrm>
          <a:prstGeom prst="rect">
            <a:avLst/>
          </a:prstGeom>
        </p:spPr>
      </p:pic>
      <p:pic>
        <p:nvPicPr>
          <p:cNvPr id="5" name="Picture 4" descr="CC Option 2-Brochure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862666"/>
            <a:ext cx="5715000" cy="3810000"/>
          </a:xfrm>
          <a:prstGeom prst="rect">
            <a:avLst/>
          </a:prstGeom>
        </p:spPr>
      </p:pic>
    </p:spTree>
    <p:extLst>
      <p:ext uri="{BB962C8B-B14F-4D97-AF65-F5344CB8AC3E}">
        <p14:creationId xmlns:p14="http://schemas.microsoft.com/office/powerpoint/2010/main" val="29533241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rgbClr val="C1D82F"/>
        </a:solidFill>
      </a:spPr>
      <a:bodyPr wrap="square" rtlCol="0">
        <a:spAutoFit/>
      </a:bodyPr>
      <a:lstStyle>
        <a:defPPr>
          <a:defRPr dirty="0" smtClean="0">
            <a:solidFill>
              <a:schemeClr val="bg1"/>
            </a:solidFill>
            <a:latin typeface="Arial"/>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729</TotalTime>
  <Words>1287</Words>
  <Application>Microsoft Office PowerPoint</Application>
  <PresentationFormat>On-screen Show (4:3)</PresentationFormat>
  <Paragraphs>133</Paragraphs>
  <Slides>16</Slides>
  <Notes>7</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Capacity Building Actions for European Consumer Organisations</vt:lpstr>
      <vt:lpstr>Overview</vt:lpstr>
      <vt:lpstr>The Team</vt:lpstr>
      <vt:lpstr>The Programme</vt:lpstr>
      <vt:lpstr>The Tools</vt:lpstr>
      <vt:lpstr>Name &amp; Logo</vt:lpstr>
      <vt:lpstr>Capacity Building Actions for European Consumer Organisations</vt:lpstr>
      <vt:lpstr>Identity Design</vt:lpstr>
      <vt:lpstr>Sample Applications</vt:lpstr>
      <vt:lpstr>Website</vt:lpstr>
      <vt:lpstr>Web Networking Platform Features</vt:lpstr>
      <vt:lpstr>What to look forward to in 2014...</vt:lpstr>
      <vt:lpstr>Schedule</vt:lpstr>
      <vt:lpstr>Conclusion</vt:lpstr>
      <vt:lpstr>Consumer Champion: Capacity Building Actions for European Consumer Organisations</vt:lpstr>
      <vt:lpstr>Thank You!</vt:lpstr>
    </vt:vector>
  </TitlesOfParts>
  <Company>Dara Creative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Jimmy Walsh</dc:creator>
  <cp:lastModifiedBy>CSANYI Adrienn (SANCO)</cp:lastModifiedBy>
  <cp:revision>78</cp:revision>
  <dcterms:created xsi:type="dcterms:W3CDTF">2013-01-28T18:09:01Z</dcterms:created>
  <dcterms:modified xsi:type="dcterms:W3CDTF">2014-03-10T14:29:47Z</dcterms:modified>
</cp:coreProperties>
</file>