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5" r:id="rId3"/>
    <p:sldId id="266" r:id="rId4"/>
    <p:sldId id="268" r:id="rId5"/>
    <p:sldId id="269" r:id="rId6"/>
    <p:sldId id="270" r:id="rId7"/>
    <p:sldId id="271" r:id="rId8"/>
    <p:sldId id="273" r:id="rId9"/>
    <p:sldId id="272" r:id="rId10"/>
    <p:sldId id="274" r:id="rId11"/>
    <p:sldId id="275" r:id="rId12"/>
    <p:sldId id="276" r:id="rId13"/>
    <p:sldId id="277" r:id="rId14"/>
  </p:sldIdLst>
  <p:sldSz cx="9144000" cy="6858000" type="screen4x3"/>
  <p:notesSz cx="67945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FFFFFF"/>
    <a:srgbClr val="990033"/>
    <a:srgbClr val="FF0000"/>
    <a:srgbClr val="777777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8682" autoAdjust="0"/>
    <p:restoredTop sz="88225" autoAdjust="0"/>
  </p:normalViewPr>
  <p:slideViewPr>
    <p:cSldViewPr>
      <p:cViewPr varScale="1">
        <p:scale>
          <a:sx n="84" d="100"/>
          <a:sy n="84" d="100"/>
        </p:scale>
        <p:origin x="1387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38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2500" cy="496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>
            <a:lvl1pPr defTabSz="909638">
              <a:defRPr sz="1200"/>
            </a:lvl1pPr>
          </a:lstStyle>
          <a:p>
            <a:endParaRPr lang="de-DE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01" y="0"/>
            <a:ext cx="2942500" cy="496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>
            <a:lvl1pPr algn="r" defTabSz="909638">
              <a:defRPr sz="1200"/>
            </a:lvl1pPr>
          </a:lstStyle>
          <a:p>
            <a:endParaRPr lang="de-DE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726"/>
            <a:ext cx="2942500" cy="49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19" tIns="45510" rIns="91019" bIns="45510" numCol="1" anchor="b" anchorCtr="0" compatLnSpc="1">
            <a:prstTxWarp prst="textNoShape">
              <a:avLst/>
            </a:prstTxWarp>
          </a:bodyPr>
          <a:lstStyle>
            <a:lvl1pPr defTabSz="909638">
              <a:defRPr sz="1200"/>
            </a:lvl1pPr>
          </a:lstStyle>
          <a:p>
            <a:endParaRPr lang="de-DE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01" y="9409726"/>
            <a:ext cx="2942500" cy="49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19" tIns="45510" rIns="91019" bIns="45510" numCol="1" anchor="b" anchorCtr="0" compatLnSpc="1">
            <a:prstTxWarp prst="textNoShape">
              <a:avLst/>
            </a:prstTxWarp>
          </a:bodyPr>
          <a:lstStyle>
            <a:lvl1pPr algn="r" defTabSz="909638">
              <a:defRPr sz="1200"/>
            </a:lvl1pPr>
          </a:lstStyle>
          <a:p>
            <a:fld id="{6DE702DD-6F34-4C5A-8B4D-866E675E41F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94010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2500" cy="496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>
            <a:lvl1pPr defTabSz="90963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28" y="0"/>
            <a:ext cx="2942500" cy="496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>
            <a:lvl1pPr algn="r" defTabSz="90963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1363"/>
            <a:ext cx="4956175" cy="3717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6" y="4705676"/>
            <a:ext cx="5434971" cy="4456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Textmasterformate durch Klicken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8097"/>
            <a:ext cx="2942500" cy="496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19" tIns="45510" rIns="91019" bIns="45510" numCol="1" anchor="b" anchorCtr="0" compatLnSpc="1">
            <a:prstTxWarp prst="textNoShape">
              <a:avLst/>
            </a:prstTxWarp>
          </a:bodyPr>
          <a:lstStyle>
            <a:lvl1pPr defTabSz="909638">
              <a:defRPr sz="1200"/>
            </a:lvl1pPr>
          </a:lstStyle>
          <a:p>
            <a:endParaRPr lang="en-US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28" y="9408097"/>
            <a:ext cx="2942500" cy="496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19" tIns="45510" rIns="91019" bIns="45510" numCol="1" anchor="b" anchorCtr="0" compatLnSpc="1">
            <a:prstTxWarp prst="textNoShape">
              <a:avLst/>
            </a:prstTxWarp>
          </a:bodyPr>
          <a:lstStyle>
            <a:lvl1pPr algn="r" defTabSz="909638">
              <a:defRPr sz="1200"/>
            </a:lvl1pPr>
          </a:lstStyle>
          <a:p>
            <a:fld id="{A618309F-9EA8-48E6-96D5-CD16BDABCCB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7087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62" name="Base" hidden="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63" r:id="rId3" imgW="0" imgH="0" progId="PowerPoint.Show.8">
                  <p:embed/>
                </p:oleObj>
              </mc:Choice>
              <mc:Fallback>
                <p:oleObj r:id="rId3" imgW="0" imgH="0" progId="PowerPoint.Show.8">
                  <p:embed/>
                  <p:pic>
                    <p:nvPicPr>
                      <p:cNvPr id="0" name="Base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464" name="Picture 32" descr="akwienro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13" y="5681663"/>
            <a:ext cx="1500187" cy="719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70" name="Text Box 38"/>
          <p:cNvSpPr txBox="1">
            <a:spLocks noChangeArrowheads="1"/>
          </p:cNvSpPr>
          <p:nvPr/>
        </p:nvSpPr>
        <p:spPr bwMode="auto">
          <a:xfrm>
            <a:off x="7543800" y="6400800"/>
            <a:ext cx="1676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AT" sz="1200" b="1">
                <a:latin typeface="Arial Narrow" pitchFamily="34" charset="0"/>
              </a:rPr>
              <a:t>wien.arbeiterkammer.at</a:t>
            </a:r>
            <a:endParaRPr lang="de-DE" sz="1200" b="1">
              <a:latin typeface="Arial Narrow" pitchFamily="34" charset="0"/>
            </a:endParaRPr>
          </a:p>
        </p:txBody>
      </p:sp>
      <p:sp>
        <p:nvSpPr>
          <p:cNvPr id="18473" name="Rectangle 41"/>
          <p:cNvSpPr>
            <a:spLocks noChangeArrowheads="1"/>
          </p:cNvSpPr>
          <p:nvPr/>
        </p:nvSpPr>
        <p:spPr bwMode="auto">
          <a:xfrm>
            <a:off x="0" y="0"/>
            <a:ext cx="1439863" cy="143986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18474" name="Rectangle 42"/>
          <p:cNvSpPr>
            <a:spLocks noGrp="1" noChangeArrowheads="1"/>
          </p:cNvSpPr>
          <p:nvPr>
            <p:ph type="ctrTitle"/>
          </p:nvPr>
        </p:nvSpPr>
        <p:spPr>
          <a:xfrm>
            <a:off x="1447800" y="1484313"/>
            <a:ext cx="6172200" cy="2097087"/>
          </a:xfrm>
        </p:spPr>
        <p:txBody>
          <a:bodyPr lIns="91440" tIns="45720" anchor="ctr"/>
          <a:lstStyle>
            <a:lvl1pPr>
              <a:defRPr sz="3800"/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18475" name="Rectangle 43"/>
          <p:cNvSpPr>
            <a:spLocks noGrp="1" noChangeArrowheads="1"/>
          </p:cNvSpPr>
          <p:nvPr>
            <p:ph type="subTitle" idx="1"/>
          </p:nvPr>
        </p:nvSpPr>
        <p:spPr>
          <a:xfrm>
            <a:off x="1439863" y="3886200"/>
            <a:ext cx="6180137" cy="177482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>
                <a:solidFill>
                  <a:srgbClr val="FF0000"/>
                </a:solidFill>
              </a:defRPr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Thema - Seite </a:t>
            </a:r>
            <a:fld id="{E3569CF4-070A-4E36-8A7B-C348BB1CACBD}" type="slidenum">
              <a:rPr lang="de-AT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5420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32563" y="269875"/>
            <a:ext cx="1925637" cy="53689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55650" y="269875"/>
            <a:ext cx="5624513" cy="53689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Thema - Seite </a:t>
            </a:r>
            <a:fld id="{D655B5BA-1FDC-4656-8134-EC78A5D2748B}" type="slidenum">
              <a:rPr lang="de-AT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28733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Thema - Seite </a:t>
            </a:r>
            <a:fld id="{0ABE53A1-56FB-4BEF-B96C-0453E5217AE5}" type="slidenum">
              <a:rPr lang="de-AT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94706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Thema - Seite </a:t>
            </a:r>
            <a:fld id="{3EFEE2E3-4EF1-473F-97D9-4A0BF5B56089}" type="slidenum">
              <a:rPr lang="de-AT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9243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3528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267200" y="1676400"/>
            <a:ext cx="33528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Thema - Seite </a:t>
            </a:r>
            <a:fld id="{83C363BA-DAFA-4B1A-871F-5704944E633B}" type="slidenum">
              <a:rPr lang="de-AT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33000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Thema - Seite </a:t>
            </a:r>
            <a:fld id="{2E8756D9-A52F-47D2-AF36-A8A50CA8277A}" type="slidenum">
              <a:rPr lang="de-AT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81085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Thema - Seite </a:t>
            </a:r>
            <a:fld id="{20219DB3-A2FA-46DB-83EE-4DA2CEAE497A}" type="slidenum">
              <a:rPr lang="de-AT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2349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Thema - Seite </a:t>
            </a:r>
            <a:fld id="{45235E3F-2A3E-4865-8885-F1ED0A8365DD}" type="slidenum">
              <a:rPr lang="de-AT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06837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Thema - Seite </a:t>
            </a:r>
            <a:fld id="{2FF21EAA-DAB9-4F36-9681-AFD0A8CC319F}" type="slidenum">
              <a:rPr lang="de-AT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47475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Thema - Seite </a:t>
            </a:r>
            <a:fld id="{70C832B1-00F3-46E1-9A43-BDD6DF2F2E40}" type="slidenum">
              <a:rPr lang="de-AT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4307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68580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Aufzählung Ebene 1</a:t>
            </a:r>
          </a:p>
          <a:p>
            <a:pPr lvl="1"/>
            <a:r>
              <a:rPr lang="en-US" smtClean="0"/>
              <a:t>Text Ebene 1</a:t>
            </a:r>
          </a:p>
          <a:p>
            <a:pPr lvl="2"/>
            <a:r>
              <a:rPr lang="en-US" smtClean="0"/>
              <a:t>Aufzählung Ebene 2</a:t>
            </a:r>
          </a:p>
          <a:p>
            <a:pPr lvl="3"/>
            <a:r>
              <a:rPr lang="en-US" smtClean="0"/>
              <a:t>Text Ebene 2 </a:t>
            </a:r>
          </a:p>
        </p:txBody>
      </p:sp>
      <p:pic>
        <p:nvPicPr>
          <p:cNvPr id="17440" name="Picture 32" descr="akwienro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13" y="5681663"/>
            <a:ext cx="1500187" cy="719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42" name="Rectangle 34"/>
          <p:cNvSpPr>
            <a:spLocks noChangeArrowheads="1"/>
          </p:cNvSpPr>
          <p:nvPr/>
        </p:nvSpPr>
        <p:spPr bwMode="auto">
          <a:xfrm>
            <a:off x="0" y="0"/>
            <a:ext cx="719138" cy="71913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AT"/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7543800" y="6400800"/>
            <a:ext cx="1676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AT" sz="1200" b="1">
                <a:latin typeface="Arial Narrow" pitchFamily="34" charset="0"/>
              </a:rPr>
              <a:t>wien.arbeiterkammer.at</a:t>
            </a:r>
            <a:endParaRPr lang="de-DE" sz="1200" b="1">
              <a:latin typeface="Arial Narrow" pitchFamily="34" charset="0"/>
            </a:endParaRPr>
          </a:p>
        </p:txBody>
      </p:sp>
      <p:sp>
        <p:nvSpPr>
          <p:cNvPr id="17444" name="Rectangle 36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269875"/>
            <a:ext cx="77025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8000" tIns="5400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KLICKEN SIE, UM DAS TITELFORMAT ZU BEARBEITEN</a:t>
            </a:r>
          </a:p>
        </p:txBody>
      </p:sp>
      <p:sp>
        <p:nvSpPr>
          <p:cNvPr id="1744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5650" y="6416675"/>
            <a:ext cx="6618288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600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de-AT"/>
              <a:t>Thema - Seite </a:t>
            </a:r>
            <a:fld id="{67F67109-4AD4-49EB-BF42-9972DD4BC167}" type="slidenum">
              <a:rPr lang="de-AT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355600" indent="-355600" algn="l" rtl="0" eaLnBrk="1" fontAlgn="base" hangingPunct="1">
        <a:lnSpc>
          <a:spcPct val="150000"/>
        </a:lnSpc>
        <a:spcBef>
          <a:spcPct val="0"/>
        </a:spcBef>
        <a:spcAft>
          <a:spcPct val="0"/>
        </a:spcAft>
        <a:buClr>
          <a:schemeClr val="bg2"/>
        </a:buClr>
        <a:buFont typeface="Wingdings" pitchFamily="2" charset="2"/>
        <a:buBlip>
          <a:blip r:embed="rId14"/>
        </a:buBlip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357188" algn="l" rtl="0" eaLnBrk="1" fontAlgn="base" hangingPunct="1">
        <a:lnSpc>
          <a:spcPct val="150000"/>
        </a:lnSpc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2400">
          <a:solidFill>
            <a:schemeClr val="tx1"/>
          </a:solidFill>
          <a:latin typeface="+mn-lt"/>
        </a:defRPr>
      </a:lvl2pPr>
      <a:lvl3pPr marL="647700" indent="-288925" algn="l" rtl="0" eaLnBrk="1" fontAlgn="base" hangingPunct="1">
        <a:lnSpc>
          <a:spcPct val="150000"/>
        </a:lnSpc>
        <a:spcBef>
          <a:spcPct val="0"/>
        </a:spcBef>
        <a:spcAft>
          <a:spcPct val="0"/>
        </a:spcAft>
        <a:buClr>
          <a:schemeClr val="bg2"/>
        </a:buClr>
        <a:buFont typeface="Wingdings" pitchFamily="2" charset="2"/>
        <a:buBlip>
          <a:blip r:embed="rId14"/>
        </a:buBlip>
        <a:defRPr sz="2000" b="1">
          <a:solidFill>
            <a:schemeClr val="tx1"/>
          </a:solidFill>
          <a:latin typeface="+mn-lt"/>
        </a:defRPr>
      </a:lvl3pPr>
      <a:lvl4pPr marL="649288" algn="l" rtl="0" eaLnBrk="1" fontAlgn="base" hangingPunct="1">
        <a:lnSpc>
          <a:spcPct val="150000"/>
        </a:lnSpc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2000">
          <a:solidFill>
            <a:schemeClr val="tx1"/>
          </a:solidFill>
          <a:latin typeface="+mn-lt"/>
        </a:defRPr>
      </a:lvl4pPr>
      <a:lvl5pPr marL="2155825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defRPr sz="2000">
          <a:solidFill>
            <a:schemeClr val="tx1"/>
          </a:solidFill>
          <a:latin typeface="+mn-lt"/>
        </a:defRPr>
      </a:lvl5pPr>
      <a:lvl6pPr marL="2613025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defRPr sz="2000">
          <a:solidFill>
            <a:schemeClr val="tx1"/>
          </a:solidFill>
          <a:latin typeface="+mn-lt"/>
        </a:defRPr>
      </a:lvl6pPr>
      <a:lvl7pPr marL="3070225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defRPr sz="2000">
          <a:solidFill>
            <a:schemeClr val="tx1"/>
          </a:solidFill>
          <a:latin typeface="+mn-lt"/>
        </a:defRPr>
      </a:lvl7pPr>
      <a:lvl8pPr marL="3527425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defRPr sz="2000">
          <a:solidFill>
            <a:schemeClr val="tx1"/>
          </a:solidFill>
          <a:latin typeface="+mn-lt"/>
        </a:defRPr>
      </a:lvl8pPr>
      <a:lvl9pPr marL="3984625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a.arbeiterkammer.at/wien/PDF/Preisdifferenzierung_im_Online-Handel_2017.pd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40160" y="2628057"/>
            <a:ext cx="6172200" cy="2601143"/>
          </a:xfrm>
        </p:spPr>
        <p:txBody>
          <a:bodyPr/>
          <a:lstStyle/>
          <a:p>
            <a:pPr algn="ctr"/>
            <a:r>
              <a:rPr lang="de-AT" sz="3200" dirty="0" smtClean="0"/>
              <a:t/>
            </a:r>
            <a:br>
              <a:rPr lang="de-AT" sz="3200" dirty="0" smtClean="0"/>
            </a:br>
            <a:r>
              <a:rPr lang="de-AT" sz="3200" dirty="0"/>
              <a:t/>
            </a:r>
            <a:br>
              <a:rPr lang="de-AT" sz="3200" dirty="0"/>
            </a:br>
            <a:r>
              <a:rPr lang="de-AT" sz="3200" dirty="0" smtClean="0"/>
              <a:t/>
            </a:r>
            <a:br>
              <a:rPr lang="de-AT" sz="3200" dirty="0" smtClean="0"/>
            </a:br>
            <a:r>
              <a:rPr lang="de-AT" sz="3200" dirty="0" smtClean="0"/>
              <a:t/>
            </a:r>
            <a:br>
              <a:rPr lang="de-AT" sz="3200" dirty="0" smtClean="0"/>
            </a:br>
            <a:r>
              <a:rPr lang="de-AT" sz="3200" dirty="0"/>
              <a:t/>
            </a:r>
            <a:br>
              <a:rPr lang="de-AT" sz="3200" dirty="0"/>
            </a:br>
            <a:r>
              <a:rPr lang="de-AT" sz="3200" dirty="0" smtClean="0"/>
              <a:t>Austrian </a:t>
            </a:r>
            <a:r>
              <a:rPr lang="de-AT" sz="3200" dirty="0" smtClean="0"/>
              <a:t>Survey</a:t>
            </a:r>
            <a:r>
              <a:rPr lang="de-AT" sz="3200" smtClean="0"/>
              <a:t/>
            </a:r>
            <a:br>
              <a:rPr lang="de-AT" sz="3200" smtClean="0"/>
            </a:br>
            <a:r>
              <a:rPr lang="de-AT" sz="3200" smtClean="0"/>
              <a:t>Online </a:t>
            </a:r>
            <a:r>
              <a:rPr lang="de-AT" sz="3200" dirty="0" err="1" smtClean="0"/>
              <a:t>Pricing</a:t>
            </a:r>
            <a:r>
              <a:rPr lang="de-AT" sz="3200" dirty="0" smtClean="0"/>
              <a:t/>
            </a:r>
            <a:br>
              <a:rPr lang="de-AT" sz="3200" dirty="0" smtClean="0"/>
            </a:br>
            <a:r>
              <a:rPr lang="de-AT" sz="3200" dirty="0"/>
              <a:t/>
            </a:r>
            <a:br>
              <a:rPr lang="de-AT" sz="3200" dirty="0"/>
            </a:br>
            <a:r>
              <a:rPr lang="de-AT" sz="2400" dirty="0" smtClean="0"/>
              <a:t>Austrian </a:t>
            </a:r>
            <a:r>
              <a:rPr lang="de-AT" sz="2400" dirty="0" err="1" smtClean="0"/>
              <a:t>Chamber</a:t>
            </a:r>
            <a:r>
              <a:rPr lang="de-AT" sz="2400" dirty="0" smtClean="0"/>
              <a:t> </a:t>
            </a:r>
            <a:r>
              <a:rPr lang="de-AT" sz="2400" dirty="0" err="1" smtClean="0"/>
              <a:t>of</a:t>
            </a:r>
            <a:r>
              <a:rPr lang="de-AT" sz="2400" dirty="0" smtClean="0"/>
              <a:t> Labour</a:t>
            </a:r>
            <a:r>
              <a:rPr lang="de-AT" sz="2000" dirty="0" smtClean="0"/>
              <a:t/>
            </a:r>
            <a:br>
              <a:rPr lang="de-AT" sz="2000" dirty="0" smtClean="0"/>
            </a:br>
            <a:r>
              <a:rPr lang="de-AT" sz="2000" dirty="0" smtClean="0"/>
              <a:t>Department </a:t>
            </a:r>
            <a:r>
              <a:rPr lang="de-AT" sz="2000" dirty="0" err="1" smtClean="0"/>
              <a:t>of</a:t>
            </a:r>
            <a:r>
              <a:rPr lang="de-AT" sz="2000" dirty="0" smtClean="0"/>
              <a:t> Consumer </a:t>
            </a:r>
            <a:r>
              <a:rPr lang="de-AT" sz="2000" dirty="0" err="1" smtClean="0"/>
              <a:t>Policy</a:t>
            </a:r>
            <a:r>
              <a:rPr lang="de-AT" sz="2000" dirty="0"/>
              <a:t/>
            </a:r>
            <a:br>
              <a:rPr lang="de-AT" sz="2000" dirty="0"/>
            </a:br>
            <a:r>
              <a:rPr lang="de-AT" sz="2000" dirty="0" smtClean="0"/>
              <a:t/>
            </a:r>
            <a:br>
              <a:rPr lang="de-AT" sz="2000" dirty="0" smtClean="0"/>
            </a:br>
            <a:r>
              <a:rPr lang="de-AT" sz="2000" dirty="0" smtClean="0"/>
              <a:t/>
            </a:r>
            <a:br>
              <a:rPr lang="de-AT" sz="2000" dirty="0" smtClean="0"/>
            </a:br>
            <a:r>
              <a:rPr lang="de-AT" sz="2000" dirty="0" smtClean="0"/>
              <a:t/>
            </a:r>
            <a:br>
              <a:rPr lang="de-AT" sz="2000" dirty="0" smtClean="0"/>
            </a:br>
            <a:r>
              <a:rPr lang="de-AT" sz="3200" dirty="0" smtClean="0"/>
              <a:t/>
            </a:r>
            <a:br>
              <a:rPr lang="de-AT" sz="3200" dirty="0" smtClean="0"/>
            </a:br>
            <a:r>
              <a:rPr lang="de-AT" sz="3200" dirty="0" smtClean="0"/>
              <a:t/>
            </a:r>
            <a:br>
              <a:rPr lang="de-AT" sz="3200" dirty="0" smtClean="0"/>
            </a:br>
            <a:endParaRPr lang="de-AT" sz="2800" dirty="0"/>
          </a:p>
        </p:txBody>
      </p:sp>
      <p:sp>
        <p:nvSpPr>
          <p:cNvPr id="2" name="Textfeld 1"/>
          <p:cNvSpPr txBox="1"/>
          <p:nvPr/>
        </p:nvSpPr>
        <p:spPr>
          <a:xfrm>
            <a:off x="2267744" y="6021288"/>
            <a:ext cx="4824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600" b="1" dirty="0" smtClean="0"/>
              <a:t>Gabriele </a:t>
            </a:r>
            <a:r>
              <a:rPr lang="de-AT" sz="1600" b="1" dirty="0" err="1" smtClean="0"/>
              <a:t>Zgubic</a:t>
            </a:r>
            <a:r>
              <a:rPr lang="de-AT" sz="1600" b="1" dirty="0"/>
              <a:t/>
            </a:r>
            <a:br>
              <a:rPr lang="de-AT" sz="1600" b="1" dirty="0"/>
            </a:br>
            <a:r>
              <a:rPr lang="de-AT" sz="1600" b="1" dirty="0" smtClean="0"/>
              <a:t>Austrian </a:t>
            </a:r>
            <a:r>
              <a:rPr lang="de-AT" sz="1600" b="1" dirty="0" err="1" smtClean="0"/>
              <a:t>Chamber</a:t>
            </a:r>
            <a:r>
              <a:rPr lang="de-AT" sz="1600" b="1" dirty="0" smtClean="0"/>
              <a:t> </a:t>
            </a:r>
            <a:r>
              <a:rPr lang="de-AT" sz="1600" b="1" dirty="0" err="1" smtClean="0"/>
              <a:t>of</a:t>
            </a:r>
            <a:r>
              <a:rPr lang="de-AT" sz="1600" b="1" dirty="0" smtClean="0"/>
              <a:t> Labour</a:t>
            </a:r>
            <a:endParaRPr lang="de-AT" sz="16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1933931" y="627667"/>
            <a:ext cx="5904656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AT" sz="2000" b="1" dirty="0">
                <a:solidFill>
                  <a:schemeClr val="tx1"/>
                </a:solidFill>
              </a:rPr>
              <a:t>ICPEN </a:t>
            </a:r>
            <a:r>
              <a:rPr lang="de-AT" sz="2000" b="1" dirty="0" smtClean="0">
                <a:solidFill>
                  <a:schemeClr val="tx1"/>
                </a:solidFill>
              </a:rPr>
              <a:t>Webinar </a:t>
            </a:r>
            <a:r>
              <a:rPr lang="de-AT" sz="2000" b="1" dirty="0" err="1" smtClean="0">
                <a:solidFill>
                  <a:schemeClr val="tx1"/>
                </a:solidFill>
              </a:rPr>
              <a:t>Personalised</a:t>
            </a:r>
            <a:r>
              <a:rPr lang="de-AT" sz="2000" b="1" dirty="0" smtClean="0">
                <a:solidFill>
                  <a:schemeClr val="tx1"/>
                </a:solidFill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</a:rPr>
              <a:t>Pricing</a:t>
            </a:r>
            <a:endParaRPr lang="de-AT" sz="2000" b="1" dirty="0" smtClean="0">
              <a:solidFill>
                <a:schemeClr val="tx1"/>
              </a:solidFill>
            </a:endParaRPr>
          </a:p>
          <a:p>
            <a:r>
              <a:rPr lang="de-AT" sz="2000" b="1" dirty="0" smtClean="0">
                <a:solidFill>
                  <a:schemeClr val="tx1"/>
                </a:solidFill>
              </a:rPr>
              <a:t>13 June 2017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47800" y="1988840"/>
            <a:ext cx="6292552" cy="2664296"/>
          </a:xfrm>
        </p:spPr>
        <p:txBody>
          <a:bodyPr/>
          <a:lstStyle/>
          <a:p>
            <a:r>
              <a:rPr lang="de-AT" sz="2800" dirty="0" smtClean="0"/>
              <a:t/>
            </a:r>
            <a:br>
              <a:rPr lang="de-AT" sz="2800" dirty="0" smtClean="0"/>
            </a:br>
            <a:r>
              <a:rPr lang="de-AT" sz="2800" dirty="0" smtClean="0"/>
              <a:t/>
            </a:r>
            <a:br>
              <a:rPr lang="de-AT" sz="2800" dirty="0" smtClean="0"/>
            </a:br>
            <a:endParaRPr lang="de-AT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2051720" y="5989075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200" dirty="0" smtClean="0"/>
              <a:t>Gabriele </a:t>
            </a:r>
            <a:r>
              <a:rPr lang="de-AT" sz="1200" dirty="0" err="1" smtClean="0"/>
              <a:t>Zgubic</a:t>
            </a:r>
            <a:endParaRPr lang="de-AT" sz="1200" dirty="0" smtClean="0"/>
          </a:p>
          <a:p>
            <a:pPr algn="ctr"/>
            <a:r>
              <a:rPr lang="de-AT" sz="1200" dirty="0" smtClean="0"/>
              <a:t>Austrian </a:t>
            </a:r>
            <a:r>
              <a:rPr lang="de-AT" sz="1200" dirty="0" err="1" smtClean="0"/>
              <a:t>Chamber</a:t>
            </a:r>
            <a:r>
              <a:rPr lang="de-AT" sz="1200" dirty="0" smtClean="0"/>
              <a:t> </a:t>
            </a:r>
            <a:r>
              <a:rPr lang="de-AT" sz="1200" dirty="0" err="1" smtClean="0"/>
              <a:t>of</a:t>
            </a:r>
            <a:r>
              <a:rPr lang="de-AT" sz="1200" dirty="0" smtClean="0"/>
              <a:t> Labour</a:t>
            </a:r>
            <a:endParaRPr lang="de-AT" sz="1200" dirty="0"/>
          </a:p>
        </p:txBody>
      </p:sp>
      <p:sp>
        <p:nvSpPr>
          <p:cNvPr id="5" name="Textfeld 4"/>
          <p:cNvSpPr txBox="1"/>
          <p:nvPr/>
        </p:nvSpPr>
        <p:spPr>
          <a:xfrm>
            <a:off x="1933931" y="627667"/>
            <a:ext cx="5904656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AT" sz="2000" b="1" dirty="0">
                <a:solidFill>
                  <a:schemeClr val="tx1"/>
                </a:solidFill>
              </a:rPr>
              <a:t>ICPEN </a:t>
            </a:r>
            <a:r>
              <a:rPr lang="de-AT" sz="2000" b="1" dirty="0" smtClean="0">
                <a:solidFill>
                  <a:schemeClr val="tx1"/>
                </a:solidFill>
              </a:rPr>
              <a:t>Webinar </a:t>
            </a:r>
            <a:r>
              <a:rPr lang="de-AT" sz="2000" b="1" dirty="0" err="1" smtClean="0">
                <a:solidFill>
                  <a:schemeClr val="tx1"/>
                </a:solidFill>
              </a:rPr>
              <a:t>Personalised</a:t>
            </a:r>
            <a:r>
              <a:rPr lang="de-AT" sz="2000" b="1" dirty="0" smtClean="0">
                <a:solidFill>
                  <a:schemeClr val="tx1"/>
                </a:solidFill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</a:rPr>
              <a:t>Pricing</a:t>
            </a:r>
            <a:endParaRPr lang="de-AT" sz="2000" b="1" dirty="0" smtClean="0">
              <a:solidFill>
                <a:schemeClr val="tx1"/>
              </a:solidFill>
            </a:endParaRPr>
          </a:p>
          <a:p>
            <a:r>
              <a:rPr lang="de-AT" sz="2000" b="1" dirty="0" smtClean="0">
                <a:solidFill>
                  <a:schemeClr val="tx1"/>
                </a:solidFill>
              </a:rPr>
              <a:t>13 June 2017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1259632" y="1772816"/>
            <a:ext cx="6264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000" b="1" dirty="0" err="1">
                <a:solidFill>
                  <a:srgbClr val="FF0000"/>
                </a:solidFill>
              </a:rPr>
              <a:t>Example</a:t>
            </a:r>
            <a:r>
              <a:rPr lang="de-AT" sz="2000" b="1" dirty="0">
                <a:solidFill>
                  <a:srgbClr val="FF0000"/>
                </a:solidFill>
              </a:rPr>
              <a:t>: </a:t>
            </a:r>
            <a:r>
              <a:rPr lang="de-AT" sz="2000" b="1" dirty="0" smtClean="0">
                <a:solidFill>
                  <a:srgbClr val="FF0000"/>
                </a:solidFill>
              </a:rPr>
              <a:t>Heine</a:t>
            </a:r>
            <a:endParaRPr lang="de-AT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58069"/>
              </p:ext>
            </p:extLst>
          </p:nvPr>
        </p:nvGraphicFramePr>
        <p:xfrm>
          <a:off x="1586230" y="2795270"/>
          <a:ext cx="5434042" cy="1422400"/>
        </p:xfrm>
        <a:graphic>
          <a:graphicData uri="http://schemas.openxmlformats.org/drawingml/2006/table">
            <a:tbl>
              <a:tblPr firstRow="1" firstCol="1" bandRow="1"/>
              <a:tblGrid>
                <a:gridCol w="3661553">
                  <a:extLst>
                    <a:ext uri="{9D8B030D-6E8A-4147-A177-3AD203B41FA5}">
                      <a16:colId xmlns:a16="http://schemas.microsoft.com/office/drawing/2014/main" val="3684428261"/>
                    </a:ext>
                  </a:extLst>
                </a:gridCol>
                <a:gridCol w="609376">
                  <a:extLst>
                    <a:ext uri="{9D8B030D-6E8A-4147-A177-3AD203B41FA5}">
                      <a16:colId xmlns:a16="http://schemas.microsoft.com/office/drawing/2014/main" val="4209415142"/>
                    </a:ext>
                  </a:extLst>
                </a:gridCol>
                <a:gridCol w="609376">
                  <a:extLst>
                    <a:ext uri="{9D8B030D-6E8A-4147-A177-3AD203B41FA5}">
                      <a16:colId xmlns:a16="http://schemas.microsoft.com/office/drawing/2014/main" val="1411327250"/>
                    </a:ext>
                  </a:extLst>
                </a:gridCol>
                <a:gridCol w="553737">
                  <a:extLst>
                    <a:ext uri="{9D8B030D-6E8A-4147-A177-3AD203B41FA5}">
                      <a16:colId xmlns:a16="http://schemas.microsoft.com/office/drawing/2014/main" val="1629772075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de-AT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5002187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AT" sz="11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Heine heine.at/heine.de</a:t>
                      </a:r>
                      <a:endParaRPr lang="de-AT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AT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Price</a:t>
                      </a:r>
                      <a:endParaRPr lang="de-AT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AT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Ö</a:t>
                      </a:r>
                      <a:endParaRPr lang="de-AT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AT" sz="9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Price </a:t>
                      </a:r>
                      <a:r>
                        <a:rPr lang="de-AT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de-AT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Diff. In % (Basis=D)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45864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Dress, </a:t>
                      </a: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Rick Cardona, </a:t>
                      </a:r>
                      <a:r>
                        <a:rPr lang="de-DE" sz="11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yellow</a:t>
                      </a:r>
                      <a:r>
                        <a:rPr lang="de-DE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de-DE" sz="11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white</a:t>
                      </a:r>
                      <a:r>
                        <a:rPr lang="de-DE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de-DE" sz="11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black</a:t>
                      </a:r>
                      <a:r>
                        <a:rPr lang="de-DE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de-DE" sz="11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size</a:t>
                      </a:r>
                      <a:r>
                        <a:rPr lang="de-DE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de-AT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74,90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69,90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7,2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33012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Coffetable</a:t>
                      </a:r>
                      <a:r>
                        <a:rPr lang="de-DE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heinehome</a:t>
                      </a: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de-DE" sz="11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white</a:t>
                      </a:r>
                      <a:r>
                        <a:rPr lang="de-DE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de-DE" sz="11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natur</a:t>
                      </a: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de-DE" sz="11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size</a:t>
                      </a:r>
                      <a:r>
                        <a:rPr lang="de-DE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45,5/82/82 cm</a:t>
                      </a:r>
                      <a:endParaRPr lang="de-AT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319,90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299,90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42852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Bureau, </a:t>
                      </a:r>
                      <a:r>
                        <a:rPr lang="de-DE" sz="11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white</a:t>
                      </a:r>
                      <a:r>
                        <a:rPr lang="de-DE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de-DE" sz="11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size</a:t>
                      </a:r>
                      <a:r>
                        <a:rPr lang="de-DE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87,5/39/32 cm</a:t>
                      </a:r>
                      <a:endParaRPr lang="de-AT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249,90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229,90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8,7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42938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Bed</a:t>
                      </a:r>
                      <a:r>
                        <a:rPr lang="de-DE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heine</a:t>
                      </a: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home</a:t>
                      </a: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de-DE" sz="11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white</a:t>
                      </a:r>
                      <a:r>
                        <a:rPr lang="de-DE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de-DE" sz="11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size</a:t>
                      </a:r>
                      <a:r>
                        <a:rPr lang="de-DE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112/168/211 cm</a:t>
                      </a:r>
                      <a:endParaRPr lang="de-AT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849,90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799,90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33276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Cupboard</a:t>
                      </a:r>
                      <a:r>
                        <a:rPr lang="de-DE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heine</a:t>
                      </a: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home</a:t>
                      </a: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creme, </a:t>
                      </a:r>
                      <a:r>
                        <a:rPr lang="de-DE" sz="11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size</a:t>
                      </a:r>
                      <a:r>
                        <a:rPr lang="de-DE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205/129/66 cm</a:t>
                      </a:r>
                      <a:endParaRPr lang="de-AT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1.599,90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1.499,90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AT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de-AT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659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293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47800" y="1988840"/>
            <a:ext cx="6292552" cy="2664296"/>
          </a:xfrm>
        </p:spPr>
        <p:txBody>
          <a:bodyPr/>
          <a:lstStyle/>
          <a:p>
            <a:r>
              <a:rPr lang="de-AT" sz="2800" dirty="0" smtClean="0"/>
              <a:t/>
            </a:r>
            <a:br>
              <a:rPr lang="de-AT" sz="2800" dirty="0" smtClean="0"/>
            </a:br>
            <a:r>
              <a:rPr lang="de-AT" sz="2800" dirty="0" smtClean="0"/>
              <a:t/>
            </a:r>
            <a:br>
              <a:rPr lang="de-AT" sz="2800" dirty="0" smtClean="0"/>
            </a:br>
            <a:endParaRPr lang="de-AT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2051720" y="5989075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200" dirty="0" smtClean="0"/>
              <a:t>Gabriele </a:t>
            </a:r>
            <a:r>
              <a:rPr lang="de-AT" sz="1200" dirty="0" err="1" smtClean="0"/>
              <a:t>Zgubic</a:t>
            </a:r>
            <a:endParaRPr lang="de-AT" sz="1200" dirty="0" smtClean="0"/>
          </a:p>
          <a:p>
            <a:pPr algn="ctr"/>
            <a:r>
              <a:rPr lang="de-AT" sz="1200" dirty="0" smtClean="0"/>
              <a:t>Austrian </a:t>
            </a:r>
            <a:r>
              <a:rPr lang="de-AT" sz="1200" dirty="0" err="1" smtClean="0"/>
              <a:t>Chamber</a:t>
            </a:r>
            <a:r>
              <a:rPr lang="de-AT" sz="1200" dirty="0" smtClean="0"/>
              <a:t> </a:t>
            </a:r>
            <a:r>
              <a:rPr lang="de-AT" sz="1200" dirty="0" err="1" smtClean="0"/>
              <a:t>of</a:t>
            </a:r>
            <a:r>
              <a:rPr lang="de-AT" sz="1200" dirty="0" smtClean="0"/>
              <a:t> Labour</a:t>
            </a:r>
            <a:endParaRPr lang="de-AT" sz="1200" dirty="0"/>
          </a:p>
        </p:txBody>
      </p:sp>
      <p:sp>
        <p:nvSpPr>
          <p:cNvPr id="5" name="Textfeld 4"/>
          <p:cNvSpPr txBox="1"/>
          <p:nvPr/>
        </p:nvSpPr>
        <p:spPr>
          <a:xfrm>
            <a:off x="1933931" y="627667"/>
            <a:ext cx="5904656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AT" sz="2000" b="1" dirty="0">
                <a:solidFill>
                  <a:schemeClr val="tx1"/>
                </a:solidFill>
              </a:rPr>
              <a:t>ICPEN </a:t>
            </a:r>
            <a:r>
              <a:rPr lang="de-AT" sz="2000" b="1" dirty="0" smtClean="0">
                <a:solidFill>
                  <a:schemeClr val="tx1"/>
                </a:solidFill>
              </a:rPr>
              <a:t>Webinar </a:t>
            </a:r>
            <a:r>
              <a:rPr lang="de-AT" sz="2000" b="1" dirty="0" err="1" smtClean="0">
                <a:solidFill>
                  <a:schemeClr val="tx1"/>
                </a:solidFill>
              </a:rPr>
              <a:t>Personalised</a:t>
            </a:r>
            <a:r>
              <a:rPr lang="de-AT" sz="2000" b="1" dirty="0" smtClean="0">
                <a:solidFill>
                  <a:schemeClr val="tx1"/>
                </a:solidFill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</a:rPr>
              <a:t>Pricing</a:t>
            </a:r>
            <a:endParaRPr lang="de-AT" sz="2000" b="1" dirty="0" smtClean="0">
              <a:solidFill>
                <a:schemeClr val="tx1"/>
              </a:solidFill>
            </a:endParaRPr>
          </a:p>
          <a:p>
            <a:r>
              <a:rPr lang="de-AT" sz="2000" b="1" dirty="0" smtClean="0">
                <a:solidFill>
                  <a:schemeClr val="tx1"/>
                </a:solidFill>
              </a:rPr>
              <a:t>13 June 2017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83568" y="1803467"/>
            <a:ext cx="763284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Conclusions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pPr marL="342900" indent="-342900">
              <a:buFontTx/>
              <a:buChar char="-"/>
            </a:pPr>
            <a:r>
              <a:rPr lang="en-US" sz="2000" b="1" dirty="0" smtClean="0">
                <a:solidFill>
                  <a:srgbClr val="FF0000"/>
                </a:solidFill>
              </a:rPr>
              <a:t>Price </a:t>
            </a:r>
            <a:r>
              <a:rPr lang="en-US" sz="2000" b="1" dirty="0">
                <a:solidFill>
                  <a:srgbClr val="FF0000"/>
                </a:solidFill>
              </a:rPr>
              <a:t>comparisons are becoming </a:t>
            </a:r>
            <a:r>
              <a:rPr lang="en-US" sz="2000" b="1" dirty="0" smtClean="0">
                <a:solidFill>
                  <a:srgbClr val="FF0000"/>
                </a:solidFill>
              </a:rPr>
              <a:t>increasingly difficult </a:t>
            </a:r>
            <a:r>
              <a:rPr lang="en-US" sz="2000" b="1" dirty="0">
                <a:solidFill>
                  <a:srgbClr val="FF0000"/>
                </a:solidFill>
              </a:rPr>
              <a:t>for consumers, while </a:t>
            </a:r>
            <a:r>
              <a:rPr lang="en-US" sz="2000" b="1" dirty="0" smtClean="0">
                <a:solidFill>
                  <a:srgbClr val="FF0000"/>
                </a:solidFill>
              </a:rPr>
              <a:t>pricing </a:t>
            </a:r>
            <a:r>
              <a:rPr lang="en-US" sz="2000" b="1" dirty="0">
                <a:solidFill>
                  <a:srgbClr val="FF0000"/>
                </a:solidFill>
              </a:rPr>
              <a:t>strategies </a:t>
            </a:r>
            <a:r>
              <a:rPr lang="en-US" sz="2000" b="1" dirty="0" smtClean="0">
                <a:solidFill>
                  <a:srgbClr val="FF0000"/>
                </a:solidFill>
              </a:rPr>
              <a:t>of companies are </a:t>
            </a:r>
            <a:r>
              <a:rPr lang="en-US" sz="2000" b="1" dirty="0">
                <a:solidFill>
                  <a:srgbClr val="FF0000"/>
                </a:solidFill>
              </a:rPr>
              <a:t>more </a:t>
            </a:r>
            <a:r>
              <a:rPr lang="en-US" sz="2000" b="1" dirty="0" err="1" smtClean="0">
                <a:solidFill>
                  <a:srgbClr val="FF0000"/>
                </a:solidFill>
              </a:rPr>
              <a:t>intransparent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endParaRPr lang="en-US" sz="2000" b="1" dirty="0" smtClean="0">
              <a:solidFill>
                <a:srgbClr val="FF0000"/>
              </a:solidFill>
            </a:endParaRPr>
          </a:p>
          <a:p>
            <a:pPr marL="342900" indent="-342900">
              <a:buFontTx/>
              <a:buChar char="-"/>
            </a:pPr>
            <a:r>
              <a:rPr lang="en-US" sz="2000" b="1" dirty="0" smtClean="0">
                <a:solidFill>
                  <a:srgbClr val="FF0000"/>
                </a:solidFill>
              </a:rPr>
              <a:t>It </a:t>
            </a:r>
            <a:r>
              <a:rPr lang="en-US" sz="2000" b="1" dirty="0">
                <a:solidFill>
                  <a:srgbClr val="FF0000"/>
                </a:solidFill>
              </a:rPr>
              <a:t>is increasingly difficult for the individual to find a fair </a:t>
            </a:r>
            <a:r>
              <a:rPr lang="en-US" sz="2000" b="1" dirty="0" smtClean="0">
                <a:solidFill>
                  <a:srgbClr val="FF0000"/>
                </a:solidFill>
              </a:rPr>
              <a:t>market price </a:t>
            </a:r>
            <a:r>
              <a:rPr lang="en-US" sz="2000" b="1" dirty="0">
                <a:solidFill>
                  <a:srgbClr val="FF0000"/>
                </a:solidFill>
              </a:rPr>
              <a:t>and to make an informed and economically </a:t>
            </a:r>
            <a:r>
              <a:rPr lang="en-US" sz="2000" b="1" dirty="0" smtClean="0">
                <a:solidFill>
                  <a:srgbClr val="FF0000"/>
                </a:solidFill>
              </a:rPr>
              <a:t>favorable decision</a:t>
            </a:r>
          </a:p>
          <a:p>
            <a:endParaRPr lang="en-US" sz="2000" b="1" dirty="0" smtClean="0">
              <a:solidFill>
                <a:srgbClr val="FF0000"/>
              </a:solidFill>
            </a:endParaRPr>
          </a:p>
          <a:p>
            <a:pPr marL="342900" indent="-342900">
              <a:buFontTx/>
              <a:buChar char="-"/>
            </a:pPr>
            <a:r>
              <a:rPr lang="en-US" sz="2000" b="1" dirty="0">
                <a:solidFill>
                  <a:srgbClr val="FF0000"/>
                </a:solidFill>
              </a:rPr>
              <a:t>T</a:t>
            </a:r>
            <a:r>
              <a:rPr lang="en-US" sz="2000" b="1" dirty="0" smtClean="0">
                <a:solidFill>
                  <a:srgbClr val="FF0000"/>
                </a:solidFill>
              </a:rPr>
              <a:t>his </a:t>
            </a:r>
            <a:r>
              <a:rPr lang="en-US" sz="2000" b="1" dirty="0">
                <a:solidFill>
                  <a:srgbClr val="FF0000"/>
                </a:solidFill>
              </a:rPr>
              <a:t>type of pricing can quickly lead to </a:t>
            </a:r>
            <a:r>
              <a:rPr lang="en-US" sz="2000" b="1" dirty="0" smtClean="0">
                <a:solidFill>
                  <a:srgbClr val="FF0000"/>
                </a:solidFill>
              </a:rPr>
              <a:t>far-reaching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     </a:t>
            </a:r>
            <a:r>
              <a:rPr lang="en-US" sz="2000" b="1" dirty="0">
                <a:solidFill>
                  <a:srgbClr val="FF0000"/>
                </a:solidFill>
              </a:rPr>
              <a:t>interventions in privacy and </a:t>
            </a:r>
            <a:r>
              <a:rPr lang="en-US" sz="2000" b="1" dirty="0" smtClean="0">
                <a:solidFill>
                  <a:srgbClr val="FF0000"/>
                </a:solidFill>
              </a:rPr>
              <a:t>discrimination</a:t>
            </a:r>
            <a:endParaRPr lang="en-US" sz="2000" b="1" dirty="0">
              <a:solidFill>
                <a:srgbClr val="FF0000"/>
              </a:solidFill>
            </a:endParaRPr>
          </a:p>
          <a:p>
            <a:endParaRPr lang="de-AT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81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47800" y="1988840"/>
            <a:ext cx="6292552" cy="2664296"/>
          </a:xfrm>
        </p:spPr>
        <p:txBody>
          <a:bodyPr/>
          <a:lstStyle/>
          <a:p>
            <a:r>
              <a:rPr lang="de-AT" sz="2800" dirty="0" smtClean="0"/>
              <a:t/>
            </a:r>
            <a:br>
              <a:rPr lang="de-AT" sz="2800" dirty="0" smtClean="0"/>
            </a:br>
            <a:r>
              <a:rPr lang="de-AT" sz="2800" dirty="0" smtClean="0"/>
              <a:t/>
            </a:r>
            <a:br>
              <a:rPr lang="de-AT" sz="2800" dirty="0" smtClean="0"/>
            </a:br>
            <a:endParaRPr lang="de-AT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2051720" y="5989075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200" dirty="0" smtClean="0"/>
              <a:t>Gabriele </a:t>
            </a:r>
            <a:r>
              <a:rPr lang="de-AT" sz="1200" dirty="0" err="1" smtClean="0"/>
              <a:t>Zgubic</a:t>
            </a:r>
            <a:endParaRPr lang="de-AT" sz="1200" dirty="0" smtClean="0"/>
          </a:p>
          <a:p>
            <a:pPr algn="ctr"/>
            <a:r>
              <a:rPr lang="de-AT" sz="1200" dirty="0" smtClean="0"/>
              <a:t>Austrian </a:t>
            </a:r>
            <a:r>
              <a:rPr lang="de-AT" sz="1200" dirty="0" err="1" smtClean="0"/>
              <a:t>Chamber</a:t>
            </a:r>
            <a:r>
              <a:rPr lang="de-AT" sz="1200" dirty="0" smtClean="0"/>
              <a:t> </a:t>
            </a:r>
            <a:r>
              <a:rPr lang="de-AT" sz="1200" dirty="0" err="1" smtClean="0"/>
              <a:t>of</a:t>
            </a:r>
            <a:r>
              <a:rPr lang="de-AT" sz="1200" dirty="0" smtClean="0"/>
              <a:t> Labour</a:t>
            </a:r>
            <a:endParaRPr lang="de-AT" sz="1200" dirty="0"/>
          </a:p>
        </p:txBody>
      </p:sp>
      <p:sp>
        <p:nvSpPr>
          <p:cNvPr id="5" name="Textfeld 4"/>
          <p:cNvSpPr txBox="1"/>
          <p:nvPr/>
        </p:nvSpPr>
        <p:spPr>
          <a:xfrm>
            <a:off x="1933931" y="627667"/>
            <a:ext cx="5904656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AT" sz="2000" b="1" dirty="0">
                <a:solidFill>
                  <a:schemeClr val="tx1"/>
                </a:solidFill>
              </a:rPr>
              <a:t>ICPEN </a:t>
            </a:r>
            <a:r>
              <a:rPr lang="de-AT" sz="2000" b="1" dirty="0" smtClean="0">
                <a:solidFill>
                  <a:schemeClr val="tx1"/>
                </a:solidFill>
              </a:rPr>
              <a:t>Webinar </a:t>
            </a:r>
            <a:r>
              <a:rPr lang="de-AT" sz="2000" b="1" dirty="0" err="1" smtClean="0">
                <a:solidFill>
                  <a:schemeClr val="tx1"/>
                </a:solidFill>
              </a:rPr>
              <a:t>Personalised</a:t>
            </a:r>
            <a:r>
              <a:rPr lang="de-AT" sz="2000" b="1" dirty="0" smtClean="0">
                <a:solidFill>
                  <a:schemeClr val="tx1"/>
                </a:solidFill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</a:rPr>
              <a:t>Pricing</a:t>
            </a:r>
            <a:endParaRPr lang="de-AT" sz="2000" b="1" dirty="0" smtClean="0">
              <a:solidFill>
                <a:schemeClr val="tx1"/>
              </a:solidFill>
            </a:endParaRPr>
          </a:p>
          <a:p>
            <a:r>
              <a:rPr lang="de-AT" sz="2000" b="1" dirty="0" smtClean="0">
                <a:solidFill>
                  <a:schemeClr val="tx1"/>
                </a:solidFill>
              </a:rPr>
              <a:t>13 June 2017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83568" y="1628800"/>
            <a:ext cx="76328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Conclusions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pPr marL="342900" indent="-342900">
              <a:buFontTx/>
              <a:buChar char="-"/>
            </a:pPr>
            <a:r>
              <a:rPr lang="en-US" sz="2000" b="1" dirty="0" smtClean="0">
                <a:solidFill>
                  <a:srgbClr val="FF0000"/>
                </a:solidFill>
              </a:rPr>
              <a:t>There is a need for regulation </a:t>
            </a:r>
            <a:r>
              <a:rPr lang="en-US" sz="2000" b="1" dirty="0">
                <a:solidFill>
                  <a:srgbClr val="FF0000"/>
                </a:solidFill>
              </a:rPr>
              <a:t>for </a:t>
            </a:r>
            <a:r>
              <a:rPr lang="en-US" sz="2000" b="1" dirty="0" smtClean="0">
                <a:solidFill>
                  <a:srgbClr val="FF0000"/>
                </a:solidFill>
              </a:rPr>
              <a:t>price differentiation policy for online purchases at EU level</a:t>
            </a:r>
          </a:p>
          <a:p>
            <a:pPr marL="342900" indent="-342900">
              <a:buFontTx/>
              <a:buChar char="-"/>
            </a:pPr>
            <a:r>
              <a:rPr lang="en-US" sz="2000" b="1" dirty="0" smtClean="0">
                <a:solidFill>
                  <a:srgbClr val="FF0000"/>
                </a:solidFill>
              </a:rPr>
              <a:t>Companies </a:t>
            </a:r>
            <a:r>
              <a:rPr lang="en-US" sz="2000" b="1" dirty="0">
                <a:solidFill>
                  <a:srgbClr val="FF0000"/>
                </a:solidFill>
              </a:rPr>
              <a:t>should </a:t>
            </a:r>
            <a:r>
              <a:rPr lang="en-US" sz="2000" b="1" dirty="0" smtClean="0">
                <a:solidFill>
                  <a:srgbClr val="FF0000"/>
                </a:solidFill>
              </a:rPr>
              <a:t>be </a:t>
            </a:r>
            <a:r>
              <a:rPr lang="en-US" sz="2000" b="1" dirty="0">
                <a:solidFill>
                  <a:srgbClr val="FF0000"/>
                </a:solidFill>
              </a:rPr>
              <a:t>obliged to disclose their pricing policy, </a:t>
            </a:r>
            <a:r>
              <a:rPr lang="en-US" sz="2000" b="1" dirty="0" smtClean="0">
                <a:solidFill>
                  <a:srgbClr val="FF0000"/>
                </a:solidFill>
              </a:rPr>
              <a:t>in particular </a:t>
            </a:r>
            <a:r>
              <a:rPr lang="en-US" sz="2000" b="1" dirty="0">
                <a:solidFill>
                  <a:srgbClr val="FF0000"/>
                </a:solidFill>
              </a:rPr>
              <a:t>whether personal data, surfing and </a:t>
            </a:r>
            <a:r>
              <a:rPr lang="en-US" sz="2000" b="1" dirty="0" smtClean="0">
                <a:solidFill>
                  <a:srgbClr val="FF0000"/>
                </a:solidFill>
              </a:rPr>
              <a:t>shopping behavior, geographic </a:t>
            </a:r>
            <a:r>
              <a:rPr lang="en-US" sz="2000" b="1" dirty="0">
                <a:solidFill>
                  <a:srgbClr val="FF0000"/>
                </a:solidFill>
              </a:rPr>
              <a:t>location or type of </a:t>
            </a:r>
            <a:r>
              <a:rPr lang="en-US" sz="2000" b="1" dirty="0" smtClean="0">
                <a:solidFill>
                  <a:srgbClr val="FF0000"/>
                </a:solidFill>
              </a:rPr>
              <a:t>device </a:t>
            </a:r>
            <a:r>
              <a:rPr lang="en-US" sz="2000" b="1" dirty="0">
                <a:solidFill>
                  <a:srgbClr val="FF0000"/>
                </a:solidFill>
              </a:rPr>
              <a:t>have </a:t>
            </a:r>
            <a:r>
              <a:rPr lang="en-US" sz="2000" b="1" dirty="0" smtClean="0">
                <a:solidFill>
                  <a:srgbClr val="FF0000"/>
                </a:solidFill>
              </a:rPr>
              <a:t>an influence on pricing</a:t>
            </a:r>
          </a:p>
          <a:p>
            <a:pPr marL="342900" indent="-342900">
              <a:buFontTx/>
              <a:buChar char="-"/>
            </a:pPr>
            <a:r>
              <a:rPr lang="en-US" sz="2000" b="1" dirty="0" smtClean="0">
                <a:solidFill>
                  <a:srgbClr val="FF0000"/>
                </a:solidFill>
              </a:rPr>
              <a:t>A </a:t>
            </a:r>
            <a:r>
              <a:rPr lang="en-US" sz="2000" b="1" dirty="0">
                <a:solidFill>
                  <a:srgbClr val="FF0000"/>
                </a:solidFill>
              </a:rPr>
              <a:t>prohibition of the use of certain features such as type of the </a:t>
            </a:r>
            <a:r>
              <a:rPr lang="en-US" sz="2000" b="1" dirty="0" smtClean="0">
                <a:solidFill>
                  <a:srgbClr val="FF0000"/>
                </a:solidFill>
              </a:rPr>
              <a:t>device </a:t>
            </a:r>
            <a:r>
              <a:rPr lang="en-US" sz="2000" b="1" dirty="0">
                <a:solidFill>
                  <a:srgbClr val="FF0000"/>
                </a:solidFill>
              </a:rPr>
              <a:t>should be </a:t>
            </a:r>
            <a:r>
              <a:rPr lang="en-US" sz="2000" b="1" dirty="0" smtClean="0">
                <a:solidFill>
                  <a:srgbClr val="FF0000"/>
                </a:solidFill>
              </a:rPr>
              <a:t>considered</a:t>
            </a:r>
          </a:p>
          <a:p>
            <a:pPr marL="342900" indent="-342900">
              <a:buFontTx/>
              <a:buChar char="-"/>
            </a:pPr>
            <a:r>
              <a:rPr lang="en-US" sz="2000" b="1" dirty="0" smtClean="0">
                <a:solidFill>
                  <a:srgbClr val="FF0000"/>
                </a:solidFill>
              </a:rPr>
              <a:t>In </a:t>
            </a:r>
            <a:r>
              <a:rPr lang="en-US" sz="2000" b="1" dirty="0">
                <a:solidFill>
                  <a:srgbClr val="FF0000"/>
                </a:solidFill>
              </a:rPr>
              <a:t>terms of dynamic pricing, prices should only be changed </a:t>
            </a:r>
            <a:r>
              <a:rPr lang="en-US" sz="2000" b="1" dirty="0" smtClean="0">
                <a:solidFill>
                  <a:srgbClr val="FF0000"/>
                </a:solidFill>
              </a:rPr>
              <a:t>once </a:t>
            </a:r>
            <a:r>
              <a:rPr lang="en-US" sz="2000" b="1" dirty="0">
                <a:solidFill>
                  <a:srgbClr val="FF0000"/>
                </a:solidFill>
              </a:rPr>
              <a:t>a </a:t>
            </a:r>
            <a:r>
              <a:rPr lang="en-US" sz="2000" b="1" dirty="0" smtClean="0">
                <a:solidFill>
                  <a:srgbClr val="FF0000"/>
                </a:solidFill>
              </a:rPr>
              <a:t>day</a:t>
            </a:r>
            <a:endParaRPr lang="de-AT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76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47800" y="1988840"/>
            <a:ext cx="6292552" cy="2664296"/>
          </a:xfrm>
        </p:spPr>
        <p:txBody>
          <a:bodyPr/>
          <a:lstStyle/>
          <a:p>
            <a:r>
              <a:rPr lang="de-AT" sz="2800" dirty="0" smtClean="0"/>
              <a:t/>
            </a:r>
            <a:br>
              <a:rPr lang="de-AT" sz="2800" dirty="0" smtClean="0"/>
            </a:br>
            <a:r>
              <a:rPr lang="de-AT" sz="2800" dirty="0" smtClean="0"/>
              <a:t/>
            </a:r>
            <a:br>
              <a:rPr lang="de-AT" sz="2800" dirty="0" smtClean="0"/>
            </a:br>
            <a:endParaRPr lang="de-AT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2051720" y="5989075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200" dirty="0" smtClean="0"/>
              <a:t>Gabriele </a:t>
            </a:r>
            <a:r>
              <a:rPr lang="de-AT" sz="1200" dirty="0" err="1" smtClean="0"/>
              <a:t>Zgubic</a:t>
            </a:r>
            <a:endParaRPr lang="de-AT" sz="1200" dirty="0" smtClean="0"/>
          </a:p>
          <a:p>
            <a:pPr algn="ctr"/>
            <a:r>
              <a:rPr lang="de-AT" sz="1200" dirty="0" smtClean="0"/>
              <a:t>Austrian </a:t>
            </a:r>
            <a:r>
              <a:rPr lang="de-AT" sz="1200" dirty="0" err="1" smtClean="0"/>
              <a:t>Chamber</a:t>
            </a:r>
            <a:r>
              <a:rPr lang="de-AT" sz="1200" dirty="0" smtClean="0"/>
              <a:t> </a:t>
            </a:r>
            <a:r>
              <a:rPr lang="de-AT" sz="1200" dirty="0" err="1" smtClean="0"/>
              <a:t>of</a:t>
            </a:r>
            <a:r>
              <a:rPr lang="de-AT" sz="1200" dirty="0" smtClean="0"/>
              <a:t> Labour</a:t>
            </a:r>
            <a:endParaRPr lang="de-AT" sz="1200" dirty="0"/>
          </a:p>
        </p:txBody>
      </p:sp>
      <p:sp>
        <p:nvSpPr>
          <p:cNvPr id="5" name="Textfeld 4"/>
          <p:cNvSpPr txBox="1"/>
          <p:nvPr/>
        </p:nvSpPr>
        <p:spPr>
          <a:xfrm>
            <a:off x="1933931" y="627667"/>
            <a:ext cx="5904656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AT" sz="2000" b="1" dirty="0">
                <a:solidFill>
                  <a:schemeClr val="tx1"/>
                </a:solidFill>
              </a:rPr>
              <a:t>ICPEN </a:t>
            </a:r>
            <a:r>
              <a:rPr lang="de-AT" sz="2000" b="1" dirty="0" smtClean="0">
                <a:solidFill>
                  <a:schemeClr val="tx1"/>
                </a:solidFill>
              </a:rPr>
              <a:t>Webinar </a:t>
            </a:r>
            <a:r>
              <a:rPr lang="de-AT" sz="2000" b="1" dirty="0" err="1" smtClean="0">
                <a:solidFill>
                  <a:schemeClr val="tx1"/>
                </a:solidFill>
              </a:rPr>
              <a:t>Personalised</a:t>
            </a:r>
            <a:r>
              <a:rPr lang="de-AT" sz="2000" b="1" dirty="0" smtClean="0">
                <a:solidFill>
                  <a:schemeClr val="tx1"/>
                </a:solidFill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</a:rPr>
              <a:t>Pricing</a:t>
            </a:r>
            <a:endParaRPr lang="de-AT" sz="2000" b="1" dirty="0" smtClean="0">
              <a:solidFill>
                <a:schemeClr val="tx1"/>
              </a:solidFill>
            </a:endParaRPr>
          </a:p>
          <a:p>
            <a:r>
              <a:rPr lang="de-AT" sz="2000" b="1" dirty="0" smtClean="0">
                <a:solidFill>
                  <a:schemeClr val="tx1"/>
                </a:solidFill>
              </a:rPr>
              <a:t>13 June 2017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83568" y="1628800"/>
            <a:ext cx="763284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Thank you for your attention!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/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 smtClean="0"/>
              <a:t>Complete survey </a:t>
            </a:r>
            <a:r>
              <a:rPr lang="en-US" sz="2000" dirty="0"/>
              <a:t>in German</a:t>
            </a:r>
            <a:r>
              <a:rPr lang="en-US" sz="2000" dirty="0" smtClean="0"/>
              <a:t>: </a:t>
            </a:r>
            <a:r>
              <a:rPr lang="en-US" sz="2000" dirty="0" smtClean="0">
                <a:solidFill>
                  <a:srgbClr val="FF0000"/>
                </a:solidFill>
                <a:hlinkClick r:id="rId2"/>
              </a:rPr>
              <a:t>https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://</a:t>
            </a:r>
            <a:r>
              <a:rPr lang="en-US" sz="2000" dirty="0" smtClean="0">
                <a:solidFill>
                  <a:srgbClr val="FF0000"/>
                </a:solidFill>
                <a:hlinkClick r:id="rId2"/>
              </a:rPr>
              <a:t>media.arbeiterkammer.at/wien/PDF/Preisdifferenzierung_im_Online-Handel_2017.pdf</a:t>
            </a:r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1600" dirty="0" smtClean="0"/>
              <a:t>Gabriele </a:t>
            </a:r>
            <a:r>
              <a:rPr lang="en-US" sz="1600" dirty="0" err="1" smtClean="0"/>
              <a:t>Zgubic</a:t>
            </a:r>
            <a:endParaRPr lang="en-US" sz="1600" dirty="0" smtClean="0"/>
          </a:p>
          <a:p>
            <a:r>
              <a:rPr lang="en-US" sz="1600" dirty="0" smtClean="0"/>
              <a:t>Head of Department Consumer Policy</a:t>
            </a:r>
          </a:p>
          <a:p>
            <a:r>
              <a:rPr lang="en-US" sz="1600" dirty="0"/>
              <a:t>g</a:t>
            </a:r>
            <a:r>
              <a:rPr lang="en-US" sz="1600" dirty="0" smtClean="0"/>
              <a:t>abriele.zgubic@akwien.at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83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40160" y="1988840"/>
            <a:ext cx="6172200" cy="3096344"/>
          </a:xfrm>
        </p:spPr>
        <p:txBody>
          <a:bodyPr/>
          <a:lstStyle/>
          <a:p>
            <a:pPr algn="ctr"/>
            <a:r>
              <a:rPr lang="de-AT" sz="2400" dirty="0" err="1" smtClean="0"/>
              <a:t>Findings</a:t>
            </a:r>
            <a:r>
              <a:rPr lang="de-AT" sz="2400" dirty="0" smtClean="0"/>
              <a:t> </a:t>
            </a:r>
            <a:r>
              <a:rPr lang="de-AT" sz="2400" dirty="0" err="1" smtClean="0"/>
              <a:t>about</a:t>
            </a:r>
            <a:r>
              <a:rPr lang="de-AT" sz="2400" dirty="0" smtClean="0"/>
              <a:t> online </a:t>
            </a:r>
            <a:r>
              <a:rPr lang="de-AT" sz="2400" dirty="0" err="1" smtClean="0"/>
              <a:t>pricing</a:t>
            </a:r>
            <a:r>
              <a:rPr lang="de-AT" sz="2400" dirty="0" smtClean="0"/>
              <a:t> </a:t>
            </a:r>
            <a:r>
              <a:rPr lang="de-AT" sz="2400" dirty="0" err="1" smtClean="0"/>
              <a:t>policy</a:t>
            </a:r>
            <a:r>
              <a:rPr lang="de-AT" sz="2400" dirty="0" smtClean="0"/>
              <a:t> </a:t>
            </a:r>
            <a:r>
              <a:rPr lang="de-AT" sz="2400" dirty="0" err="1" smtClean="0"/>
              <a:t>depending</a:t>
            </a:r>
            <a:r>
              <a:rPr lang="de-AT" sz="2400" dirty="0" smtClean="0"/>
              <a:t> on</a:t>
            </a:r>
            <a:br>
              <a:rPr lang="de-AT" sz="2400" dirty="0" smtClean="0"/>
            </a:br>
            <a:r>
              <a:rPr lang="de-AT" sz="2400" dirty="0" err="1" smtClean="0"/>
              <a:t>user</a:t>
            </a:r>
            <a:r>
              <a:rPr lang="de-AT" sz="2400" dirty="0" smtClean="0"/>
              <a:t>/</a:t>
            </a:r>
            <a:r>
              <a:rPr lang="de-AT" sz="2400" dirty="0" err="1" smtClean="0"/>
              <a:t>device</a:t>
            </a:r>
            <a:r>
              <a:rPr lang="de-AT" sz="2400" dirty="0" smtClean="0"/>
              <a:t>/</a:t>
            </a:r>
            <a:r>
              <a:rPr lang="de-AT" sz="2400" dirty="0" err="1" smtClean="0"/>
              <a:t>location</a:t>
            </a:r>
            <a:r>
              <a:rPr lang="de-AT" sz="2400" dirty="0"/>
              <a:t/>
            </a:r>
            <a:br>
              <a:rPr lang="de-AT" sz="2400" dirty="0"/>
            </a:br>
            <a:r>
              <a:rPr lang="de-AT" sz="2400" dirty="0" err="1" smtClean="0"/>
              <a:t>and</a:t>
            </a:r>
            <a:r>
              <a:rPr lang="de-AT" sz="2400" dirty="0" smtClean="0"/>
              <a:t> time</a:t>
            </a:r>
            <a:endParaRPr lang="de-AT" sz="2400" dirty="0"/>
          </a:p>
        </p:txBody>
      </p:sp>
      <p:sp>
        <p:nvSpPr>
          <p:cNvPr id="5" name="Textfeld 4"/>
          <p:cNvSpPr txBox="1"/>
          <p:nvPr/>
        </p:nvSpPr>
        <p:spPr>
          <a:xfrm>
            <a:off x="2051720" y="5989075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200" dirty="0" smtClean="0"/>
              <a:t>Gabriele </a:t>
            </a:r>
            <a:r>
              <a:rPr lang="de-AT" sz="1200" dirty="0" err="1" smtClean="0"/>
              <a:t>Zgubic</a:t>
            </a:r>
            <a:endParaRPr lang="de-AT" sz="1200" dirty="0" smtClean="0"/>
          </a:p>
          <a:p>
            <a:pPr algn="ctr"/>
            <a:r>
              <a:rPr lang="de-AT" sz="1200" dirty="0" smtClean="0"/>
              <a:t>Austrian </a:t>
            </a:r>
            <a:r>
              <a:rPr lang="de-AT" sz="1200" dirty="0" err="1" smtClean="0"/>
              <a:t>Chamber</a:t>
            </a:r>
            <a:r>
              <a:rPr lang="de-AT" sz="1200" dirty="0" smtClean="0"/>
              <a:t> </a:t>
            </a:r>
            <a:r>
              <a:rPr lang="de-AT" sz="1200" dirty="0" err="1" smtClean="0"/>
              <a:t>of</a:t>
            </a:r>
            <a:r>
              <a:rPr lang="de-AT" sz="1200" dirty="0" smtClean="0"/>
              <a:t> Labour</a:t>
            </a:r>
            <a:endParaRPr lang="de-AT" sz="1200" dirty="0"/>
          </a:p>
        </p:txBody>
      </p:sp>
      <p:sp>
        <p:nvSpPr>
          <p:cNvPr id="6" name="Textfeld 5"/>
          <p:cNvSpPr txBox="1"/>
          <p:nvPr/>
        </p:nvSpPr>
        <p:spPr>
          <a:xfrm>
            <a:off x="1933931" y="627667"/>
            <a:ext cx="5904656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AT" sz="2000" b="1" dirty="0">
                <a:solidFill>
                  <a:schemeClr val="tx1"/>
                </a:solidFill>
              </a:rPr>
              <a:t>ICPEN </a:t>
            </a:r>
            <a:r>
              <a:rPr lang="de-AT" sz="2000" b="1" dirty="0" smtClean="0">
                <a:solidFill>
                  <a:schemeClr val="tx1"/>
                </a:solidFill>
              </a:rPr>
              <a:t>Webinar </a:t>
            </a:r>
            <a:r>
              <a:rPr lang="de-AT" sz="2000" b="1" dirty="0" err="1" smtClean="0">
                <a:solidFill>
                  <a:schemeClr val="tx1"/>
                </a:solidFill>
              </a:rPr>
              <a:t>Personalised</a:t>
            </a:r>
            <a:r>
              <a:rPr lang="de-AT" sz="2000" b="1" dirty="0" smtClean="0">
                <a:solidFill>
                  <a:schemeClr val="tx1"/>
                </a:solidFill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</a:rPr>
              <a:t>Pricing</a:t>
            </a:r>
            <a:endParaRPr lang="de-AT" sz="2000" b="1" dirty="0" smtClean="0">
              <a:solidFill>
                <a:schemeClr val="tx1"/>
              </a:solidFill>
            </a:endParaRPr>
          </a:p>
          <a:p>
            <a:r>
              <a:rPr lang="de-AT" sz="2000" b="1" dirty="0" smtClean="0">
                <a:solidFill>
                  <a:schemeClr val="tx1"/>
                </a:solidFill>
              </a:rPr>
              <a:t>13 June 2017</a:t>
            </a:r>
          </a:p>
        </p:txBody>
      </p:sp>
    </p:spTree>
    <p:extLst>
      <p:ext uri="{BB962C8B-B14F-4D97-AF65-F5344CB8AC3E}">
        <p14:creationId xmlns:p14="http://schemas.microsoft.com/office/powerpoint/2010/main" val="3083908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640" y="1988840"/>
            <a:ext cx="6696744" cy="3672408"/>
          </a:xfrm>
        </p:spPr>
        <p:txBody>
          <a:bodyPr/>
          <a:lstStyle/>
          <a:p>
            <a: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de-AT" sz="2000" dirty="0"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de-AT" sz="2000" dirty="0"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  <a:t>- </a:t>
            </a:r>
            <a:r>
              <a:rPr lang="de-AT" sz="2000" dirty="0" err="1" smtClean="0">
                <a:latin typeface="Arial" panose="020B0604020202020204" pitchFamily="34" charset="0"/>
                <a:ea typeface="Calibri" panose="020F0502020204030204" pitchFamily="34" charset="0"/>
              </a:rPr>
              <a:t>Conducted</a:t>
            </a:r>
            <a: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  <a:t> in March 2017</a:t>
            </a:r>
            <a:b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  <a:t>- </a:t>
            </a:r>
            <a:r>
              <a:rPr lang="de-AT" sz="2000" dirty="0" err="1" smtClean="0">
                <a:latin typeface="Arial" panose="020B0604020202020204" pitchFamily="34" charset="0"/>
                <a:ea typeface="Calibri" panose="020F0502020204030204" pitchFamily="34" charset="0"/>
              </a:rPr>
              <a:t>Two</a:t>
            </a:r>
            <a: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de-AT" sz="2000" dirty="0" err="1" smtClean="0">
                <a:latin typeface="Arial" panose="020B0604020202020204" pitchFamily="34" charset="0"/>
                <a:ea typeface="Calibri" panose="020F0502020204030204" pitchFamily="34" charset="0"/>
              </a:rPr>
              <a:t>weeks</a:t>
            </a:r>
            <a: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de-AT" sz="2000" dirty="0"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de-AT" sz="2000" dirty="0"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  <a:t>- At </a:t>
            </a:r>
            <a:r>
              <a:rPr lang="de-AT" sz="2000" dirty="0" err="1" smtClean="0">
                <a:latin typeface="Arial" panose="020B0604020202020204" pitchFamily="34" charset="0"/>
                <a:ea typeface="Calibri" panose="020F0502020204030204" pitchFamily="34" charset="0"/>
              </a:rPr>
              <a:t>the</a:t>
            </a:r>
            <a: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  <a:t> same time</a:t>
            </a:r>
            <a:b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  <a:t>- 33 </a:t>
            </a:r>
            <a:r>
              <a:rPr lang="de-AT" sz="2000" dirty="0" err="1">
                <a:latin typeface="Arial" panose="020B0604020202020204" pitchFamily="34" charset="0"/>
                <a:ea typeface="Calibri" panose="020F0502020204030204" pitchFamily="34" charset="0"/>
              </a:rPr>
              <a:t>prices</a:t>
            </a:r>
            <a:r>
              <a:rPr lang="de-AT" sz="20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de-AT" sz="2000" dirty="0" err="1">
                <a:latin typeface="Arial" panose="020B0604020202020204" pitchFamily="34" charset="0"/>
                <a:ea typeface="Calibri" panose="020F0502020204030204" pitchFamily="34" charset="0"/>
              </a:rPr>
              <a:t>of</a:t>
            </a:r>
            <a:r>
              <a:rPr lang="de-AT" sz="2000" dirty="0">
                <a:latin typeface="Arial" panose="020B0604020202020204" pitchFamily="34" charset="0"/>
                <a:ea typeface="Calibri" panose="020F0502020204030204" pitchFamily="34" charset="0"/>
              </a:rPr>
              <a:t> different online </a:t>
            </a:r>
            <a:r>
              <a:rPr lang="de-AT" sz="2000" dirty="0" err="1" smtClean="0">
                <a:latin typeface="Arial" panose="020B0604020202020204" pitchFamily="34" charset="0"/>
                <a:ea typeface="Calibri" panose="020F0502020204030204" pitchFamily="34" charset="0"/>
              </a:rPr>
              <a:t>shops</a:t>
            </a:r>
            <a:r>
              <a:rPr lang="de-AT" sz="2000" dirty="0"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de-AT" sz="2000" dirty="0"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  <a:t>	– same </a:t>
            </a:r>
            <a:r>
              <a:rPr lang="de-AT" sz="2000" dirty="0" err="1" smtClean="0">
                <a:latin typeface="Arial" panose="020B0604020202020204" pitchFamily="34" charset="0"/>
                <a:ea typeface="Calibri" panose="020F0502020204030204" pitchFamily="34" charset="0"/>
              </a:rPr>
              <a:t>products</a:t>
            </a:r>
            <a: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de-AT" sz="2000" dirty="0" err="1" smtClean="0">
                <a:latin typeface="Arial" panose="020B0604020202020204" pitchFamily="34" charset="0"/>
                <a:ea typeface="Calibri" panose="020F0502020204030204" pitchFamily="34" charset="0"/>
              </a:rPr>
              <a:t>services</a:t>
            </a:r>
            <a: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  <a:t>- More </a:t>
            </a:r>
            <a:r>
              <a:rPr lang="de-AT" sz="2000" dirty="0" err="1">
                <a:latin typeface="Arial" panose="020B0604020202020204" pitchFamily="34" charset="0"/>
                <a:ea typeface="Calibri" panose="020F0502020204030204" pitchFamily="34" charset="0"/>
              </a:rPr>
              <a:t>than</a:t>
            </a:r>
            <a:r>
              <a:rPr lang="de-AT" sz="2000" dirty="0">
                <a:latin typeface="Arial" panose="020B0604020202020204" pitchFamily="34" charset="0"/>
                <a:ea typeface="Calibri" panose="020F0502020204030204" pitchFamily="34" charset="0"/>
              </a:rPr>
              <a:t> 20 </a:t>
            </a:r>
            <a:r>
              <a:rPr lang="de-AT" sz="2000" dirty="0" err="1">
                <a:latin typeface="Arial" panose="020B0604020202020204" pitchFamily="34" charset="0"/>
                <a:ea typeface="Calibri" panose="020F0502020204030204" pitchFamily="34" charset="0"/>
              </a:rPr>
              <a:t>technical</a:t>
            </a:r>
            <a:r>
              <a:rPr lang="de-AT" sz="20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de-AT" sz="2000" dirty="0" err="1" smtClean="0">
                <a:latin typeface="Arial" panose="020B0604020202020204" pitchFamily="34" charset="0"/>
                <a:ea typeface="Calibri" panose="020F0502020204030204" pitchFamily="34" charset="0"/>
              </a:rPr>
              <a:t>devices</a:t>
            </a:r>
            <a: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  <a:t>  (PCs</a:t>
            </a:r>
            <a:r>
              <a:rPr lang="de-AT" sz="2000" dirty="0"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de-AT" sz="2000" dirty="0" err="1">
                <a:latin typeface="Arial" panose="020B0604020202020204" pitchFamily="34" charset="0"/>
                <a:ea typeface="Calibri" panose="020F0502020204030204" pitchFamily="34" charset="0"/>
              </a:rPr>
              <a:t>laptops</a:t>
            </a:r>
            <a:r>
              <a:rPr lang="de-AT" sz="2000" dirty="0"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  <a:t>iPads,</a:t>
            </a:r>
            <a:r>
              <a:rPr lang="de-AT" sz="20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de-AT" sz="2000" dirty="0" err="1">
                <a:latin typeface="Arial" panose="020B0604020202020204" pitchFamily="34" charset="0"/>
                <a:ea typeface="Calibri" panose="020F0502020204030204" pitchFamily="34" charset="0"/>
              </a:rPr>
              <a:t>smartphones</a:t>
            </a:r>
            <a:r>
              <a:rPr lang="de-AT" sz="2000" dirty="0">
                <a:latin typeface="Arial" panose="020B0604020202020204" pitchFamily="34" charset="0"/>
                <a:ea typeface="Calibri" panose="020F0502020204030204" pitchFamily="34" charset="0"/>
              </a:rPr>
              <a:t>, iPhones</a:t>
            </a:r>
            <a: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  <a:t>)</a:t>
            </a:r>
            <a:b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  <a:t>- Additional </a:t>
            </a:r>
            <a:r>
              <a:rPr lang="de-AT" sz="2000" dirty="0" err="1" smtClean="0">
                <a:latin typeface="Arial" panose="020B0604020202020204" pitchFamily="34" charset="0"/>
                <a:ea typeface="Calibri" panose="020F0502020204030204" pitchFamily="34" charset="0"/>
              </a:rPr>
              <a:t>search</a:t>
            </a:r>
            <a: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de-AT" sz="2000" dirty="0" err="1">
                <a:latin typeface="Arial" panose="020B0604020202020204" pitchFamily="34" charset="0"/>
                <a:ea typeface="Calibri" panose="020F0502020204030204" pitchFamily="34" charset="0"/>
              </a:rPr>
              <a:t>with</a:t>
            </a:r>
            <a:r>
              <a:rPr lang="de-AT" sz="2000" dirty="0">
                <a:latin typeface="Arial" panose="020B0604020202020204" pitchFamily="34" charset="0"/>
                <a:ea typeface="Calibri" panose="020F0502020204030204" pitchFamily="34" charset="0"/>
              </a:rPr>
              <a:t> a </a:t>
            </a:r>
            <a:r>
              <a:rPr lang="de-AT" sz="2000" dirty="0" err="1">
                <a:latin typeface="Arial" panose="020B0604020202020204" pitchFamily="34" charset="0"/>
                <a:ea typeface="Calibri" panose="020F0502020204030204" pitchFamily="34" charset="0"/>
              </a:rPr>
              <a:t>stationary</a:t>
            </a:r>
            <a:r>
              <a:rPr lang="de-AT" sz="20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de-AT" sz="2000" dirty="0" err="1">
                <a:latin typeface="Arial" panose="020B0604020202020204" pitchFamily="34" charset="0"/>
                <a:ea typeface="Calibri" panose="020F0502020204030204" pitchFamily="34" charset="0"/>
              </a:rPr>
              <a:t>laptop</a:t>
            </a:r>
            <a:r>
              <a:rPr lang="de-AT" sz="20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  <a:t>in</a:t>
            </a:r>
            <a:b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de-AT" sz="2000" dirty="0" smtClean="0">
                <a:latin typeface="Arial" panose="020B0604020202020204" pitchFamily="34" charset="0"/>
                <a:ea typeface="Calibri" panose="020F0502020204030204" pitchFamily="34" charset="0"/>
              </a:rPr>
              <a:t>  Germany</a:t>
            </a:r>
            <a:r>
              <a:rPr lang="de-AT" sz="2400" dirty="0" smtClean="0"/>
              <a:t/>
            </a:r>
            <a:br>
              <a:rPr lang="de-AT" sz="2400" dirty="0" smtClean="0"/>
            </a:br>
            <a:r>
              <a:rPr lang="de-AT" sz="2400" dirty="0" smtClean="0"/>
              <a:t/>
            </a:r>
            <a:br>
              <a:rPr lang="de-AT" sz="2400" dirty="0" smtClean="0"/>
            </a:br>
            <a:endParaRPr lang="de-AT" sz="2400" dirty="0"/>
          </a:p>
        </p:txBody>
      </p:sp>
      <p:sp>
        <p:nvSpPr>
          <p:cNvPr id="2" name="Textfeld 1"/>
          <p:cNvSpPr txBox="1"/>
          <p:nvPr/>
        </p:nvSpPr>
        <p:spPr>
          <a:xfrm>
            <a:off x="2051720" y="5989075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200" dirty="0" smtClean="0"/>
              <a:t>Gabriele </a:t>
            </a:r>
            <a:r>
              <a:rPr lang="de-AT" sz="1200" dirty="0" err="1" smtClean="0"/>
              <a:t>Zgubic</a:t>
            </a:r>
            <a:endParaRPr lang="de-AT" sz="1200" dirty="0" smtClean="0"/>
          </a:p>
          <a:p>
            <a:pPr algn="ctr"/>
            <a:r>
              <a:rPr lang="de-AT" sz="1200" dirty="0" smtClean="0"/>
              <a:t>Austrian </a:t>
            </a:r>
            <a:r>
              <a:rPr lang="de-AT" sz="1200" dirty="0" err="1" smtClean="0"/>
              <a:t>Chamber</a:t>
            </a:r>
            <a:r>
              <a:rPr lang="de-AT" sz="1200" dirty="0" smtClean="0"/>
              <a:t> </a:t>
            </a:r>
            <a:r>
              <a:rPr lang="de-AT" sz="1200" dirty="0" err="1" smtClean="0"/>
              <a:t>of</a:t>
            </a:r>
            <a:r>
              <a:rPr lang="de-AT" sz="1200" dirty="0" smtClean="0"/>
              <a:t> Labour</a:t>
            </a:r>
            <a:endParaRPr lang="de-AT" sz="1200" dirty="0"/>
          </a:p>
        </p:txBody>
      </p:sp>
      <p:sp>
        <p:nvSpPr>
          <p:cNvPr id="5" name="Textfeld 4"/>
          <p:cNvSpPr txBox="1"/>
          <p:nvPr/>
        </p:nvSpPr>
        <p:spPr>
          <a:xfrm>
            <a:off x="1933931" y="627667"/>
            <a:ext cx="5904656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AT" sz="2000" b="1" dirty="0">
                <a:solidFill>
                  <a:schemeClr val="tx1"/>
                </a:solidFill>
              </a:rPr>
              <a:t>ICPEN </a:t>
            </a:r>
            <a:r>
              <a:rPr lang="de-AT" sz="2000" b="1" dirty="0" smtClean="0">
                <a:solidFill>
                  <a:schemeClr val="tx1"/>
                </a:solidFill>
              </a:rPr>
              <a:t>Webinar </a:t>
            </a:r>
            <a:r>
              <a:rPr lang="de-AT" sz="2000" b="1" dirty="0" err="1" smtClean="0">
                <a:solidFill>
                  <a:schemeClr val="tx1"/>
                </a:solidFill>
              </a:rPr>
              <a:t>Personalised</a:t>
            </a:r>
            <a:r>
              <a:rPr lang="de-AT" sz="2000" b="1" dirty="0" smtClean="0">
                <a:solidFill>
                  <a:schemeClr val="tx1"/>
                </a:solidFill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</a:rPr>
              <a:t>Pricing</a:t>
            </a:r>
            <a:endParaRPr lang="de-AT" sz="2000" b="1" dirty="0" smtClean="0">
              <a:solidFill>
                <a:schemeClr val="tx1"/>
              </a:solidFill>
            </a:endParaRPr>
          </a:p>
          <a:p>
            <a:r>
              <a:rPr lang="de-AT" sz="2000" b="1" dirty="0" smtClean="0">
                <a:solidFill>
                  <a:schemeClr val="tx1"/>
                </a:solidFill>
              </a:rPr>
              <a:t>13 June 2017</a:t>
            </a:r>
          </a:p>
        </p:txBody>
      </p:sp>
    </p:spTree>
    <p:extLst>
      <p:ext uri="{BB962C8B-B14F-4D97-AF65-F5344CB8AC3E}">
        <p14:creationId xmlns:p14="http://schemas.microsoft.com/office/powerpoint/2010/main" val="3495791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47800" y="1988840"/>
            <a:ext cx="6292552" cy="2664296"/>
          </a:xfrm>
        </p:spPr>
        <p:txBody>
          <a:bodyPr/>
          <a:lstStyle/>
          <a:p>
            <a:pPr algn="ctr"/>
            <a:r>
              <a:rPr lang="de-AT" sz="2800" dirty="0" smtClean="0"/>
              <a:t/>
            </a:r>
            <a:br>
              <a:rPr lang="de-AT" sz="2800" dirty="0" smtClean="0"/>
            </a:br>
            <a:r>
              <a:rPr lang="de-AT" sz="2800" dirty="0"/>
              <a:t/>
            </a:r>
            <a:br>
              <a:rPr lang="de-AT" sz="2800" dirty="0"/>
            </a:br>
            <a:r>
              <a:rPr lang="de-AT" sz="2800" dirty="0" smtClean="0"/>
              <a:t/>
            </a:r>
            <a:br>
              <a:rPr lang="de-AT" sz="2800" dirty="0" smtClean="0"/>
            </a:br>
            <a:r>
              <a:rPr lang="de-AT" sz="2800" dirty="0" smtClean="0"/>
              <a:t>7 </a:t>
            </a:r>
            <a:r>
              <a:rPr lang="de-AT" sz="2800" dirty="0" err="1" smtClean="0"/>
              <a:t>webshops</a:t>
            </a:r>
            <a:r>
              <a:rPr lang="de-AT" sz="2800" dirty="0" smtClean="0"/>
              <a:t/>
            </a:r>
            <a:br>
              <a:rPr lang="de-AT" sz="2800" dirty="0" smtClean="0"/>
            </a:br>
            <a:r>
              <a:rPr lang="de-AT" sz="2800" dirty="0" smtClean="0"/>
              <a:t/>
            </a:r>
            <a:br>
              <a:rPr lang="de-AT" sz="2800" dirty="0" smtClean="0"/>
            </a:br>
            <a:r>
              <a:rPr lang="de-AT" sz="2800" dirty="0" smtClean="0"/>
              <a:t>Traders, </a:t>
            </a:r>
            <a:r>
              <a:rPr lang="de-AT" sz="2800" dirty="0" err="1" smtClean="0"/>
              <a:t>airlines</a:t>
            </a:r>
            <a:r>
              <a:rPr lang="de-AT" sz="2800" dirty="0" smtClean="0"/>
              <a:t>, </a:t>
            </a:r>
            <a:r>
              <a:rPr lang="de-AT" sz="2800" dirty="0" err="1" smtClean="0"/>
              <a:t>onlinebooking</a:t>
            </a:r>
            <a:r>
              <a:rPr lang="de-AT" sz="2800" dirty="0" smtClean="0"/>
              <a:t> </a:t>
            </a:r>
            <a:r>
              <a:rPr lang="de-AT" sz="2800" dirty="0" err="1" smtClean="0"/>
              <a:t>platforms</a:t>
            </a:r>
            <a:r>
              <a:rPr lang="de-AT" sz="2800" dirty="0" smtClean="0"/>
              <a:t/>
            </a:r>
            <a:br>
              <a:rPr lang="de-AT" sz="2800" dirty="0" smtClean="0"/>
            </a:br>
            <a:r>
              <a:rPr lang="de-AT" sz="2800" dirty="0" smtClean="0"/>
              <a:t/>
            </a:r>
            <a:br>
              <a:rPr lang="de-AT" sz="2800" dirty="0" smtClean="0"/>
            </a:br>
            <a:r>
              <a:rPr lang="de-AT" sz="2800" dirty="0" smtClean="0"/>
              <a:t>3-9 </a:t>
            </a:r>
            <a:r>
              <a:rPr lang="de-AT" sz="2800" dirty="0" err="1" smtClean="0"/>
              <a:t>products</a:t>
            </a:r>
            <a:r>
              <a:rPr lang="de-AT" sz="2800" dirty="0" smtClean="0"/>
              <a:t>/</a:t>
            </a:r>
            <a:r>
              <a:rPr lang="de-AT" sz="2800" dirty="0" err="1" smtClean="0"/>
              <a:t>services</a:t>
            </a:r>
            <a:r>
              <a:rPr lang="de-AT" sz="2800" dirty="0" smtClean="0"/>
              <a:t> per </a:t>
            </a:r>
            <a:r>
              <a:rPr lang="de-AT" sz="2800" dirty="0" err="1" smtClean="0"/>
              <a:t>webshop</a:t>
            </a:r>
            <a:r>
              <a:rPr lang="de-AT" sz="2800" dirty="0" smtClean="0"/>
              <a:t/>
            </a:r>
            <a:br>
              <a:rPr lang="de-AT" sz="2800" dirty="0" smtClean="0"/>
            </a:br>
            <a:r>
              <a:rPr lang="de-AT" sz="2800" dirty="0" smtClean="0"/>
              <a:t/>
            </a:r>
            <a:br>
              <a:rPr lang="de-AT" sz="2800" dirty="0" smtClean="0"/>
            </a:br>
            <a:r>
              <a:rPr lang="de-AT" sz="2800" dirty="0"/>
              <a:t/>
            </a:r>
            <a:br>
              <a:rPr lang="de-AT" sz="2800" dirty="0"/>
            </a:br>
            <a:r>
              <a:rPr lang="de-AT" sz="2800" dirty="0" smtClean="0"/>
              <a:t/>
            </a:r>
            <a:br>
              <a:rPr lang="de-AT" sz="2800" dirty="0" smtClean="0"/>
            </a:br>
            <a:endParaRPr lang="de-AT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2051720" y="5989075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200" dirty="0" smtClean="0"/>
              <a:t>Gabriele </a:t>
            </a:r>
            <a:r>
              <a:rPr lang="de-AT" sz="1200" dirty="0" err="1" smtClean="0"/>
              <a:t>Zgubic</a:t>
            </a:r>
            <a:endParaRPr lang="de-AT" sz="1200" dirty="0" smtClean="0"/>
          </a:p>
          <a:p>
            <a:pPr algn="ctr"/>
            <a:r>
              <a:rPr lang="de-AT" sz="1200" dirty="0" smtClean="0"/>
              <a:t>Austrian </a:t>
            </a:r>
            <a:r>
              <a:rPr lang="de-AT" sz="1200" dirty="0" err="1" smtClean="0"/>
              <a:t>Chamber</a:t>
            </a:r>
            <a:r>
              <a:rPr lang="de-AT" sz="1200" dirty="0" smtClean="0"/>
              <a:t> </a:t>
            </a:r>
            <a:r>
              <a:rPr lang="de-AT" sz="1200" dirty="0" err="1" smtClean="0"/>
              <a:t>of</a:t>
            </a:r>
            <a:r>
              <a:rPr lang="de-AT" sz="1200" dirty="0" smtClean="0"/>
              <a:t> Labour</a:t>
            </a:r>
            <a:endParaRPr lang="de-AT" sz="1200" dirty="0"/>
          </a:p>
        </p:txBody>
      </p:sp>
      <p:sp>
        <p:nvSpPr>
          <p:cNvPr id="5" name="Textfeld 4"/>
          <p:cNvSpPr txBox="1"/>
          <p:nvPr/>
        </p:nvSpPr>
        <p:spPr>
          <a:xfrm>
            <a:off x="1933931" y="627667"/>
            <a:ext cx="5904656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AT" sz="2000" b="1" dirty="0">
                <a:solidFill>
                  <a:schemeClr val="tx1"/>
                </a:solidFill>
              </a:rPr>
              <a:t>ICPEN </a:t>
            </a:r>
            <a:r>
              <a:rPr lang="de-AT" sz="2000" b="1" dirty="0" smtClean="0">
                <a:solidFill>
                  <a:schemeClr val="tx1"/>
                </a:solidFill>
              </a:rPr>
              <a:t>Webinar </a:t>
            </a:r>
            <a:r>
              <a:rPr lang="de-AT" sz="2000" b="1" dirty="0" err="1" smtClean="0">
                <a:solidFill>
                  <a:schemeClr val="tx1"/>
                </a:solidFill>
              </a:rPr>
              <a:t>Personalised</a:t>
            </a:r>
            <a:r>
              <a:rPr lang="de-AT" sz="2000" b="1" dirty="0" smtClean="0">
                <a:solidFill>
                  <a:schemeClr val="tx1"/>
                </a:solidFill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</a:rPr>
              <a:t>Pricing</a:t>
            </a:r>
            <a:endParaRPr lang="de-AT" sz="2000" b="1" dirty="0" smtClean="0">
              <a:solidFill>
                <a:schemeClr val="tx1"/>
              </a:solidFill>
            </a:endParaRPr>
          </a:p>
          <a:p>
            <a:r>
              <a:rPr lang="de-AT" sz="2000" b="1" dirty="0" smtClean="0">
                <a:solidFill>
                  <a:schemeClr val="tx1"/>
                </a:solidFill>
              </a:rPr>
              <a:t>13 June 2017</a:t>
            </a:r>
          </a:p>
        </p:txBody>
      </p:sp>
    </p:spTree>
    <p:extLst>
      <p:ext uri="{BB962C8B-B14F-4D97-AF65-F5344CB8AC3E}">
        <p14:creationId xmlns:p14="http://schemas.microsoft.com/office/powerpoint/2010/main" val="197475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47800" y="2708920"/>
            <a:ext cx="6292552" cy="2664296"/>
          </a:xfrm>
        </p:spPr>
        <p:txBody>
          <a:bodyPr/>
          <a:lstStyle/>
          <a:p>
            <a:r>
              <a:rPr lang="de-AT" sz="2800" dirty="0" err="1" smtClean="0"/>
              <a:t>Results</a:t>
            </a:r>
            <a:r>
              <a:rPr lang="de-AT" sz="2800" dirty="0" smtClean="0"/>
              <a:t/>
            </a:r>
            <a:br>
              <a:rPr lang="de-AT" sz="2800" dirty="0" smtClean="0"/>
            </a:br>
            <a:r>
              <a:rPr lang="de-AT" sz="2800" dirty="0" smtClean="0"/>
              <a:t>- </a:t>
            </a:r>
            <a:r>
              <a:rPr lang="de-AT" sz="2000" dirty="0" err="1" smtClean="0"/>
              <a:t>Particularly</a:t>
            </a:r>
            <a:r>
              <a:rPr lang="de-AT" sz="2000" dirty="0" smtClean="0"/>
              <a:t> </a:t>
            </a:r>
            <a:r>
              <a:rPr lang="de-AT" sz="2000" dirty="0" err="1" smtClean="0"/>
              <a:t>prices</a:t>
            </a:r>
            <a:r>
              <a:rPr lang="de-AT" sz="2000" dirty="0" smtClean="0"/>
              <a:t> </a:t>
            </a:r>
            <a:r>
              <a:rPr lang="de-AT" sz="2000" dirty="0" err="1" smtClean="0"/>
              <a:t>for</a:t>
            </a:r>
            <a:r>
              <a:rPr lang="de-AT" sz="2000" dirty="0" smtClean="0"/>
              <a:t> </a:t>
            </a:r>
            <a:r>
              <a:rPr lang="de-AT" sz="2000" dirty="0" err="1" smtClean="0"/>
              <a:t>travel</a:t>
            </a:r>
            <a:r>
              <a:rPr lang="de-AT" sz="2000" dirty="0" smtClean="0"/>
              <a:t> </a:t>
            </a:r>
            <a:r>
              <a:rPr lang="de-AT" sz="2000" dirty="0" err="1" smtClean="0"/>
              <a:t>services</a:t>
            </a:r>
            <a:r>
              <a:rPr lang="de-AT" sz="2000" dirty="0" smtClean="0"/>
              <a:t> </a:t>
            </a:r>
            <a:r>
              <a:rPr lang="de-AT" sz="2000" dirty="0" err="1" smtClean="0"/>
              <a:t>changed</a:t>
            </a:r>
            <a:r>
              <a:rPr lang="de-AT" sz="2000" dirty="0" smtClean="0"/>
              <a:t/>
            </a:r>
            <a:br>
              <a:rPr lang="de-AT" sz="2000" dirty="0" smtClean="0"/>
            </a:br>
            <a:r>
              <a:rPr lang="de-AT" sz="2000" dirty="0"/>
              <a:t> </a:t>
            </a:r>
            <a:r>
              <a:rPr lang="de-AT" sz="2000" dirty="0" smtClean="0"/>
              <a:t>  </a:t>
            </a:r>
            <a:r>
              <a:rPr lang="de-AT" sz="2000" dirty="0" err="1" smtClean="0"/>
              <a:t>several</a:t>
            </a:r>
            <a:r>
              <a:rPr lang="de-AT" sz="2000" dirty="0" smtClean="0"/>
              <a:t> </a:t>
            </a:r>
            <a:r>
              <a:rPr lang="de-AT" sz="2000" dirty="0" err="1" smtClean="0"/>
              <a:t>times</a:t>
            </a:r>
            <a:r>
              <a:rPr lang="de-AT" sz="2000" dirty="0"/>
              <a:t/>
            </a:r>
            <a:br>
              <a:rPr lang="de-AT" sz="2000" dirty="0"/>
            </a:br>
            <a:r>
              <a:rPr lang="de-AT" sz="2000" dirty="0" smtClean="0"/>
              <a:t>   (</a:t>
            </a:r>
            <a:r>
              <a:rPr lang="de-AT" sz="2000" dirty="0" err="1" smtClean="0"/>
              <a:t>some</a:t>
            </a:r>
            <a:r>
              <a:rPr lang="de-AT" sz="2000" dirty="0" smtClean="0"/>
              <a:t> </a:t>
            </a:r>
            <a:r>
              <a:rPr lang="de-AT" sz="2000" dirty="0" err="1" smtClean="0"/>
              <a:t>within</a:t>
            </a:r>
            <a:r>
              <a:rPr lang="de-AT" sz="2000" dirty="0" smtClean="0"/>
              <a:t> 5 </a:t>
            </a:r>
            <a:r>
              <a:rPr lang="de-AT" sz="2000" dirty="0" err="1" smtClean="0"/>
              <a:t>minutes</a:t>
            </a:r>
            <a:r>
              <a:rPr lang="de-AT" sz="2000" dirty="0" smtClean="0"/>
              <a:t> </a:t>
            </a:r>
            <a:r>
              <a:rPr lang="de-AT" sz="2000" dirty="0" err="1" smtClean="0"/>
              <a:t>or</a:t>
            </a:r>
            <a:r>
              <a:rPr lang="de-AT" sz="2000" dirty="0" smtClean="0"/>
              <a:t> </a:t>
            </a:r>
            <a:r>
              <a:rPr lang="de-AT" sz="2000" dirty="0" err="1" smtClean="0"/>
              <a:t>depending</a:t>
            </a:r>
            <a:r>
              <a:rPr lang="de-AT" sz="2000" dirty="0" smtClean="0"/>
              <a:t> on </a:t>
            </a:r>
            <a:r>
              <a:rPr lang="de-AT" sz="2000" dirty="0" err="1" smtClean="0"/>
              <a:t>device</a:t>
            </a:r>
            <a:r>
              <a:rPr lang="de-AT" sz="2000" dirty="0" smtClean="0"/>
              <a:t>)</a:t>
            </a:r>
            <a:br>
              <a:rPr lang="de-AT" sz="2000" dirty="0" smtClean="0"/>
            </a:br>
            <a:r>
              <a:rPr lang="de-AT" sz="2000" dirty="0" smtClean="0"/>
              <a:t/>
            </a:r>
            <a:br>
              <a:rPr lang="de-AT" sz="2000" dirty="0" smtClean="0"/>
            </a:br>
            <a:r>
              <a:rPr lang="de-AT" sz="2000" dirty="0" smtClean="0"/>
              <a:t>- Intransparent </a:t>
            </a:r>
            <a:r>
              <a:rPr lang="de-AT" sz="2000" dirty="0" err="1" smtClean="0"/>
              <a:t>price</a:t>
            </a:r>
            <a:r>
              <a:rPr lang="de-AT" sz="2000" dirty="0" smtClean="0"/>
              <a:t> </a:t>
            </a:r>
            <a:r>
              <a:rPr lang="de-AT" sz="2000" dirty="0" err="1" smtClean="0"/>
              <a:t>policy</a:t>
            </a:r>
            <a:r>
              <a:rPr lang="de-AT" sz="2000" dirty="0" smtClean="0"/>
              <a:t/>
            </a:r>
            <a:br>
              <a:rPr lang="de-AT" sz="2000" dirty="0" smtClean="0"/>
            </a:br>
            <a:r>
              <a:rPr lang="de-AT" sz="2000" dirty="0" smtClean="0"/>
              <a:t/>
            </a:r>
            <a:br>
              <a:rPr lang="de-AT" sz="2000" dirty="0" smtClean="0"/>
            </a:br>
            <a:r>
              <a:rPr lang="de-AT" sz="2000" dirty="0" smtClean="0"/>
              <a:t>- </a:t>
            </a:r>
            <a:r>
              <a:rPr lang="de-AT" sz="2000" dirty="0" err="1" smtClean="0"/>
              <a:t>No</a:t>
            </a:r>
            <a:r>
              <a:rPr lang="de-AT" sz="2000" dirty="0" smtClean="0"/>
              <a:t> </a:t>
            </a:r>
            <a:r>
              <a:rPr lang="de-AT" sz="2000" dirty="0" err="1" smtClean="0"/>
              <a:t>pattern</a:t>
            </a:r>
            <a:r>
              <a:rPr lang="de-AT" sz="2000" dirty="0" smtClean="0"/>
              <a:t> </a:t>
            </a:r>
            <a:r>
              <a:rPr lang="de-AT" sz="2000" dirty="0" err="1" smtClean="0"/>
              <a:t>eg</a:t>
            </a:r>
            <a:r>
              <a:rPr lang="de-AT" sz="2000" dirty="0" smtClean="0"/>
              <a:t> </a:t>
            </a:r>
            <a:r>
              <a:rPr lang="de-AT" sz="2000" dirty="0" err="1" smtClean="0"/>
              <a:t>IPhone</a:t>
            </a:r>
            <a:r>
              <a:rPr lang="de-AT" sz="2000" dirty="0" smtClean="0"/>
              <a:t>  </a:t>
            </a:r>
            <a:r>
              <a:rPr lang="de-AT" sz="2000" dirty="0" err="1" smtClean="0"/>
              <a:t>or</a:t>
            </a:r>
            <a:r>
              <a:rPr lang="de-AT" sz="2000" dirty="0" smtClean="0"/>
              <a:t> </a:t>
            </a:r>
            <a:r>
              <a:rPr lang="de-AT" sz="2000" dirty="0" err="1" smtClean="0"/>
              <a:t>IPad</a:t>
            </a:r>
            <a:r>
              <a:rPr lang="de-AT" sz="2000" dirty="0"/>
              <a:t/>
            </a:r>
            <a:br>
              <a:rPr lang="de-AT" sz="2000" dirty="0"/>
            </a:br>
            <a:r>
              <a:rPr lang="de-AT" sz="2000" dirty="0" smtClean="0"/>
              <a:t>     	</a:t>
            </a:r>
            <a:r>
              <a:rPr lang="de-AT" sz="2000" dirty="0" err="1" smtClean="0"/>
              <a:t>maybe</a:t>
            </a:r>
            <a:r>
              <a:rPr lang="de-AT" sz="2000" dirty="0" smtClean="0"/>
              <a:t> </a:t>
            </a:r>
            <a:r>
              <a:rPr lang="de-AT" sz="2000" dirty="0" err="1" smtClean="0"/>
              <a:t>shopping</a:t>
            </a:r>
            <a:r>
              <a:rPr lang="de-AT" sz="2000" dirty="0" smtClean="0"/>
              <a:t>/</a:t>
            </a:r>
            <a:r>
              <a:rPr lang="de-AT" sz="2000" dirty="0" err="1" smtClean="0"/>
              <a:t>surfing</a:t>
            </a:r>
            <a:r>
              <a:rPr lang="de-AT" sz="2000" dirty="0" smtClean="0"/>
              <a:t> </a:t>
            </a:r>
            <a:r>
              <a:rPr lang="de-AT" sz="2000" dirty="0" err="1" smtClean="0"/>
              <a:t>history</a:t>
            </a:r>
            <a:r>
              <a:rPr lang="de-AT" sz="2000" dirty="0" smtClean="0"/>
              <a:t>?</a:t>
            </a:r>
            <a:br>
              <a:rPr lang="de-AT" sz="2000" dirty="0" smtClean="0"/>
            </a:br>
            <a:r>
              <a:rPr lang="de-AT" sz="2000" dirty="0" smtClean="0"/>
              <a:t/>
            </a:r>
            <a:br>
              <a:rPr lang="de-AT" sz="2000" dirty="0" smtClean="0"/>
            </a:br>
            <a:r>
              <a:rPr lang="de-AT" sz="2000" dirty="0" smtClean="0"/>
              <a:t>- Different </a:t>
            </a:r>
            <a:r>
              <a:rPr lang="de-AT" sz="2000" dirty="0" err="1" smtClean="0"/>
              <a:t>prices</a:t>
            </a:r>
            <a:r>
              <a:rPr lang="de-AT" sz="2000" dirty="0" smtClean="0"/>
              <a:t> A/G in </a:t>
            </a:r>
            <a:r>
              <a:rPr lang="de-AT" sz="2000" dirty="0" err="1" smtClean="0"/>
              <a:t>one</a:t>
            </a:r>
            <a:r>
              <a:rPr lang="de-AT" sz="2000" dirty="0" smtClean="0"/>
              <a:t> </a:t>
            </a:r>
            <a:r>
              <a:rPr lang="de-AT" sz="2000" dirty="0" err="1" smtClean="0"/>
              <a:t>onlineshop</a:t>
            </a:r>
            <a:r>
              <a:rPr lang="de-AT" sz="2000" dirty="0" smtClean="0"/>
              <a:t> </a:t>
            </a:r>
            <a:r>
              <a:rPr lang="de-AT" sz="2800" dirty="0" smtClean="0"/>
              <a:t/>
            </a:r>
            <a:br>
              <a:rPr lang="de-AT" sz="2800" dirty="0" smtClean="0"/>
            </a:br>
            <a:r>
              <a:rPr lang="de-AT" sz="2800" dirty="0" smtClean="0"/>
              <a:t/>
            </a:r>
            <a:br>
              <a:rPr lang="de-AT" sz="2800" dirty="0" smtClean="0"/>
            </a:br>
            <a:endParaRPr lang="de-AT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2051720" y="5989075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200" dirty="0" smtClean="0"/>
              <a:t>Gabriele </a:t>
            </a:r>
            <a:r>
              <a:rPr lang="de-AT" sz="1200" dirty="0" err="1" smtClean="0"/>
              <a:t>Zgubic</a:t>
            </a:r>
            <a:endParaRPr lang="de-AT" sz="1200" dirty="0" smtClean="0"/>
          </a:p>
          <a:p>
            <a:pPr algn="ctr"/>
            <a:r>
              <a:rPr lang="de-AT" sz="1200" dirty="0" smtClean="0"/>
              <a:t>Austrian </a:t>
            </a:r>
            <a:r>
              <a:rPr lang="de-AT" sz="1200" dirty="0" err="1" smtClean="0"/>
              <a:t>Chamber</a:t>
            </a:r>
            <a:r>
              <a:rPr lang="de-AT" sz="1200" dirty="0" smtClean="0"/>
              <a:t> </a:t>
            </a:r>
            <a:r>
              <a:rPr lang="de-AT" sz="1200" dirty="0" err="1" smtClean="0"/>
              <a:t>of</a:t>
            </a:r>
            <a:r>
              <a:rPr lang="de-AT" sz="1200" dirty="0" smtClean="0"/>
              <a:t> Labour</a:t>
            </a:r>
            <a:endParaRPr lang="de-AT" sz="1200" dirty="0"/>
          </a:p>
        </p:txBody>
      </p:sp>
      <p:sp>
        <p:nvSpPr>
          <p:cNvPr id="5" name="Textfeld 4"/>
          <p:cNvSpPr txBox="1"/>
          <p:nvPr/>
        </p:nvSpPr>
        <p:spPr>
          <a:xfrm>
            <a:off x="1933931" y="627667"/>
            <a:ext cx="5904656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AT" sz="2000" b="1" dirty="0">
                <a:solidFill>
                  <a:schemeClr val="tx1"/>
                </a:solidFill>
              </a:rPr>
              <a:t>ICPEN </a:t>
            </a:r>
            <a:r>
              <a:rPr lang="de-AT" sz="2000" b="1" dirty="0" smtClean="0">
                <a:solidFill>
                  <a:schemeClr val="tx1"/>
                </a:solidFill>
              </a:rPr>
              <a:t>Webinar </a:t>
            </a:r>
            <a:r>
              <a:rPr lang="de-AT" sz="2000" b="1" dirty="0" err="1" smtClean="0">
                <a:solidFill>
                  <a:schemeClr val="tx1"/>
                </a:solidFill>
              </a:rPr>
              <a:t>Personalised</a:t>
            </a:r>
            <a:r>
              <a:rPr lang="de-AT" sz="2000" b="1" dirty="0" smtClean="0">
                <a:solidFill>
                  <a:schemeClr val="tx1"/>
                </a:solidFill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</a:rPr>
              <a:t>Pricing</a:t>
            </a:r>
            <a:endParaRPr lang="de-AT" sz="2000" b="1" dirty="0" smtClean="0">
              <a:solidFill>
                <a:schemeClr val="tx1"/>
              </a:solidFill>
            </a:endParaRPr>
          </a:p>
          <a:p>
            <a:r>
              <a:rPr lang="de-AT" sz="2000" b="1" dirty="0" smtClean="0">
                <a:solidFill>
                  <a:schemeClr val="tx1"/>
                </a:solidFill>
              </a:rPr>
              <a:t>13 June 2017</a:t>
            </a:r>
          </a:p>
        </p:txBody>
      </p:sp>
    </p:spTree>
    <p:extLst>
      <p:ext uri="{BB962C8B-B14F-4D97-AF65-F5344CB8AC3E}">
        <p14:creationId xmlns:p14="http://schemas.microsoft.com/office/powerpoint/2010/main" val="48896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47800" y="1988840"/>
            <a:ext cx="6292552" cy="2664296"/>
          </a:xfrm>
        </p:spPr>
        <p:txBody>
          <a:bodyPr/>
          <a:lstStyle/>
          <a:p>
            <a:r>
              <a:rPr lang="de-AT" sz="2800" dirty="0" smtClean="0"/>
              <a:t/>
            </a:r>
            <a:br>
              <a:rPr lang="de-AT" sz="2800" dirty="0" smtClean="0"/>
            </a:br>
            <a:r>
              <a:rPr lang="de-AT" sz="2800" dirty="0" smtClean="0"/>
              <a:t/>
            </a:r>
            <a:br>
              <a:rPr lang="de-AT" sz="2800" dirty="0" smtClean="0"/>
            </a:br>
            <a:endParaRPr lang="de-AT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2051720" y="5989075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200" dirty="0" smtClean="0"/>
              <a:t>Gabriele </a:t>
            </a:r>
            <a:r>
              <a:rPr lang="de-AT" sz="1200" dirty="0" err="1" smtClean="0"/>
              <a:t>Zgubic</a:t>
            </a:r>
            <a:endParaRPr lang="de-AT" sz="1200" dirty="0" smtClean="0"/>
          </a:p>
          <a:p>
            <a:pPr algn="ctr"/>
            <a:r>
              <a:rPr lang="de-AT" sz="1200" dirty="0" smtClean="0"/>
              <a:t>Austrian </a:t>
            </a:r>
            <a:r>
              <a:rPr lang="de-AT" sz="1200" dirty="0" err="1" smtClean="0"/>
              <a:t>Chamber</a:t>
            </a:r>
            <a:r>
              <a:rPr lang="de-AT" sz="1200" dirty="0" smtClean="0"/>
              <a:t> </a:t>
            </a:r>
            <a:r>
              <a:rPr lang="de-AT" sz="1200" dirty="0" err="1" smtClean="0"/>
              <a:t>of</a:t>
            </a:r>
            <a:r>
              <a:rPr lang="de-AT" sz="1200" dirty="0" smtClean="0"/>
              <a:t> Labour</a:t>
            </a:r>
            <a:endParaRPr lang="de-AT" sz="1200" dirty="0"/>
          </a:p>
        </p:txBody>
      </p:sp>
      <p:sp>
        <p:nvSpPr>
          <p:cNvPr id="5" name="Textfeld 4"/>
          <p:cNvSpPr txBox="1"/>
          <p:nvPr/>
        </p:nvSpPr>
        <p:spPr>
          <a:xfrm>
            <a:off x="1933931" y="627667"/>
            <a:ext cx="5904656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AT" sz="2000" b="1" dirty="0">
                <a:solidFill>
                  <a:schemeClr val="tx1"/>
                </a:solidFill>
              </a:rPr>
              <a:t>ICPEN </a:t>
            </a:r>
            <a:r>
              <a:rPr lang="de-AT" sz="2000" b="1" dirty="0" smtClean="0">
                <a:solidFill>
                  <a:schemeClr val="tx1"/>
                </a:solidFill>
              </a:rPr>
              <a:t>Webinar </a:t>
            </a:r>
            <a:r>
              <a:rPr lang="de-AT" sz="2000" b="1" dirty="0" err="1" smtClean="0">
                <a:solidFill>
                  <a:schemeClr val="tx1"/>
                </a:solidFill>
              </a:rPr>
              <a:t>Personalised</a:t>
            </a:r>
            <a:r>
              <a:rPr lang="de-AT" sz="2000" b="1" dirty="0" smtClean="0">
                <a:solidFill>
                  <a:schemeClr val="tx1"/>
                </a:solidFill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</a:rPr>
              <a:t>Pricing</a:t>
            </a:r>
            <a:endParaRPr lang="de-AT" sz="2000" b="1" dirty="0" smtClean="0">
              <a:solidFill>
                <a:schemeClr val="tx1"/>
              </a:solidFill>
            </a:endParaRPr>
          </a:p>
          <a:p>
            <a:r>
              <a:rPr lang="de-AT" sz="2000" b="1" dirty="0" smtClean="0">
                <a:solidFill>
                  <a:schemeClr val="tx1"/>
                </a:solidFill>
              </a:rPr>
              <a:t>13 June 2017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118501"/>
              </p:ext>
            </p:extLst>
          </p:nvPr>
        </p:nvGraphicFramePr>
        <p:xfrm>
          <a:off x="762000" y="2689246"/>
          <a:ext cx="6857999" cy="1922533"/>
        </p:xfrm>
        <a:graphic>
          <a:graphicData uri="http://schemas.openxmlformats.org/drawingml/2006/table">
            <a:tbl>
              <a:tblPr firstRow="1" firstCol="1" bandRow="1"/>
              <a:tblGrid>
                <a:gridCol w="1432462">
                  <a:extLst>
                    <a:ext uri="{9D8B030D-6E8A-4147-A177-3AD203B41FA5}">
                      <a16:colId xmlns:a16="http://schemas.microsoft.com/office/drawing/2014/main" val="1945966370"/>
                    </a:ext>
                  </a:extLst>
                </a:gridCol>
                <a:gridCol w="889720">
                  <a:extLst>
                    <a:ext uri="{9D8B030D-6E8A-4147-A177-3AD203B41FA5}">
                      <a16:colId xmlns:a16="http://schemas.microsoft.com/office/drawing/2014/main" val="2109975478"/>
                    </a:ext>
                  </a:extLst>
                </a:gridCol>
                <a:gridCol w="978190">
                  <a:extLst>
                    <a:ext uri="{9D8B030D-6E8A-4147-A177-3AD203B41FA5}">
                      <a16:colId xmlns:a16="http://schemas.microsoft.com/office/drawing/2014/main" val="96496601"/>
                    </a:ext>
                  </a:extLst>
                </a:gridCol>
                <a:gridCol w="533958">
                  <a:extLst>
                    <a:ext uri="{9D8B030D-6E8A-4147-A177-3AD203B41FA5}">
                      <a16:colId xmlns:a16="http://schemas.microsoft.com/office/drawing/2014/main" val="2771467374"/>
                    </a:ext>
                  </a:extLst>
                </a:gridCol>
                <a:gridCol w="533330">
                  <a:extLst>
                    <a:ext uri="{9D8B030D-6E8A-4147-A177-3AD203B41FA5}">
                      <a16:colId xmlns:a16="http://schemas.microsoft.com/office/drawing/2014/main" val="1358887056"/>
                    </a:ext>
                  </a:extLst>
                </a:gridCol>
                <a:gridCol w="622428">
                  <a:extLst>
                    <a:ext uri="{9D8B030D-6E8A-4147-A177-3AD203B41FA5}">
                      <a16:colId xmlns:a16="http://schemas.microsoft.com/office/drawing/2014/main" val="419787647"/>
                    </a:ext>
                  </a:extLst>
                </a:gridCol>
                <a:gridCol w="533958">
                  <a:extLst>
                    <a:ext uri="{9D8B030D-6E8A-4147-A177-3AD203B41FA5}">
                      <a16:colId xmlns:a16="http://schemas.microsoft.com/office/drawing/2014/main" val="476279731"/>
                    </a:ext>
                  </a:extLst>
                </a:gridCol>
                <a:gridCol w="1333953">
                  <a:extLst>
                    <a:ext uri="{9D8B030D-6E8A-4147-A177-3AD203B41FA5}">
                      <a16:colId xmlns:a16="http://schemas.microsoft.com/office/drawing/2014/main" val="3076402771"/>
                    </a:ext>
                  </a:extLst>
                </a:gridCol>
              </a:tblGrid>
              <a:tr h="190493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AT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151367"/>
                  </a:ext>
                </a:extLst>
              </a:tr>
              <a:tr h="552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Flight service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Day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different prices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Price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min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Price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max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Diff. in %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Diff. in €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Remark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6797389"/>
                  </a:ext>
                </a:extLst>
              </a:tr>
              <a:tr h="415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Austrian Airlines</a:t>
                      </a:r>
                      <a:endParaRPr lang="de-AT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www.austrian.com</a:t>
                      </a:r>
                      <a:endParaRPr lang="de-AT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2781217"/>
                  </a:ext>
                </a:extLst>
              </a:tr>
              <a:tr h="380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Vienna-Paris-Vienna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Tue, 21.3.2017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268,83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348,83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29,8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15x268,83; 5x348,83 PC, Ipad, Smartphone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0346873"/>
                  </a:ext>
                </a:extLst>
              </a:tr>
              <a:tr h="380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Thu, 23.3.2017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de-AT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308,83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338,83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9,7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18x308,83; 1x338,83 Smartphone</a:t>
                      </a:r>
                      <a:endParaRPr lang="de-AT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21" marR="4392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9931609"/>
                  </a:ext>
                </a:extLst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899592" y="1772816"/>
            <a:ext cx="6624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000" b="1" dirty="0" err="1" smtClean="0">
                <a:solidFill>
                  <a:srgbClr val="FF0000"/>
                </a:solidFill>
              </a:rPr>
              <a:t>Example</a:t>
            </a:r>
            <a:r>
              <a:rPr lang="de-AT" sz="2000" b="1" dirty="0" smtClean="0">
                <a:solidFill>
                  <a:srgbClr val="FF0000"/>
                </a:solidFill>
              </a:rPr>
              <a:t>: Austrian </a:t>
            </a:r>
            <a:r>
              <a:rPr lang="de-AT" sz="2000" b="1" dirty="0">
                <a:solidFill>
                  <a:srgbClr val="FF0000"/>
                </a:solidFill>
              </a:rPr>
              <a:t>A</a:t>
            </a:r>
            <a:r>
              <a:rPr lang="de-AT" sz="2000" b="1" dirty="0" smtClean="0">
                <a:solidFill>
                  <a:srgbClr val="FF0000"/>
                </a:solidFill>
              </a:rPr>
              <a:t>irlines</a:t>
            </a:r>
            <a:endParaRPr lang="de-AT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15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47800" y="1988840"/>
            <a:ext cx="6292552" cy="2664296"/>
          </a:xfrm>
        </p:spPr>
        <p:txBody>
          <a:bodyPr/>
          <a:lstStyle/>
          <a:p>
            <a:r>
              <a:rPr lang="de-AT" sz="2800" dirty="0" smtClean="0"/>
              <a:t/>
            </a:r>
            <a:br>
              <a:rPr lang="de-AT" sz="2800" dirty="0" smtClean="0"/>
            </a:br>
            <a:r>
              <a:rPr lang="de-AT" sz="2800" dirty="0" smtClean="0"/>
              <a:t/>
            </a:r>
            <a:br>
              <a:rPr lang="de-AT" sz="2800" dirty="0" smtClean="0"/>
            </a:br>
            <a:endParaRPr lang="de-AT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2051720" y="5989075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200" dirty="0" smtClean="0"/>
              <a:t>Gabriele </a:t>
            </a:r>
            <a:r>
              <a:rPr lang="de-AT" sz="1200" dirty="0" err="1" smtClean="0"/>
              <a:t>Zgubic</a:t>
            </a:r>
            <a:endParaRPr lang="de-AT" sz="1200" dirty="0" smtClean="0"/>
          </a:p>
          <a:p>
            <a:pPr algn="ctr"/>
            <a:r>
              <a:rPr lang="de-AT" sz="1200" dirty="0" smtClean="0"/>
              <a:t>Austrian </a:t>
            </a:r>
            <a:r>
              <a:rPr lang="de-AT" sz="1200" dirty="0" err="1" smtClean="0"/>
              <a:t>Chamber</a:t>
            </a:r>
            <a:r>
              <a:rPr lang="de-AT" sz="1200" dirty="0" smtClean="0"/>
              <a:t> </a:t>
            </a:r>
            <a:r>
              <a:rPr lang="de-AT" sz="1200" dirty="0" err="1" smtClean="0"/>
              <a:t>of</a:t>
            </a:r>
            <a:r>
              <a:rPr lang="de-AT" sz="1200" dirty="0" smtClean="0"/>
              <a:t> Labour</a:t>
            </a:r>
            <a:endParaRPr lang="de-AT" sz="1200" dirty="0"/>
          </a:p>
        </p:txBody>
      </p:sp>
      <p:sp>
        <p:nvSpPr>
          <p:cNvPr id="5" name="Textfeld 4"/>
          <p:cNvSpPr txBox="1"/>
          <p:nvPr/>
        </p:nvSpPr>
        <p:spPr>
          <a:xfrm>
            <a:off x="1933931" y="627667"/>
            <a:ext cx="5904656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AT" sz="2000" b="1" dirty="0">
                <a:solidFill>
                  <a:schemeClr val="tx1"/>
                </a:solidFill>
              </a:rPr>
              <a:t>ICPEN </a:t>
            </a:r>
            <a:r>
              <a:rPr lang="de-AT" sz="2000" b="1" dirty="0" smtClean="0">
                <a:solidFill>
                  <a:schemeClr val="tx1"/>
                </a:solidFill>
              </a:rPr>
              <a:t>Webinar </a:t>
            </a:r>
            <a:r>
              <a:rPr lang="de-AT" sz="2000" b="1" dirty="0" err="1" smtClean="0">
                <a:solidFill>
                  <a:schemeClr val="tx1"/>
                </a:solidFill>
              </a:rPr>
              <a:t>Personalised</a:t>
            </a:r>
            <a:r>
              <a:rPr lang="de-AT" sz="2000" b="1" dirty="0" smtClean="0">
                <a:solidFill>
                  <a:schemeClr val="tx1"/>
                </a:solidFill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</a:rPr>
              <a:t>Pricing</a:t>
            </a:r>
            <a:endParaRPr lang="de-AT" sz="2000" b="1" dirty="0" smtClean="0">
              <a:solidFill>
                <a:schemeClr val="tx1"/>
              </a:solidFill>
            </a:endParaRPr>
          </a:p>
          <a:p>
            <a:r>
              <a:rPr lang="de-AT" sz="2000" b="1" dirty="0" smtClean="0">
                <a:solidFill>
                  <a:schemeClr val="tx1"/>
                </a:solidFill>
              </a:rPr>
              <a:t>13 June 2017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1259632" y="1772816"/>
            <a:ext cx="6264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000" b="1" dirty="0" err="1">
                <a:solidFill>
                  <a:srgbClr val="FF0000"/>
                </a:solidFill>
              </a:rPr>
              <a:t>Example</a:t>
            </a:r>
            <a:r>
              <a:rPr lang="de-AT" sz="2000" b="1" dirty="0">
                <a:solidFill>
                  <a:srgbClr val="FF0000"/>
                </a:solidFill>
              </a:rPr>
              <a:t>: </a:t>
            </a:r>
            <a:r>
              <a:rPr lang="de-AT" sz="2000" b="1" dirty="0" err="1" smtClean="0">
                <a:solidFill>
                  <a:srgbClr val="FF0000"/>
                </a:solidFill>
              </a:rPr>
              <a:t>Opodo</a:t>
            </a:r>
            <a:endParaRPr lang="de-AT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410343"/>
              </p:ext>
            </p:extLst>
          </p:nvPr>
        </p:nvGraphicFramePr>
        <p:xfrm>
          <a:off x="1043608" y="2492896"/>
          <a:ext cx="5500370" cy="3406585"/>
        </p:xfrm>
        <a:graphic>
          <a:graphicData uri="http://schemas.openxmlformats.org/drawingml/2006/table">
            <a:tbl>
              <a:tblPr firstRow="1" firstCol="1" bandRow="1"/>
              <a:tblGrid>
                <a:gridCol w="1284350">
                  <a:extLst>
                    <a:ext uri="{9D8B030D-6E8A-4147-A177-3AD203B41FA5}">
                      <a16:colId xmlns:a16="http://schemas.microsoft.com/office/drawing/2014/main" val="1537962349"/>
                    </a:ext>
                  </a:extLst>
                </a:gridCol>
                <a:gridCol w="883943">
                  <a:extLst>
                    <a:ext uri="{9D8B030D-6E8A-4147-A177-3AD203B41FA5}">
                      <a16:colId xmlns:a16="http://schemas.microsoft.com/office/drawing/2014/main" val="2102674879"/>
                    </a:ext>
                  </a:extLst>
                </a:gridCol>
                <a:gridCol w="809699">
                  <a:extLst>
                    <a:ext uri="{9D8B030D-6E8A-4147-A177-3AD203B41FA5}">
                      <a16:colId xmlns:a16="http://schemas.microsoft.com/office/drawing/2014/main" val="3596597766"/>
                    </a:ext>
                  </a:extLst>
                </a:gridCol>
                <a:gridCol w="723399">
                  <a:extLst>
                    <a:ext uri="{9D8B030D-6E8A-4147-A177-3AD203B41FA5}">
                      <a16:colId xmlns:a16="http://schemas.microsoft.com/office/drawing/2014/main" val="3372325508"/>
                    </a:ext>
                  </a:extLst>
                </a:gridCol>
                <a:gridCol w="540011">
                  <a:extLst>
                    <a:ext uri="{9D8B030D-6E8A-4147-A177-3AD203B41FA5}">
                      <a16:colId xmlns:a16="http://schemas.microsoft.com/office/drawing/2014/main" val="3298094876"/>
                    </a:ext>
                  </a:extLst>
                </a:gridCol>
                <a:gridCol w="629484">
                  <a:extLst>
                    <a:ext uri="{9D8B030D-6E8A-4147-A177-3AD203B41FA5}">
                      <a16:colId xmlns:a16="http://schemas.microsoft.com/office/drawing/2014/main" val="518709121"/>
                    </a:ext>
                  </a:extLst>
                </a:gridCol>
                <a:gridCol w="629484">
                  <a:extLst>
                    <a:ext uri="{9D8B030D-6E8A-4147-A177-3AD203B41FA5}">
                      <a16:colId xmlns:a16="http://schemas.microsoft.com/office/drawing/2014/main" val="4032358759"/>
                    </a:ext>
                  </a:extLst>
                </a:gridCol>
              </a:tblGrid>
              <a:tr h="77674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AT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9572299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Flight service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Day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different prices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Price min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Price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max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Diff. in %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Diff. in €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622695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Opodo</a:t>
                      </a:r>
                      <a:endParaRPr lang="de-AT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www.opodo.com </a:t>
                      </a:r>
                      <a:endParaRPr lang="de-AT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365363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Vienna-Paris-Vienna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Tue 14.3.2017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196,99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214,98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9,1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17,99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582777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 16.3.2017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196,99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250,93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27,4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53,94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9044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Sat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18.3.2017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196,99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275,75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40,0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78,76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101878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Tue 21.3.2017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218,99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275,75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25,9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56,76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128244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 23.3.2017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223,20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251,24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12,6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28,04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832103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Sat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25.3.2017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212,92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249,98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17,4</a:t>
                      </a:r>
                      <a:endParaRPr lang="de-A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37,06</a:t>
                      </a:r>
                      <a:endParaRPr lang="de-AT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2332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86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47800" y="1988840"/>
            <a:ext cx="6292552" cy="2664296"/>
          </a:xfrm>
        </p:spPr>
        <p:txBody>
          <a:bodyPr/>
          <a:lstStyle/>
          <a:p>
            <a:r>
              <a:rPr lang="de-AT" sz="2800" dirty="0" smtClean="0"/>
              <a:t/>
            </a:r>
            <a:br>
              <a:rPr lang="de-AT" sz="2800" dirty="0" smtClean="0"/>
            </a:br>
            <a:r>
              <a:rPr lang="de-AT" sz="2800" dirty="0" smtClean="0"/>
              <a:t/>
            </a:r>
            <a:br>
              <a:rPr lang="de-AT" sz="2800" dirty="0" smtClean="0"/>
            </a:br>
            <a:endParaRPr lang="de-AT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2051720" y="5989075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200" dirty="0" smtClean="0"/>
              <a:t>Gabriele </a:t>
            </a:r>
            <a:r>
              <a:rPr lang="de-AT" sz="1200" dirty="0" err="1" smtClean="0"/>
              <a:t>Zgubic</a:t>
            </a:r>
            <a:endParaRPr lang="de-AT" sz="1200" dirty="0" smtClean="0"/>
          </a:p>
          <a:p>
            <a:pPr algn="ctr"/>
            <a:r>
              <a:rPr lang="de-AT" sz="1200" dirty="0" smtClean="0"/>
              <a:t>Austrian </a:t>
            </a:r>
            <a:r>
              <a:rPr lang="de-AT" sz="1200" dirty="0" err="1" smtClean="0"/>
              <a:t>Chamber</a:t>
            </a:r>
            <a:r>
              <a:rPr lang="de-AT" sz="1200" dirty="0" smtClean="0"/>
              <a:t> </a:t>
            </a:r>
            <a:r>
              <a:rPr lang="de-AT" sz="1200" dirty="0" err="1" smtClean="0"/>
              <a:t>of</a:t>
            </a:r>
            <a:r>
              <a:rPr lang="de-AT" sz="1200" dirty="0" smtClean="0"/>
              <a:t> Labour</a:t>
            </a:r>
            <a:endParaRPr lang="de-AT" sz="1200" dirty="0"/>
          </a:p>
        </p:txBody>
      </p:sp>
      <p:sp>
        <p:nvSpPr>
          <p:cNvPr id="5" name="Textfeld 4"/>
          <p:cNvSpPr txBox="1"/>
          <p:nvPr/>
        </p:nvSpPr>
        <p:spPr>
          <a:xfrm>
            <a:off x="1933931" y="627667"/>
            <a:ext cx="5904656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AT" sz="2000" b="1" dirty="0">
                <a:solidFill>
                  <a:schemeClr val="tx1"/>
                </a:solidFill>
              </a:rPr>
              <a:t>ICPEN </a:t>
            </a:r>
            <a:r>
              <a:rPr lang="de-AT" sz="2000" b="1" dirty="0" smtClean="0">
                <a:solidFill>
                  <a:schemeClr val="tx1"/>
                </a:solidFill>
              </a:rPr>
              <a:t>Webinar </a:t>
            </a:r>
            <a:r>
              <a:rPr lang="de-AT" sz="2000" b="1" dirty="0" err="1" smtClean="0">
                <a:solidFill>
                  <a:schemeClr val="tx1"/>
                </a:solidFill>
              </a:rPr>
              <a:t>Personalised</a:t>
            </a:r>
            <a:r>
              <a:rPr lang="de-AT" sz="2000" b="1" dirty="0" smtClean="0">
                <a:solidFill>
                  <a:schemeClr val="tx1"/>
                </a:solidFill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</a:rPr>
              <a:t>Pricing</a:t>
            </a:r>
            <a:endParaRPr lang="de-AT" sz="2000" b="1" dirty="0" smtClean="0">
              <a:solidFill>
                <a:schemeClr val="tx1"/>
              </a:solidFill>
            </a:endParaRPr>
          </a:p>
          <a:p>
            <a:r>
              <a:rPr lang="de-AT" sz="2000" b="1" dirty="0" smtClean="0">
                <a:solidFill>
                  <a:schemeClr val="tx1"/>
                </a:solidFill>
              </a:rPr>
              <a:t>13 June 2017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1259632" y="1772816"/>
            <a:ext cx="6264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000" b="1" dirty="0" err="1">
                <a:solidFill>
                  <a:srgbClr val="FF0000"/>
                </a:solidFill>
              </a:rPr>
              <a:t>Example</a:t>
            </a:r>
            <a:r>
              <a:rPr lang="de-AT" sz="2000" b="1" dirty="0">
                <a:solidFill>
                  <a:srgbClr val="FF0000"/>
                </a:solidFill>
              </a:rPr>
              <a:t>: </a:t>
            </a:r>
            <a:r>
              <a:rPr lang="de-AT" sz="2000" b="1" dirty="0" smtClean="0">
                <a:solidFill>
                  <a:srgbClr val="FF0000"/>
                </a:solidFill>
              </a:rPr>
              <a:t>Booking.com</a:t>
            </a:r>
            <a:endParaRPr lang="de-AT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667992"/>
              </p:ext>
            </p:extLst>
          </p:nvPr>
        </p:nvGraphicFramePr>
        <p:xfrm>
          <a:off x="762000" y="2492896"/>
          <a:ext cx="6857999" cy="2478977"/>
        </p:xfrm>
        <a:graphic>
          <a:graphicData uri="http://schemas.openxmlformats.org/drawingml/2006/table">
            <a:tbl>
              <a:tblPr firstRow="1" firstCol="1" bandRow="1"/>
              <a:tblGrid>
                <a:gridCol w="1639431">
                  <a:extLst>
                    <a:ext uri="{9D8B030D-6E8A-4147-A177-3AD203B41FA5}">
                      <a16:colId xmlns:a16="http://schemas.microsoft.com/office/drawing/2014/main" val="2258401938"/>
                    </a:ext>
                  </a:extLst>
                </a:gridCol>
                <a:gridCol w="734005">
                  <a:extLst>
                    <a:ext uri="{9D8B030D-6E8A-4147-A177-3AD203B41FA5}">
                      <a16:colId xmlns:a16="http://schemas.microsoft.com/office/drawing/2014/main" val="2217366645"/>
                    </a:ext>
                  </a:extLst>
                </a:gridCol>
                <a:gridCol w="815689">
                  <a:extLst>
                    <a:ext uri="{9D8B030D-6E8A-4147-A177-3AD203B41FA5}">
                      <a16:colId xmlns:a16="http://schemas.microsoft.com/office/drawing/2014/main" val="4173464358"/>
                    </a:ext>
                  </a:extLst>
                </a:gridCol>
                <a:gridCol w="570637">
                  <a:extLst>
                    <a:ext uri="{9D8B030D-6E8A-4147-A177-3AD203B41FA5}">
                      <a16:colId xmlns:a16="http://schemas.microsoft.com/office/drawing/2014/main" val="1161685845"/>
                    </a:ext>
                  </a:extLst>
                </a:gridCol>
                <a:gridCol w="570637">
                  <a:extLst>
                    <a:ext uri="{9D8B030D-6E8A-4147-A177-3AD203B41FA5}">
                      <a16:colId xmlns:a16="http://schemas.microsoft.com/office/drawing/2014/main" val="2209289998"/>
                    </a:ext>
                  </a:extLst>
                </a:gridCol>
                <a:gridCol w="570637">
                  <a:extLst>
                    <a:ext uri="{9D8B030D-6E8A-4147-A177-3AD203B41FA5}">
                      <a16:colId xmlns:a16="http://schemas.microsoft.com/office/drawing/2014/main" val="4052400420"/>
                    </a:ext>
                  </a:extLst>
                </a:gridCol>
                <a:gridCol w="571212">
                  <a:extLst>
                    <a:ext uri="{9D8B030D-6E8A-4147-A177-3AD203B41FA5}">
                      <a16:colId xmlns:a16="http://schemas.microsoft.com/office/drawing/2014/main" val="3354101205"/>
                    </a:ext>
                  </a:extLst>
                </a:gridCol>
                <a:gridCol w="1385751">
                  <a:extLst>
                    <a:ext uri="{9D8B030D-6E8A-4147-A177-3AD203B41FA5}">
                      <a16:colId xmlns:a16="http://schemas.microsoft.com/office/drawing/2014/main" val="3903536413"/>
                    </a:ext>
                  </a:extLst>
                </a:gridCol>
              </a:tblGrid>
              <a:tr h="95430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AT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2164628"/>
                  </a:ext>
                </a:extLst>
              </a:tr>
              <a:tr h="350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3628"/>
                  </a:ext>
                </a:extLst>
              </a:tr>
              <a:tr h="5556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Hotel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Booking.com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www.booking.com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Day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different prices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Price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min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Price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max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Diff. in %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Diff. in €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Remark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761417"/>
                  </a:ext>
                </a:extLst>
              </a:tr>
              <a:tr h="349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Hamburg, Crowne Plaza Hotel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Tue 14.3.2017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1.188,65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1.190,45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1,80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5014050"/>
                  </a:ext>
                </a:extLst>
              </a:tr>
              <a:tr h="349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 16.3.2017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1.188,65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1.210,25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21,60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0498680"/>
                  </a:ext>
                </a:extLst>
              </a:tr>
              <a:tr h="349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Sat 18.3.2017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1.260,65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1.327,00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5,3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66,35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1x1.327,00=Smartphone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5683630"/>
                  </a:ext>
                </a:extLst>
              </a:tr>
              <a:tr h="349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 23.3.2017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1.395,00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1.405,00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1x1.395,00=Smartphone; 16x1.405,00</a:t>
                      </a:r>
                      <a:endParaRPr lang="de-AT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67" marR="4026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96644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20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47800" y="1988840"/>
            <a:ext cx="6292552" cy="2664296"/>
          </a:xfrm>
        </p:spPr>
        <p:txBody>
          <a:bodyPr/>
          <a:lstStyle/>
          <a:p>
            <a:r>
              <a:rPr lang="de-AT" sz="2800" dirty="0" smtClean="0"/>
              <a:t/>
            </a:r>
            <a:br>
              <a:rPr lang="de-AT" sz="2800" dirty="0" smtClean="0"/>
            </a:br>
            <a:r>
              <a:rPr lang="de-AT" sz="2800" dirty="0" smtClean="0"/>
              <a:t/>
            </a:r>
            <a:br>
              <a:rPr lang="de-AT" sz="2800" dirty="0" smtClean="0"/>
            </a:br>
            <a:endParaRPr lang="de-AT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2051720" y="5989075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200" dirty="0" smtClean="0"/>
              <a:t>Gabriele </a:t>
            </a:r>
            <a:r>
              <a:rPr lang="de-AT" sz="1200" dirty="0" err="1" smtClean="0"/>
              <a:t>Zgubic</a:t>
            </a:r>
            <a:endParaRPr lang="de-AT" sz="1200" dirty="0" smtClean="0"/>
          </a:p>
          <a:p>
            <a:pPr algn="ctr"/>
            <a:r>
              <a:rPr lang="de-AT" sz="1200" dirty="0" smtClean="0"/>
              <a:t>Austrian </a:t>
            </a:r>
            <a:r>
              <a:rPr lang="de-AT" sz="1200" dirty="0" err="1" smtClean="0"/>
              <a:t>Chamber</a:t>
            </a:r>
            <a:r>
              <a:rPr lang="de-AT" sz="1200" dirty="0" smtClean="0"/>
              <a:t> </a:t>
            </a:r>
            <a:r>
              <a:rPr lang="de-AT" sz="1200" dirty="0" err="1" smtClean="0"/>
              <a:t>of</a:t>
            </a:r>
            <a:r>
              <a:rPr lang="de-AT" sz="1200" dirty="0" smtClean="0"/>
              <a:t> Labour</a:t>
            </a:r>
            <a:endParaRPr lang="de-AT" sz="1200" dirty="0"/>
          </a:p>
        </p:txBody>
      </p:sp>
      <p:sp>
        <p:nvSpPr>
          <p:cNvPr id="5" name="Textfeld 4"/>
          <p:cNvSpPr txBox="1"/>
          <p:nvPr/>
        </p:nvSpPr>
        <p:spPr>
          <a:xfrm>
            <a:off x="1933931" y="627667"/>
            <a:ext cx="5904656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AT" sz="2000" b="1" dirty="0">
                <a:solidFill>
                  <a:schemeClr val="tx1"/>
                </a:solidFill>
              </a:rPr>
              <a:t>ICPEN </a:t>
            </a:r>
            <a:r>
              <a:rPr lang="de-AT" sz="2000" b="1" dirty="0" smtClean="0">
                <a:solidFill>
                  <a:schemeClr val="tx1"/>
                </a:solidFill>
              </a:rPr>
              <a:t>Webinar </a:t>
            </a:r>
            <a:r>
              <a:rPr lang="de-AT" sz="2000" b="1" dirty="0" err="1" smtClean="0">
                <a:solidFill>
                  <a:schemeClr val="tx1"/>
                </a:solidFill>
              </a:rPr>
              <a:t>Personalised</a:t>
            </a:r>
            <a:r>
              <a:rPr lang="de-AT" sz="2000" b="1" dirty="0" smtClean="0">
                <a:solidFill>
                  <a:schemeClr val="tx1"/>
                </a:solidFill>
              </a:rPr>
              <a:t> </a:t>
            </a:r>
            <a:r>
              <a:rPr lang="de-AT" sz="2000" b="1" dirty="0" err="1" smtClean="0">
                <a:solidFill>
                  <a:schemeClr val="tx1"/>
                </a:solidFill>
              </a:rPr>
              <a:t>Pricing</a:t>
            </a:r>
            <a:endParaRPr lang="de-AT" sz="2000" b="1" dirty="0" smtClean="0">
              <a:solidFill>
                <a:schemeClr val="tx1"/>
              </a:solidFill>
            </a:endParaRPr>
          </a:p>
          <a:p>
            <a:r>
              <a:rPr lang="de-AT" sz="2000" b="1" dirty="0" smtClean="0">
                <a:solidFill>
                  <a:schemeClr val="tx1"/>
                </a:solidFill>
              </a:rPr>
              <a:t>13 June 2017</a:t>
            </a:r>
          </a:p>
        </p:txBody>
      </p:sp>
      <p:graphicFrame>
        <p:nvGraphicFramePr>
          <p:cNvPr id="3" name="Tabelle 2"/>
          <p:cNvGraphicFramePr>
            <a:graphicFrameLocks noGrp="1"/>
          </p:cNvGraphicFramePr>
          <p:nvPr/>
        </p:nvGraphicFramePr>
        <p:xfrm>
          <a:off x="761999" y="3026664"/>
          <a:ext cx="6858002" cy="1253723"/>
        </p:xfrm>
        <a:graphic>
          <a:graphicData uri="http://schemas.openxmlformats.org/drawingml/2006/table">
            <a:tbl>
              <a:tblPr firstRow="1" firstCol="1" bandRow="1"/>
              <a:tblGrid>
                <a:gridCol w="885215">
                  <a:extLst>
                    <a:ext uri="{9D8B030D-6E8A-4147-A177-3AD203B41FA5}">
                      <a16:colId xmlns:a16="http://schemas.microsoft.com/office/drawing/2014/main" val="955502180"/>
                    </a:ext>
                  </a:extLst>
                </a:gridCol>
                <a:gridCol w="483206">
                  <a:extLst>
                    <a:ext uri="{9D8B030D-6E8A-4147-A177-3AD203B41FA5}">
                      <a16:colId xmlns:a16="http://schemas.microsoft.com/office/drawing/2014/main" val="2154049446"/>
                    </a:ext>
                  </a:extLst>
                </a:gridCol>
                <a:gridCol w="402009">
                  <a:extLst>
                    <a:ext uri="{9D8B030D-6E8A-4147-A177-3AD203B41FA5}">
                      <a16:colId xmlns:a16="http://schemas.microsoft.com/office/drawing/2014/main" val="3382216445"/>
                    </a:ext>
                  </a:extLst>
                </a:gridCol>
                <a:gridCol w="483206">
                  <a:extLst>
                    <a:ext uri="{9D8B030D-6E8A-4147-A177-3AD203B41FA5}">
                      <a16:colId xmlns:a16="http://schemas.microsoft.com/office/drawing/2014/main" val="2111737568"/>
                    </a:ext>
                  </a:extLst>
                </a:gridCol>
                <a:gridCol w="402577">
                  <a:extLst>
                    <a:ext uri="{9D8B030D-6E8A-4147-A177-3AD203B41FA5}">
                      <a16:colId xmlns:a16="http://schemas.microsoft.com/office/drawing/2014/main" val="2770560691"/>
                    </a:ext>
                  </a:extLst>
                </a:gridCol>
                <a:gridCol w="482638">
                  <a:extLst>
                    <a:ext uri="{9D8B030D-6E8A-4147-A177-3AD203B41FA5}">
                      <a16:colId xmlns:a16="http://schemas.microsoft.com/office/drawing/2014/main" val="1241759275"/>
                    </a:ext>
                  </a:extLst>
                </a:gridCol>
                <a:gridCol w="395763">
                  <a:extLst>
                    <a:ext uri="{9D8B030D-6E8A-4147-A177-3AD203B41FA5}">
                      <a16:colId xmlns:a16="http://schemas.microsoft.com/office/drawing/2014/main" val="3940049545"/>
                    </a:ext>
                  </a:extLst>
                </a:gridCol>
                <a:gridCol w="466171">
                  <a:extLst>
                    <a:ext uri="{9D8B030D-6E8A-4147-A177-3AD203B41FA5}">
                      <a16:colId xmlns:a16="http://schemas.microsoft.com/office/drawing/2014/main" val="4195666871"/>
                    </a:ext>
                  </a:extLst>
                </a:gridCol>
                <a:gridCol w="395763">
                  <a:extLst>
                    <a:ext uri="{9D8B030D-6E8A-4147-A177-3AD203B41FA5}">
                      <a16:colId xmlns:a16="http://schemas.microsoft.com/office/drawing/2014/main" val="710985872"/>
                    </a:ext>
                  </a:extLst>
                </a:gridCol>
                <a:gridCol w="513300">
                  <a:extLst>
                    <a:ext uri="{9D8B030D-6E8A-4147-A177-3AD203B41FA5}">
                      <a16:colId xmlns:a16="http://schemas.microsoft.com/office/drawing/2014/main" val="3480786810"/>
                    </a:ext>
                  </a:extLst>
                </a:gridCol>
                <a:gridCol w="395763">
                  <a:extLst>
                    <a:ext uri="{9D8B030D-6E8A-4147-A177-3AD203B41FA5}">
                      <a16:colId xmlns:a16="http://schemas.microsoft.com/office/drawing/2014/main" val="281603203"/>
                    </a:ext>
                  </a:extLst>
                </a:gridCol>
                <a:gridCol w="489452">
                  <a:extLst>
                    <a:ext uri="{9D8B030D-6E8A-4147-A177-3AD203B41FA5}">
                      <a16:colId xmlns:a16="http://schemas.microsoft.com/office/drawing/2014/main" val="486757822"/>
                    </a:ext>
                  </a:extLst>
                </a:gridCol>
                <a:gridCol w="395763">
                  <a:extLst>
                    <a:ext uri="{9D8B030D-6E8A-4147-A177-3AD203B41FA5}">
                      <a16:colId xmlns:a16="http://schemas.microsoft.com/office/drawing/2014/main" val="1633169415"/>
                    </a:ext>
                  </a:extLst>
                </a:gridCol>
                <a:gridCol w="328762">
                  <a:extLst>
                    <a:ext uri="{9D8B030D-6E8A-4147-A177-3AD203B41FA5}">
                      <a16:colId xmlns:a16="http://schemas.microsoft.com/office/drawing/2014/main" val="1931698893"/>
                    </a:ext>
                  </a:extLst>
                </a:gridCol>
                <a:gridCol w="338414">
                  <a:extLst>
                    <a:ext uri="{9D8B030D-6E8A-4147-A177-3AD203B41FA5}">
                      <a16:colId xmlns:a16="http://schemas.microsoft.com/office/drawing/2014/main" val="1065390942"/>
                    </a:ext>
                  </a:extLst>
                </a:gridCol>
              </a:tblGrid>
              <a:tr h="6268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Amazon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www.amazon.at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Tue, 14.3.2017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 16.3.2017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Sat 18.3.2017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Tue 21.3.2017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 23.3.2017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Sat 25.3.2017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Diff. lowest/ highest price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701949"/>
                  </a:ext>
                </a:extLst>
              </a:tr>
              <a:tr h="313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e-A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 Prices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Price 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 Prices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Price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 Prices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Price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 Prices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Price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 Prices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Price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 Prices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Price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 %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 €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9400259"/>
                  </a:ext>
                </a:extLst>
              </a:tr>
              <a:tr h="313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Smartphone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Apple iPhone 7 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759,00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759,00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de-AT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761,00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761,00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750,00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761,00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de-A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  <a:endParaRPr lang="de-AT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747" marR="397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5549456"/>
                  </a:ext>
                </a:extLst>
              </a:tr>
            </a:tbl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1043608" y="1988840"/>
            <a:ext cx="5184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000" b="1" dirty="0" err="1">
                <a:solidFill>
                  <a:srgbClr val="FF0000"/>
                </a:solidFill>
              </a:rPr>
              <a:t>Example</a:t>
            </a:r>
            <a:r>
              <a:rPr lang="de-AT" sz="2000" b="1" dirty="0">
                <a:solidFill>
                  <a:srgbClr val="FF0000"/>
                </a:solidFill>
              </a:rPr>
              <a:t>: </a:t>
            </a:r>
            <a:r>
              <a:rPr lang="de-AT" sz="2000" b="1" dirty="0" smtClean="0">
                <a:solidFill>
                  <a:srgbClr val="FF0000"/>
                </a:solidFill>
              </a:rPr>
              <a:t>Amazon</a:t>
            </a:r>
            <a:endParaRPr lang="de-AT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3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K Wien">
  <a:themeElements>
    <a:clrScheme name="AK Wien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AK Wi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K Wien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 Wien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 Wien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 Wien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 Wien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 Wien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 Wien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K Wien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K Wien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K Wien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K Wien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K Wien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AK Wien</Template>
  <TotalTime>0</TotalTime>
  <Words>639</Words>
  <Application>Microsoft Office PowerPoint</Application>
  <PresentationFormat>Bildschirmpräsentation (4:3)</PresentationFormat>
  <Paragraphs>283</Paragraphs>
  <Slides>13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0" baseType="lpstr">
      <vt:lpstr>Arial</vt:lpstr>
      <vt:lpstr>Arial Narrow</vt:lpstr>
      <vt:lpstr>Calibri</vt:lpstr>
      <vt:lpstr>Times New Roman</vt:lpstr>
      <vt:lpstr>Wingdings</vt:lpstr>
      <vt:lpstr>AK Wien</vt:lpstr>
      <vt:lpstr>Microsoft PowerPoint 97-2003-Präsentation</vt:lpstr>
      <vt:lpstr>     Austrian Survey Online Pricing  Austrian Chamber of Labour Department of Consumer Policy      </vt:lpstr>
      <vt:lpstr>Findings about online pricing policy depending on user/device/location and time</vt:lpstr>
      <vt:lpstr>  - Conducted in March 2017  - Two weeks  - At the same time  - 33 prices of different online shops  – same products, services  - More than 20 technical devices   (PCs, laptops, iPads, smartphones, iPhones)  - Additional search with a stationary laptop in   Germany  </vt:lpstr>
      <vt:lpstr>   7 webshops  Traders, airlines, onlinebooking platforms  3-9 products/services per webshop    </vt:lpstr>
      <vt:lpstr>Results - Particularly prices for travel services changed    several times    (some within 5 minutes or depending on device)  - Intransparent price policy  - No pattern eg IPhone  or IPad       maybe shopping/surfing history?  - Different prices A/G in one onlineshop 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Company>AK-Wien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Prämiengeförderte Zukunftsvorsorge aus Sicht  des Konsumentenschutzes</dc:title>
  <dc:creator>PETRASEK Sabrina</dc:creator>
  <cp:lastModifiedBy>ZGUBIC-ENGLEDER Gabriele</cp:lastModifiedBy>
  <cp:revision>152</cp:revision>
  <cp:lastPrinted>2017-06-13T07:02:43Z</cp:lastPrinted>
  <dcterms:created xsi:type="dcterms:W3CDTF">2013-04-15T05:55:20Z</dcterms:created>
  <dcterms:modified xsi:type="dcterms:W3CDTF">2017-06-13T13:46:20Z</dcterms:modified>
</cp:coreProperties>
</file>