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85" r:id="rId5"/>
    <p:sldId id="292" r:id="rId6"/>
    <p:sldId id="297" r:id="rId7"/>
    <p:sldId id="296" r:id="rId8"/>
    <p:sldId id="294" r:id="rId9"/>
    <p:sldId id="293" r:id="rId10"/>
    <p:sldId id="295" r:id="rId11"/>
    <p:sldId id="298" r:id="rId12"/>
    <p:sldId id="281" r:id="rId13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6F"/>
    <a:srgbClr val="777777"/>
    <a:srgbClr val="4AA4CD"/>
    <a:srgbClr val="E7502B"/>
    <a:srgbClr val="6F4F9A"/>
    <a:srgbClr val="869728"/>
    <a:srgbClr val="7F7F7F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124" autoAdjust="0"/>
  </p:normalViewPr>
  <p:slideViewPr>
    <p:cSldViewPr>
      <p:cViewPr varScale="1">
        <p:scale>
          <a:sx n="115" d="100"/>
          <a:sy n="115" d="100"/>
        </p:scale>
        <p:origin x="15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01A3927A-7E4F-49FA-89F0-B7A329DB1E0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E5925AF4-1FC9-4895-9DCA-A5CA4DC0FE1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CF286350-AAD5-4ED8-B292-D61D6F42F94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1F6F6174-9C1B-488F-82FE-30530FCCC62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60F4E17-7997-4B7C-882E-E37D8E8DB7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70252BA7-D06B-4B11-9173-2A1CA196455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B4F54D6A-A22A-4023-A0DD-CA8D82F4F74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5E19B136-62D2-4D6B-9D35-029C02DB9B1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B128B4E3-C305-4890-9284-A4018002C72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id="{95B7C7DA-AA75-48B4-AEE2-F2BF124418A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>
            <a:extLst>
              <a:ext uri="{FF2B5EF4-FFF2-40B4-BE49-F238E27FC236}">
                <a16:creationId xmlns:a16="http://schemas.microsoft.com/office/drawing/2014/main" id="{5071072C-4D25-4E81-81DF-D200A69AEE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1B7C0C-320B-439F-B0C9-8662456D93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7EF156-FCC3-490C-8945-C0686765A6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40A641-969E-48F3-9F7B-0250E66DA3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C8F80-27F8-48E2-B18B-8D1D317CF4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fld id="{6C3501A1-C1E7-4237-A632-6910BDB8FC2E}" type="slidenum">
              <a:rPr lang="en-US" altLang="en-US" smtClean="0"/>
              <a:pPr>
                <a:spcBef>
                  <a:spcPct val="0"/>
                </a:spcBef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7EF156-FCC3-490C-8945-C0686765A6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40A641-969E-48F3-9F7B-0250E66DA3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C8F80-27F8-48E2-B18B-8D1D317CF4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fld id="{6C3501A1-C1E7-4237-A632-6910BDB8FC2E}" type="slidenum">
              <a:rPr lang="en-US" altLang="en-US" smtClean="0"/>
              <a:pPr>
                <a:spcBef>
                  <a:spcPct val="0"/>
                </a:spcBef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65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7EF156-FCC3-490C-8945-C0686765A6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40A641-969E-48F3-9F7B-0250E66DA3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C8F80-27F8-48E2-B18B-8D1D317CF4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fld id="{6C3501A1-C1E7-4237-A632-6910BDB8FC2E}" type="slidenum">
              <a:rPr lang="en-US" altLang="en-US" smtClean="0"/>
              <a:pPr>
                <a:spcBef>
                  <a:spcPct val="0"/>
                </a:spcBef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99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7EF156-FCC3-490C-8945-C0686765A6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40A641-969E-48F3-9F7B-0250E66DA3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C8F80-27F8-48E2-B18B-8D1D317CF4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fld id="{6C3501A1-C1E7-4237-A632-6910BDB8FC2E}" type="slidenum">
              <a:rPr lang="en-US" altLang="en-US" smtClean="0"/>
              <a:pPr>
                <a:spcBef>
                  <a:spcPct val="0"/>
                </a:spcBef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601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7EF156-FCC3-490C-8945-C0686765A6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40A641-969E-48F3-9F7B-0250E66DA3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C8F80-27F8-48E2-B18B-8D1D317CF4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fld id="{6C3501A1-C1E7-4237-A632-6910BDB8FC2E}" type="slidenum">
              <a:rPr lang="en-US" altLang="en-US" smtClean="0"/>
              <a:pPr>
                <a:spcBef>
                  <a:spcPct val="0"/>
                </a:spcBef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561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7EF156-FCC3-490C-8945-C0686765A6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40A641-969E-48F3-9F7B-0250E66DA3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C8F80-27F8-48E2-B18B-8D1D317CF4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fld id="{6C3501A1-C1E7-4237-A632-6910BDB8FC2E}" type="slidenum">
              <a:rPr lang="en-US" altLang="en-US" smtClean="0"/>
              <a:pPr>
                <a:spcBef>
                  <a:spcPct val="0"/>
                </a:spcBef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467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7EF156-FCC3-490C-8945-C0686765A6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40A641-969E-48F3-9F7B-0250E66DA3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C8F80-27F8-48E2-B18B-8D1D317CF4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fld id="{6C3501A1-C1E7-4237-A632-6910BDB8FC2E}" type="slidenum">
              <a:rPr lang="en-US" altLang="en-US" smtClean="0"/>
              <a:pPr>
                <a:spcBef>
                  <a:spcPct val="0"/>
                </a:spcBef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90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AA9EF-B28E-4524-8477-7C801DAEA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383E6-6D6A-4A8B-A0B7-C21E607ED37C}" type="datetime1">
              <a:rPr lang="en-US"/>
              <a:pPr>
                <a:defRPr/>
              </a:pPr>
              <a:t>10/18/2018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B6D5A-4281-45A7-84A1-D4B1EB1AE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5BE83-5280-4788-8635-408745354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4C2085-E8C1-4AD0-9368-80E21F419A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930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C387C-D3C2-4E99-BD5F-CF938788C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FA464-48DD-4DAB-8DA6-A087BDB2199B}" type="datetime1">
              <a:rPr lang="en-US"/>
              <a:pPr>
                <a:defRPr/>
              </a:pPr>
              <a:t>10/18/2018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9705A-4F55-483A-91F9-F64DC28A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FE467-1C3B-462A-BA80-98F608D40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1D399F-13B4-4C14-A3B7-7EBD2A72A1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268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8CEA2-88A9-48F5-830A-2E413D326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C421D-D647-4FBA-A4B5-81798617FAB4}" type="datetime1">
              <a:rPr lang="en-US"/>
              <a:pPr>
                <a:defRPr/>
              </a:pPr>
              <a:t>10/18/2018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C2340-EF56-4A18-935F-E20EF5E84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5449E-C7E4-4EDA-8DE7-1C882AA42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98AB1E-3CDD-47C6-A6B5-31762B7A6C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313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2853C-DCD3-41E4-A735-E24BD7814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0CDCA-1528-4DBC-AE96-0D1420E7BB99}" type="datetime1">
              <a:rPr lang="en-US"/>
              <a:pPr>
                <a:defRPr/>
              </a:pPr>
              <a:t>10/18/2018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B3789-65AB-40FB-9EE1-8BF0F23E0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32C5C-04AE-49B2-BC0B-D91245782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478390-80D5-4989-9432-CF340C0B80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53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1FE1E-93E6-4D35-BDA4-CE5D012FA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C8464-D11E-49D3-8063-EB729863D5DB}" type="datetime1">
              <a:rPr lang="en-US"/>
              <a:pPr>
                <a:defRPr/>
              </a:pPr>
              <a:t>10/18/2018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B88C7-CA7B-4FF9-8440-CF335AA3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76C82-3D72-4421-B912-5CE00DF7C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CDC706-F776-4484-BA4F-5176967771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6374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9AC268-8600-49B3-9260-9569E6260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FBE82-58AD-4EB4-AC2C-8BD25E35D43E}" type="datetime1">
              <a:rPr lang="en-US"/>
              <a:pPr>
                <a:defRPr/>
              </a:pPr>
              <a:t>10/18/2018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061806C-6CA3-4D06-AE29-86A9E1568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E569D1-61EE-4C45-AF7A-AE94663A0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E811D9-A12F-4D81-8D2B-1E850CAB7A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33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2117E4E-C6F1-49F7-B82A-B7EC142FA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05BD1-567D-4BF9-98A8-1994C9F03540}" type="datetime1">
              <a:rPr lang="en-US"/>
              <a:pPr>
                <a:defRPr/>
              </a:pPr>
              <a:t>10/18/2018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73143DD-DF8F-4A1C-86DD-AA4793B1A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9A10D9A-2B69-43BA-88AF-4AA03591B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9C6218-17E8-4C66-8978-6B3914A2BA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46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C8523A8-8E2B-47F1-BE96-C717006E8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0D927-31E8-4354-9FC2-F02B218D57F7}" type="datetime1">
              <a:rPr lang="en-US"/>
              <a:pPr>
                <a:defRPr/>
              </a:pPr>
              <a:t>10/18/2018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1A67566-2ECD-4735-8F8E-CADB4EE3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2CB59A5-508C-454B-985F-D1DB2BB7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4868A7-7230-4C27-B031-F29035031B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11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1D06F08-1A38-4308-8227-3CB4C1E30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66CFE-016B-4A54-BA3F-E954645FCE32}" type="datetime1">
              <a:rPr lang="en-US"/>
              <a:pPr>
                <a:defRPr/>
              </a:pPr>
              <a:t>10/18/2018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96FE67-7804-40AD-819A-CEBA1DBE9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6B1AB4-EDA5-48C8-B446-1ED63213F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09AD91-3ABA-42BB-A62E-85D125AAB0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01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7331BC-79BB-4AFF-BCAD-39D90236A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2B766-7D6F-41F2-BD1E-B90E23BF4A89}" type="datetime1">
              <a:rPr lang="en-US"/>
              <a:pPr>
                <a:defRPr/>
              </a:pPr>
              <a:t>10/18/2018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E411DD-1391-4E12-8536-1BC71361D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46DC25-B8DB-40FB-BFF1-E25ED534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DFA4F2-B242-4CC0-BFCD-14DD29A77F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296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C786F9-6104-49CE-B466-46759002B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9DA89-4810-4A89-B875-0F329203DF6F}" type="datetime1">
              <a:rPr lang="en-US"/>
              <a:pPr>
                <a:defRPr/>
              </a:pPr>
              <a:t>10/18/2018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61C324-9F0C-418A-9532-40226440A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6B566D-FB0A-459B-A760-82088D9C6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35627C-D01A-4035-BCF9-42154F8B81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7938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:a16="http://schemas.microsoft.com/office/drawing/2014/main" id="{4F2CD312-40FD-4F30-80DC-BCB533784B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555875" y="1628775"/>
            <a:ext cx="614203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23FD3-A6CA-45AF-B0C6-C382209FBE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75992994-427A-4CC7-BFD6-10875C8CC06B}" type="datetime1">
              <a:rPr lang="en-US"/>
              <a:pPr>
                <a:defRPr/>
              </a:pPr>
              <a:t>10/18/2018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54E2-2EEE-4350-AEBC-002F6A4EBA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Calibri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20214-A635-4D71-8A01-C504031CE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306E2B8-4699-4F7C-A497-B123C9BDF0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C08462FE-669C-4A47-A80C-5443FF19C15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7350"/>
            <a:ext cx="18002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428BF1-9205-4DDE-96D3-D1948ECCD669}"/>
              </a:ext>
            </a:extLst>
          </p:cNvPr>
          <p:cNvCxnSpPr/>
          <p:nvPr/>
        </p:nvCxnSpPr>
        <p:spPr>
          <a:xfrm>
            <a:off x="2555875" y="333375"/>
            <a:ext cx="0" cy="93503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2" name="Rectangle 10">
            <a:extLst>
              <a:ext uri="{FF2B5EF4-FFF2-40B4-BE49-F238E27FC236}">
                <a16:creationId xmlns:a16="http://schemas.microsoft.com/office/drawing/2014/main" id="{DBC3DDCC-F221-4758-9464-B1F2731B6D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71775" y="333375"/>
            <a:ext cx="5915025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3F6F"/>
          </a:solidFill>
          <a:latin typeface="Verdana" pitchFamily="34" charset="0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3F6F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3F6F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3F6F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3F6F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1400" kern="1200">
          <a:solidFill>
            <a:srgbClr val="7F7F7F"/>
          </a:solidFill>
          <a:latin typeface="Verdana" pitchFamily="34" charset="0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7F7F7F"/>
          </a:solidFill>
          <a:latin typeface="Verdana" pitchFamily="34" charset="0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Verdana" pitchFamily="34" charset="0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7F7F7F"/>
          </a:solidFill>
          <a:latin typeface="Verdana" pitchFamily="34" charset="0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7F7F7F"/>
          </a:solidFill>
          <a:latin typeface="Verdana" pitchFamily="34" charset="0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claudette.eui.eu/" TargetMode="External"/><Relationship Id="rId7" Type="http://schemas.openxmlformats.org/officeDocument/2006/relationships/hyperlink" Target="https://www.beuc.eu/publications/beuc-x-2018-066_claudette_meets_gdpr_report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euc.eu/publications/beuc-x-2018-065_faq_-_artificial_intelligence_meets_gdpr.pdf" TargetMode="External"/><Relationship Id="rId5" Type="http://schemas.openxmlformats.org/officeDocument/2006/relationships/hyperlink" Target="https://www.beuc.eu/publications/research-suggests-privacy-policies-leading-online-companies-do-not-fully-respect-gdpr/html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://www.claudette.eu/gdpr/" TargetMode="Externa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0BF8A15-AA5A-43E6-B5DD-7AF14C316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5563" y="17463"/>
            <a:ext cx="9396413" cy="6858000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363" name="Rectangle 1">
            <a:extLst>
              <a:ext uri="{FF2B5EF4-FFF2-40B4-BE49-F238E27FC236}">
                <a16:creationId xmlns:a16="http://schemas.microsoft.com/office/drawing/2014/main" id="{142EC970-7B8A-440A-9F55-88B73AF4F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-100013"/>
            <a:ext cx="4752975" cy="6958013"/>
          </a:xfrm>
          <a:prstGeom prst="rect">
            <a:avLst/>
          </a:prstGeom>
          <a:solidFill>
            <a:srgbClr val="003F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7F7F7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7F7F7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rgbClr val="7F7F7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7F7F7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364" name="Picture 8" descr="logo.jpg">
            <a:extLst>
              <a:ext uri="{FF2B5EF4-FFF2-40B4-BE49-F238E27FC236}">
                <a16:creationId xmlns:a16="http://schemas.microsoft.com/office/drawing/2014/main" id="{447ED209-F9E3-4ABD-9279-E3B6840FF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836613"/>
            <a:ext cx="302418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 descr="txt.png">
            <a:extLst>
              <a:ext uri="{FF2B5EF4-FFF2-40B4-BE49-F238E27FC236}">
                <a16:creationId xmlns:a16="http://schemas.microsoft.com/office/drawing/2014/main" id="{2576F197-D967-4D5C-8C85-BB31EA835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2413000"/>
            <a:ext cx="3240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4">
            <a:extLst>
              <a:ext uri="{FF2B5EF4-FFF2-40B4-BE49-F238E27FC236}">
                <a16:creationId xmlns:a16="http://schemas.microsoft.com/office/drawing/2014/main" id="{4625A1C9-8AEA-4663-A4F1-8753DB007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8075" y="1504950"/>
            <a:ext cx="403225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7F7F7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7F7F7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rgbClr val="7F7F7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7F7F7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altLang="en-US" sz="3400" dirty="0">
                <a:solidFill>
                  <a:schemeClr val="bg1"/>
                </a:solidFill>
                <a:cs typeface="Arial" panose="020B0604020202020204" pitchFamily="34" charset="0"/>
              </a:rPr>
              <a:t>"Claudette </a:t>
            </a:r>
            <a:r>
              <a:rPr lang="fr-BE" altLang="en-US" sz="3400" dirty="0" err="1">
                <a:solidFill>
                  <a:schemeClr val="bg1"/>
                </a:solidFill>
                <a:cs typeface="Arial" panose="020B0604020202020204" pitchFamily="34" charset="0"/>
              </a:rPr>
              <a:t>meets</a:t>
            </a:r>
            <a:r>
              <a:rPr lang="fr-BE" altLang="en-US" sz="3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fr-BE" altLang="en-US" sz="3400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GDPR"</a:t>
            </a:r>
          </a:p>
        </p:txBody>
      </p:sp>
      <p:sp>
        <p:nvSpPr>
          <p:cNvPr id="15367" name="Text Box 5">
            <a:extLst>
              <a:ext uri="{FF2B5EF4-FFF2-40B4-BE49-F238E27FC236}">
                <a16:creationId xmlns:a16="http://schemas.microsoft.com/office/drawing/2014/main" id="{B539F42B-CBFA-43E1-8A65-B99E39764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4652963"/>
            <a:ext cx="338455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7F7F7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7F7F7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rgbClr val="7F7F7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7F7F7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endParaRPr lang="fr-BE" altLang="en-US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en-US" dirty="0">
                <a:solidFill>
                  <a:srgbClr val="FFFFFF"/>
                </a:solidFill>
                <a:cs typeface="Arial" panose="020B0604020202020204" pitchFamily="34" charset="0"/>
              </a:rPr>
              <a:t>ECCG Meeting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en-US" dirty="0">
                <a:solidFill>
                  <a:srgbClr val="FFFFFF"/>
                </a:solidFill>
                <a:cs typeface="Arial" panose="020B0604020202020204" pitchFamily="34" charset="0"/>
              </a:rPr>
              <a:t>Brussels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FFFFF"/>
                </a:solidFill>
                <a:cs typeface="Arial" panose="020B0604020202020204" pitchFamily="34" charset="0"/>
              </a:rPr>
              <a:t>2</a:t>
            </a:r>
            <a:r>
              <a:rPr lang="en-GB" altLang="en-US" dirty="0">
                <a:solidFill>
                  <a:srgbClr val="FFFFFF"/>
                </a:solidFill>
                <a:cs typeface="Arial" panose="020B0604020202020204" pitchFamily="34" charset="0"/>
              </a:rPr>
              <a:t>3 – 24 October 2018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33EB5DE-21DB-4E57-8043-99B712F8DB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3713" y="188913"/>
            <a:ext cx="6696075" cy="935037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“Claudette meets GDPR”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D8D4E5C-0A3E-4380-8CF8-689F8203D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214" y="1131007"/>
            <a:ext cx="8099571" cy="5184576"/>
          </a:xfrm>
        </p:spPr>
        <p:txBody>
          <a:bodyPr/>
          <a:lstStyle/>
          <a:p>
            <a:pPr marL="285750">
              <a:buFont typeface="Wingdings" panose="05000000000000000000" pitchFamily="2" charset="2"/>
              <a:buChar char="Ø"/>
            </a:pPr>
            <a:endParaRPr lang="en-US" altLang="en-US" sz="1800" b="1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 marL="285750"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Project for “digital enforcement” </a:t>
            </a:r>
          </a:p>
          <a:p>
            <a:pPr marL="0" indent="0"/>
            <a:endParaRPr lang="en-US" altLang="en-US" sz="18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BEUC in </a:t>
            </a:r>
            <a:r>
              <a:rPr lang="en-GB" altLang="en-US" sz="18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</a:t>
            </a:r>
            <a:r>
              <a:rPr lang="en-GB" sz="1800" dirty="0">
                <a:solidFill>
                  <a:schemeClr val="tx2"/>
                </a:solidFill>
              </a:rPr>
              <a:t>ooperation with the European University Institute, Florence and the University of Bologna. </a:t>
            </a:r>
          </a:p>
          <a:p>
            <a:pPr marL="685800" lvl="1">
              <a:buFont typeface="Wingdings" panose="05000000000000000000" pitchFamily="2" charset="2"/>
              <a:buChar char="Ø"/>
            </a:pPr>
            <a:endParaRPr lang="en-GB" sz="1800" dirty="0">
              <a:solidFill>
                <a:schemeClr val="tx2"/>
              </a:solidFill>
            </a:endParaRPr>
          </a:p>
          <a:p>
            <a:pPr marL="685800" lvl="1">
              <a:buFont typeface="Wingdings" panose="05000000000000000000" pitchFamily="2" charset="2"/>
              <a:buChar char="Ø"/>
            </a:pPr>
            <a:endParaRPr lang="en-GB" sz="1800" dirty="0">
              <a:solidFill>
                <a:schemeClr val="tx2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003F6F"/>
                </a:solidFill>
                <a:ea typeface="ＭＳ Ｐゴシック" panose="020B0600070205080204" pitchFamily="34" charset="-128"/>
              </a:rPr>
              <a:t>Aim of the project</a:t>
            </a:r>
          </a:p>
          <a:p>
            <a:pPr marL="685800" lvl="1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Test the use of Artificial Intelligence for automated scanning and evaluation of privacy policies</a:t>
            </a:r>
            <a:endParaRPr lang="en-GB" sz="1800" dirty="0">
              <a:solidFill>
                <a:schemeClr val="tx2"/>
              </a:solidFill>
            </a:endParaRPr>
          </a:p>
          <a:p>
            <a:pPr marL="685800" lvl="1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2"/>
                </a:solidFill>
              </a:rPr>
              <a:t>Scan of privacy policies of 14 companies to assess compliance with GDPR.</a:t>
            </a:r>
          </a:p>
          <a:p>
            <a:pPr marL="685800" lvl="1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2"/>
                </a:solidFill>
              </a:rPr>
              <a:t>“Claudette</a:t>
            </a:r>
            <a:r>
              <a:rPr lang="en-US" sz="1800" dirty="0">
                <a:solidFill>
                  <a:schemeClr val="tx2"/>
                </a:solidFill>
              </a:rPr>
              <a:t>”, was trained to</a:t>
            </a:r>
            <a:r>
              <a:rPr lang="en-GB" sz="1800" b="1" dirty="0">
                <a:solidFill>
                  <a:schemeClr val="tx2"/>
                </a:solidFill>
              </a:rPr>
              <a:t> detect clauses that potentially fail</a:t>
            </a:r>
            <a:r>
              <a:rPr lang="en-US" sz="1800" b="1" dirty="0">
                <a:solidFill>
                  <a:schemeClr val="tx2"/>
                </a:solidFill>
              </a:rPr>
              <a:t>ed</a:t>
            </a:r>
            <a:r>
              <a:rPr lang="en-GB" sz="1800" b="1" dirty="0">
                <a:solidFill>
                  <a:schemeClr val="tx2"/>
                </a:solidFill>
              </a:rPr>
              <a:t> to meet GDPR requirements. </a:t>
            </a:r>
          </a:p>
          <a:p>
            <a:pPr marL="0" indent="0" algn="just">
              <a:spcAft>
                <a:spcPts val="600"/>
              </a:spcAft>
            </a:pPr>
            <a:endParaRPr lang="en-GB" sz="1800" dirty="0">
              <a:solidFill>
                <a:schemeClr val="tx2"/>
              </a:solidFill>
            </a:endParaRPr>
          </a:p>
          <a:p>
            <a:pPr marL="285750" indent="-285750" eaLnBrk="1" hangingPunct="1">
              <a:spcAft>
                <a:spcPts val="600"/>
              </a:spcAft>
              <a:buFontTx/>
              <a:buChar char="-"/>
            </a:pPr>
            <a:endParaRPr lang="fr-BE" sz="18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57250" lvl="4" indent="0">
              <a:spcAft>
                <a:spcPts val="600"/>
              </a:spcAft>
              <a:buNone/>
            </a:pPr>
            <a:endParaRPr lang="en-US" altLang="en-US" sz="1800" dirty="0">
              <a:solidFill>
                <a:srgbClr val="003F6F"/>
              </a:solidFill>
              <a:ea typeface="ＭＳ Ｐゴシック" panose="020B0600070205080204" pitchFamily="34" charset="-128"/>
            </a:endParaRPr>
          </a:p>
          <a:p>
            <a:pPr marL="685800" lvl="1">
              <a:buFontTx/>
              <a:buChar char="-"/>
            </a:pPr>
            <a:endParaRPr lang="en-US" altLang="en-US" sz="1800" dirty="0">
              <a:solidFill>
                <a:srgbClr val="003F6F"/>
              </a:solidFill>
              <a:ea typeface="ＭＳ Ｐゴシック" panose="020B0600070205080204" pitchFamily="34" charset="-128"/>
            </a:endParaRPr>
          </a:p>
          <a:p>
            <a:pPr marL="914400" lvl="3" indent="0">
              <a:buNone/>
            </a:pPr>
            <a:endParaRPr lang="en-US" altLang="en-US" sz="1800" dirty="0">
              <a:solidFill>
                <a:srgbClr val="003F6F"/>
              </a:solidFill>
              <a:ea typeface="ＭＳ Ｐゴシック" panose="020B0600070205080204" pitchFamily="34" charset="-128"/>
            </a:endParaRPr>
          </a:p>
          <a:p>
            <a:pPr marL="685800" lvl="1">
              <a:buFontTx/>
              <a:buChar char="-"/>
            </a:pPr>
            <a:endParaRPr lang="en-US" altLang="en-US" sz="1800" dirty="0">
              <a:solidFill>
                <a:srgbClr val="003F6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6388" name="Picture 8" descr="logo.jpg">
            <a:extLst>
              <a:ext uri="{FF2B5EF4-FFF2-40B4-BE49-F238E27FC236}">
                <a16:creationId xmlns:a16="http://schemas.microsoft.com/office/drawing/2014/main" id="{2B15F1FB-BCAD-4CAA-8C91-5E719D4FE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87338"/>
            <a:ext cx="11128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33EB5DE-21DB-4E57-8043-99B712F8DB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3713" y="188913"/>
            <a:ext cx="6696075" cy="935037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“Claudette meets GDPR”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D8D4E5C-0A3E-4380-8CF8-689F8203D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212" y="897552"/>
            <a:ext cx="8099571" cy="5184576"/>
          </a:xfrm>
        </p:spPr>
        <p:txBody>
          <a:bodyPr/>
          <a:lstStyle/>
          <a:p>
            <a:pPr marL="0" indent="0"/>
            <a:endParaRPr lang="en-US" altLang="en-US" sz="1800" b="1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 marL="285750"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Which privacy policies? </a:t>
            </a:r>
          </a:p>
          <a:p>
            <a:pPr marL="0" indent="0" algn="just">
              <a:spcAft>
                <a:spcPts val="600"/>
              </a:spcAft>
            </a:pPr>
            <a:endParaRPr lang="en-GB" sz="1800" dirty="0">
              <a:solidFill>
                <a:schemeClr val="tx2"/>
              </a:solidFill>
            </a:endParaRPr>
          </a:p>
          <a:p>
            <a:pPr marL="285750" indent="-285750" eaLnBrk="1" hangingPunct="1">
              <a:spcAft>
                <a:spcPts val="600"/>
              </a:spcAft>
              <a:buFontTx/>
              <a:buChar char="-"/>
            </a:pPr>
            <a:endParaRPr lang="fr-BE" sz="18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57250" lvl="4" indent="0">
              <a:spcAft>
                <a:spcPts val="600"/>
              </a:spcAft>
              <a:buNone/>
            </a:pPr>
            <a:endParaRPr lang="en-US" altLang="en-US" sz="1800" dirty="0">
              <a:solidFill>
                <a:srgbClr val="003F6F"/>
              </a:solidFill>
              <a:ea typeface="ＭＳ Ｐゴシック" panose="020B0600070205080204" pitchFamily="34" charset="-128"/>
            </a:endParaRPr>
          </a:p>
          <a:p>
            <a:pPr marL="685800" lvl="1">
              <a:buFontTx/>
              <a:buChar char="-"/>
            </a:pPr>
            <a:endParaRPr lang="en-US" altLang="en-US" sz="1800" dirty="0">
              <a:solidFill>
                <a:srgbClr val="003F6F"/>
              </a:solidFill>
              <a:ea typeface="ＭＳ Ｐゴシック" panose="020B0600070205080204" pitchFamily="34" charset="-128"/>
            </a:endParaRPr>
          </a:p>
          <a:p>
            <a:pPr marL="914400" lvl="3" indent="0">
              <a:buNone/>
            </a:pPr>
            <a:endParaRPr lang="en-US" altLang="en-US" sz="1800" dirty="0">
              <a:solidFill>
                <a:srgbClr val="003F6F"/>
              </a:solidFill>
              <a:ea typeface="ＭＳ Ｐゴシック" panose="020B0600070205080204" pitchFamily="34" charset="-128"/>
            </a:endParaRPr>
          </a:p>
          <a:p>
            <a:pPr marL="685800" lvl="1">
              <a:buFontTx/>
              <a:buChar char="-"/>
            </a:pPr>
            <a:endParaRPr lang="en-US" altLang="en-US" sz="1800" dirty="0">
              <a:solidFill>
                <a:srgbClr val="003F6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6388" name="Picture 8" descr="logo.jpg">
            <a:extLst>
              <a:ext uri="{FF2B5EF4-FFF2-40B4-BE49-F238E27FC236}">
                <a16:creationId xmlns:a16="http://schemas.microsoft.com/office/drawing/2014/main" id="{2B15F1FB-BCAD-4CAA-8C91-5E719D4FE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87338"/>
            <a:ext cx="11128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F02756-FBBE-4C04-B3CE-FA032EEBCE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88" t="19185" r="11422" b="10781"/>
          <a:stretch/>
        </p:blipFill>
        <p:spPr>
          <a:xfrm>
            <a:off x="632568" y="1873783"/>
            <a:ext cx="7903108" cy="411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22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33EB5DE-21DB-4E57-8043-99B712F8DB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3713" y="188913"/>
            <a:ext cx="6696075" cy="935037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“Claudette meets GDPR”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D8D4E5C-0A3E-4380-8CF8-689F8203D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9075" y="1386086"/>
            <a:ext cx="5658034" cy="5184576"/>
          </a:xfrm>
        </p:spPr>
        <p:txBody>
          <a:bodyPr/>
          <a:lstStyle/>
          <a:p>
            <a:pPr marL="0" indent="0"/>
            <a:endParaRPr lang="en-GB" sz="1800" dirty="0">
              <a:solidFill>
                <a:schemeClr val="tx2"/>
              </a:solidFill>
            </a:endParaRPr>
          </a:p>
          <a:p>
            <a:pPr marL="285750">
              <a:buFont typeface="Wingdings" panose="05000000000000000000" pitchFamily="2" charset="2"/>
              <a:buChar char="Ø"/>
            </a:pPr>
            <a:r>
              <a:rPr lang="en-GB" sz="1800" b="1" dirty="0">
                <a:solidFill>
                  <a:schemeClr val="tx2"/>
                </a:solidFill>
              </a:rPr>
              <a:t>Methodology</a:t>
            </a:r>
            <a:endParaRPr lang="en-GB" sz="1800" dirty="0">
              <a:solidFill>
                <a:schemeClr val="tx2"/>
              </a:solidFill>
            </a:endParaRPr>
          </a:p>
          <a:p>
            <a:pPr marL="685800" lvl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2"/>
                </a:solidFill>
              </a:rPr>
              <a:t>Development of “golden standard” for GDPR-compliant privacy policy using the text of the GDPR and WP29 Guidelines on consent and on transparency</a:t>
            </a:r>
          </a:p>
          <a:p>
            <a:pPr marL="685800" lvl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2"/>
                </a:solidFill>
              </a:rPr>
              <a:t>Manual tagging of the text of the privacy policies to train “Claudette”</a:t>
            </a:r>
          </a:p>
          <a:p>
            <a:pPr marL="685800" lvl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2"/>
                </a:solidFill>
              </a:rPr>
              <a:t>Automated analysis of content of privacy policies performed by “Claudette”</a:t>
            </a:r>
          </a:p>
          <a:p>
            <a:pPr marL="28575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2"/>
              </a:solidFill>
            </a:endParaRPr>
          </a:p>
          <a:p>
            <a:pPr marL="0" indent="0" algn="just">
              <a:spcAft>
                <a:spcPts val="600"/>
              </a:spcAft>
            </a:pPr>
            <a:endParaRPr lang="en-GB" sz="1800" dirty="0">
              <a:solidFill>
                <a:schemeClr val="tx2"/>
              </a:solidFill>
            </a:endParaRPr>
          </a:p>
          <a:p>
            <a:pPr marL="285750" indent="-285750" eaLnBrk="1" hangingPunct="1">
              <a:spcAft>
                <a:spcPts val="600"/>
              </a:spcAft>
              <a:buFontTx/>
              <a:buChar char="-"/>
            </a:pPr>
            <a:endParaRPr lang="fr-BE" sz="18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57250" lvl="4" indent="0">
              <a:spcAft>
                <a:spcPts val="600"/>
              </a:spcAft>
              <a:buNone/>
            </a:pPr>
            <a:endParaRPr lang="en-US" altLang="en-US" sz="1800" dirty="0">
              <a:solidFill>
                <a:srgbClr val="003F6F"/>
              </a:solidFill>
              <a:ea typeface="ＭＳ Ｐゴシック" panose="020B0600070205080204" pitchFamily="34" charset="-128"/>
            </a:endParaRPr>
          </a:p>
          <a:p>
            <a:pPr marL="685800" lvl="1">
              <a:buFontTx/>
              <a:buChar char="-"/>
            </a:pPr>
            <a:endParaRPr lang="en-US" altLang="en-US" sz="1800" dirty="0">
              <a:solidFill>
                <a:srgbClr val="003F6F"/>
              </a:solidFill>
              <a:ea typeface="ＭＳ Ｐゴシック" panose="020B0600070205080204" pitchFamily="34" charset="-128"/>
            </a:endParaRPr>
          </a:p>
          <a:p>
            <a:pPr marL="914400" lvl="3" indent="0">
              <a:buNone/>
            </a:pPr>
            <a:endParaRPr lang="en-US" altLang="en-US" sz="1800" dirty="0">
              <a:solidFill>
                <a:srgbClr val="003F6F"/>
              </a:solidFill>
              <a:ea typeface="ＭＳ Ｐゴシック" panose="020B0600070205080204" pitchFamily="34" charset="-128"/>
            </a:endParaRPr>
          </a:p>
          <a:p>
            <a:pPr marL="685800" lvl="1">
              <a:buFontTx/>
              <a:buChar char="-"/>
            </a:pPr>
            <a:endParaRPr lang="en-US" altLang="en-US" sz="1800" dirty="0">
              <a:solidFill>
                <a:srgbClr val="003F6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6388" name="Picture 8" descr="logo.jpg">
            <a:extLst>
              <a:ext uri="{FF2B5EF4-FFF2-40B4-BE49-F238E27FC236}">
                <a16:creationId xmlns:a16="http://schemas.microsoft.com/office/drawing/2014/main" id="{2B15F1FB-BCAD-4CAA-8C91-5E719D4FE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87338"/>
            <a:ext cx="11128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4FAE5A-5F34-458B-BB59-B7285C18A1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00" t="20586" r="32675" b="6580"/>
          <a:stretch/>
        </p:blipFill>
        <p:spPr>
          <a:xfrm>
            <a:off x="5877109" y="1556792"/>
            <a:ext cx="2932619" cy="34858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3932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33EB5DE-21DB-4E57-8043-99B712F8DB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3713" y="188913"/>
            <a:ext cx="6696075" cy="935037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“Claudette meets GDPR”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D8D4E5C-0A3E-4380-8CF8-689F8203D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0781" y="836712"/>
            <a:ext cx="5920807" cy="5184576"/>
          </a:xfrm>
        </p:spPr>
        <p:txBody>
          <a:bodyPr/>
          <a:lstStyle/>
          <a:p>
            <a:pPr marL="285750" indent="-285750" eaLnBrk="1" hangingPunct="1">
              <a:spcAft>
                <a:spcPts val="600"/>
              </a:spcAft>
              <a:buFontTx/>
              <a:buChar char="-"/>
            </a:pPr>
            <a:endParaRPr lang="fr-BE" sz="18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</a:pPr>
            <a:r>
              <a:rPr lang="en-GB" sz="1800" b="1" dirty="0">
                <a:solidFill>
                  <a:schemeClr val="tx2"/>
                </a:solidFill>
              </a:rPr>
              <a:t>Results of the project – </a:t>
            </a:r>
            <a:r>
              <a:rPr lang="en-GB" sz="1800" dirty="0">
                <a:solidFill>
                  <a:schemeClr val="tx2"/>
                </a:solidFill>
              </a:rPr>
              <a:t>Published 5</a:t>
            </a:r>
            <a:r>
              <a:rPr lang="en-GB" sz="1800" baseline="30000" dirty="0">
                <a:solidFill>
                  <a:schemeClr val="tx2"/>
                </a:solidFill>
              </a:rPr>
              <a:t>th</a:t>
            </a:r>
            <a:r>
              <a:rPr lang="en-GB" sz="1800" dirty="0">
                <a:solidFill>
                  <a:schemeClr val="tx2"/>
                </a:solidFill>
              </a:rPr>
              <a:t> July</a:t>
            </a:r>
          </a:p>
          <a:p>
            <a:pPr marL="0" indent="0">
              <a:spcAft>
                <a:spcPts val="600"/>
              </a:spcAft>
            </a:pPr>
            <a:endParaRPr lang="en-GB" sz="1800" b="1" dirty="0">
              <a:solidFill>
                <a:schemeClr val="tx2"/>
              </a:solidFill>
            </a:endParaRPr>
          </a:p>
          <a:p>
            <a:pPr marL="0" indent="0"/>
            <a:r>
              <a:rPr lang="fr-BE" sz="1800" b="1" dirty="0" err="1">
                <a:solidFill>
                  <a:srgbClr val="FF0000"/>
                </a:solidFill>
              </a:rPr>
              <a:t>Significant</a:t>
            </a:r>
            <a:r>
              <a:rPr lang="fr-BE" sz="1800" b="1" dirty="0">
                <a:solidFill>
                  <a:srgbClr val="FF0000"/>
                </a:solidFill>
              </a:rPr>
              <a:t> </a:t>
            </a:r>
            <a:r>
              <a:rPr lang="fr-BE" sz="1800" b="1" dirty="0" err="1">
                <a:solidFill>
                  <a:srgbClr val="FF0000"/>
                </a:solidFill>
              </a:rPr>
              <a:t>need</a:t>
            </a:r>
            <a:r>
              <a:rPr lang="fr-BE" sz="1800" b="1" dirty="0">
                <a:solidFill>
                  <a:srgbClr val="FF0000"/>
                </a:solidFill>
              </a:rPr>
              <a:t> for </a:t>
            </a:r>
            <a:r>
              <a:rPr lang="fr-BE" sz="1800" b="1" dirty="0" err="1">
                <a:solidFill>
                  <a:srgbClr val="FF0000"/>
                </a:solidFill>
              </a:rPr>
              <a:t>improvement</a:t>
            </a:r>
            <a:r>
              <a:rPr lang="fr-BE" sz="1800" b="1" dirty="0">
                <a:solidFill>
                  <a:srgbClr val="FF0000"/>
                </a:solidFill>
              </a:rPr>
              <a:t>!</a:t>
            </a:r>
          </a:p>
          <a:p>
            <a:pPr marL="0" indent="0"/>
            <a:endParaRPr lang="fr-BE" sz="1800" b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GB" sz="1800" dirty="0">
                <a:solidFill>
                  <a:schemeClr val="tx2"/>
                </a:solidFill>
              </a:rPr>
              <a:t>None of the analysed privacy policies fully meets the requirements established by the GDPR.</a:t>
            </a:r>
          </a:p>
          <a:p>
            <a:pPr marL="0" indent="0"/>
            <a:endParaRPr lang="en-GB" sz="18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GB" sz="1800" dirty="0">
                <a:solidFill>
                  <a:schemeClr val="tx2"/>
                </a:solidFill>
              </a:rPr>
              <a:t>3,659 sentences (80,398 words) scanned in total:</a:t>
            </a:r>
          </a:p>
          <a:p>
            <a:pPr marL="685800" lvl="1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2"/>
                </a:solidFill>
              </a:rPr>
              <a:t>401 sentences (11.0%) marked as containing unclear language.</a:t>
            </a:r>
          </a:p>
          <a:p>
            <a:pPr marL="685800" lvl="1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2"/>
                </a:solidFill>
              </a:rPr>
              <a:t>1,240 (33.9%) contained “potentially problematic” clauses or clauses providing “insufficient” information.</a:t>
            </a:r>
            <a:endParaRPr lang="fr-BE" sz="18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57250" lvl="4" indent="0">
              <a:spcAft>
                <a:spcPts val="600"/>
              </a:spcAft>
              <a:buNone/>
            </a:pPr>
            <a:endParaRPr lang="en-US" altLang="en-US" sz="1800" dirty="0">
              <a:solidFill>
                <a:srgbClr val="003F6F"/>
              </a:solidFill>
              <a:ea typeface="ＭＳ Ｐゴシック" panose="020B0600070205080204" pitchFamily="34" charset="-128"/>
            </a:endParaRPr>
          </a:p>
          <a:p>
            <a:pPr marL="685800" lvl="1">
              <a:buFontTx/>
              <a:buChar char="-"/>
            </a:pPr>
            <a:endParaRPr lang="en-US" altLang="en-US" sz="1800" dirty="0">
              <a:solidFill>
                <a:srgbClr val="003F6F"/>
              </a:solidFill>
              <a:ea typeface="ＭＳ Ｐゴシック" panose="020B0600070205080204" pitchFamily="34" charset="-128"/>
            </a:endParaRPr>
          </a:p>
          <a:p>
            <a:pPr marL="914400" lvl="3" indent="0">
              <a:buNone/>
            </a:pPr>
            <a:endParaRPr lang="en-US" altLang="en-US" sz="1800" dirty="0">
              <a:solidFill>
                <a:srgbClr val="003F6F"/>
              </a:solidFill>
              <a:ea typeface="ＭＳ Ｐゴシック" panose="020B0600070205080204" pitchFamily="34" charset="-128"/>
            </a:endParaRPr>
          </a:p>
          <a:p>
            <a:pPr marL="685800" lvl="1">
              <a:buFontTx/>
              <a:buChar char="-"/>
            </a:pPr>
            <a:endParaRPr lang="en-US" altLang="en-US" sz="1800" dirty="0">
              <a:solidFill>
                <a:srgbClr val="003F6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6388" name="Picture 8" descr="logo.jpg">
            <a:extLst>
              <a:ext uri="{FF2B5EF4-FFF2-40B4-BE49-F238E27FC236}">
                <a16:creationId xmlns:a16="http://schemas.microsoft.com/office/drawing/2014/main" id="{2B15F1FB-BCAD-4CAA-8C91-5E719D4FE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87338"/>
            <a:ext cx="11128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DA5B6D-8EFD-498F-A6F8-28050D6137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37" t="21987" r="36614" b="6579"/>
          <a:stretch/>
        </p:blipFill>
        <p:spPr>
          <a:xfrm>
            <a:off x="219075" y="2060848"/>
            <a:ext cx="2592288" cy="36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29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33EB5DE-21DB-4E57-8043-99B712F8DB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3713" y="188913"/>
            <a:ext cx="6696075" cy="935037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“Claudette meets GDPR”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D8D4E5C-0A3E-4380-8CF8-689F8203D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3568" y="1406338"/>
            <a:ext cx="8099571" cy="5184576"/>
          </a:xfrm>
        </p:spPr>
        <p:txBody>
          <a:bodyPr/>
          <a:lstStyle/>
          <a:p>
            <a:pPr marL="285750" indent="-28575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003F6F"/>
                </a:solidFill>
                <a:ea typeface="ＭＳ Ｐゴシック" panose="020B0600070205080204" pitchFamily="34" charset="-128"/>
              </a:rPr>
              <a:t>Problems identified:</a:t>
            </a:r>
          </a:p>
          <a:p>
            <a:pPr marL="0" indent="0" eaLnBrk="1" hangingPunct="1">
              <a:spcAft>
                <a:spcPts val="600"/>
              </a:spcAft>
            </a:pPr>
            <a:endParaRPr lang="en-US" altLang="en-US" sz="1800" b="1" dirty="0">
              <a:solidFill>
                <a:srgbClr val="003F6F"/>
              </a:solidFill>
              <a:ea typeface="ＭＳ Ｐゴシック" panose="020B0600070205080204" pitchFamily="34" charset="-128"/>
            </a:endParaRPr>
          </a:p>
          <a:p>
            <a:pPr lvl="0">
              <a:buFontTx/>
              <a:buChar char="-"/>
            </a:pPr>
            <a:r>
              <a:rPr lang="en-US" sz="1800" b="1" dirty="0">
                <a:solidFill>
                  <a:schemeClr val="tx2"/>
                </a:solidFill>
              </a:rPr>
              <a:t>Lack of</a:t>
            </a:r>
            <a:r>
              <a:rPr lang="en-GB" sz="1800" b="1" dirty="0">
                <a:solidFill>
                  <a:schemeClr val="tx2"/>
                </a:solidFill>
              </a:rPr>
              <a:t> information. </a:t>
            </a:r>
            <a:r>
              <a:rPr lang="en-GB" sz="1800" dirty="0">
                <a:solidFill>
                  <a:schemeClr val="tx2"/>
                </a:solidFill>
              </a:rPr>
              <a:t>(e.g. no information from companies to users about the third parties with whom they share or get data from.)</a:t>
            </a:r>
          </a:p>
          <a:p>
            <a:pPr marL="0" lvl="0" indent="0"/>
            <a:endParaRPr lang="fr-BE" sz="1800" dirty="0">
              <a:solidFill>
                <a:schemeClr val="tx2"/>
              </a:solidFill>
            </a:endParaRPr>
          </a:p>
          <a:p>
            <a:pPr lvl="0">
              <a:buFontTx/>
              <a:buChar char="-"/>
            </a:pPr>
            <a:r>
              <a:rPr lang="en-GB" sz="1800" b="1" dirty="0">
                <a:solidFill>
                  <a:schemeClr val="tx2"/>
                </a:solidFill>
              </a:rPr>
              <a:t>Processing personal data in non-GDPR compliant manner </a:t>
            </a:r>
            <a:r>
              <a:rPr lang="en-GB" sz="1800" dirty="0">
                <a:solidFill>
                  <a:schemeClr val="tx2"/>
                </a:solidFill>
              </a:rPr>
              <a:t>. (e.g. clause stating that the user agrees to the company’s privacy policy by simply using its website). </a:t>
            </a:r>
          </a:p>
          <a:p>
            <a:pPr marL="0" lvl="0" indent="0"/>
            <a:endParaRPr lang="fr-BE" sz="1800" dirty="0">
              <a:solidFill>
                <a:schemeClr val="tx2"/>
              </a:solidFill>
            </a:endParaRPr>
          </a:p>
          <a:p>
            <a:pPr lvl="0">
              <a:buFontTx/>
              <a:buChar char="-"/>
            </a:pPr>
            <a:r>
              <a:rPr lang="en-GB" sz="1800" b="1" dirty="0">
                <a:solidFill>
                  <a:schemeClr val="tx2"/>
                </a:solidFill>
              </a:rPr>
              <a:t>Vague and unclear language </a:t>
            </a:r>
            <a:r>
              <a:rPr lang="en-GB" sz="1800" dirty="0">
                <a:solidFill>
                  <a:schemeClr val="tx2"/>
                </a:solidFill>
              </a:rPr>
              <a:t>(makes it very hard for consumers to understand the actual content of the policy and how their data is used in practice). </a:t>
            </a:r>
            <a:endParaRPr lang="en-BE" sz="1800" dirty="0">
              <a:solidFill>
                <a:schemeClr val="tx2"/>
              </a:solidFill>
            </a:endParaRPr>
          </a:p>
          <a:p>
            <a:pPr marL="0" indent="0" eaLnBrk="1" hangingPunct="1">
              <a:spcAft>
                <a:spcPts val="600"/>
              </a:spcAft>
            </a:pPr>
            <a:endParaRPr lang="en-GB" sz="1800" b="1" dirty="0">
              <a:solidFill>
                <a:schemeClr val="tx2"/>
              </a:solidFill>
            </a:endParaRPr>
          </a:p>
          <a:p>
            <a:pPr marL="0" indent="0">
              <a:spcAft>
                <a:spcPts val="600"/>
              </a:spcAft>
            </a:pPr>
            <a:endParaRPr lang="fr-BE" sz="18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</a:pPr>
            <a:endParaRPr lang="en-US" altLang="en-US" sz="18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57250" lvl="4" indent="0">
              <a:spcAft>
                <a:spcPts val="600"/>
              </a:spcAft>
              <a:buNone/>
            </a:pPr>
            <a:endParaRPr lang="en-US" altLang="en-US" sz="1800" dirty="0">
              <a:solidFill>
                <a:srgbClr val="003F6F"/>
              </a:solidFill>
              <a:ea typeface="ＭＳ Ｐゴシック" panose="020B0600070205080204" pitchFamily="34" charset="-128"/>
            </a:endParaRPr>
          </a:p>
          <a:p>
            <a:pPr marL="685800" lvl="1">
              <a:buFontTx/>
              <a:buChar char="-"/>
            </a:pPr>
            <a:endParaRPr lang="en-US" altLang="en-US" sz="1800" dirty="0">
              <a:solidFill>
                <a:srgbClr val="003F6F"/>
              </a:solidFill>
              <a:ea typeface="ＭＳ Ｐゴシック" panose="020B0600070205080204" pitchFamily="34" charset="-128"/>
            </a:endParaRPr>
          </a:p>
          <a:p>
            <a:pPr marL="914400" lvl="3" indent="0">
              <a:buNone/>
            </a:pPr>
            <a:endParaRPr lang="en-US" altLang="en-US" sz="1800" dirty="0">
              <a:solidFill>
                <a:srgbClr val="003F6F"/>
              </a:solidFill>
              <a:ea typeface="ＭＳ Ｐゴシック" panose="020B0600070205080204" pitchFamily="34" charset="-128"/>
            </a:endParaRPr>
          </a:p>
          <a:p>
            <a:pPr marL="685800" lvl="1">
              <a:buFontTx/>
              <a:buChar char="-"/>
            </a:pPr>
            <a:endParaRPr lang="en-US" altLang="en-US" sz="1800" dirty="0">
              <a:solidFill>
                <a:srgbClr val="003F6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6388" name="Picture 8" descr="logo.jpg">
            <a:extLst>
              <a:ext uri="{FF2B5EF4-FFF2-40B4-BE49-F238E27FC236}">
                <a16:creationId xmlns:a16="http://schemas.microsoft.com/office/drawing/2014/main" id="{2B15F1FB-BCAD-4CAA-8C91-5E719D4FE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87338"/>
            <a:ext cx="11128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109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33EB5DE-21DB-4E57-8043-99B712F8DB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3713" y="188913"/>
            <a:ext cx="6696075" cy="935037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“</a:t>
            </a:r>
            <a:r>
              <a:rPr lang="en-US" altLang="en-US">
                <a:ea typeface="ＭＳ Ｐゴシック" panose="020B0600070205080204" pitchFamily="34" charset="-128"/>
              </a:rPr>
              <a:t>Claudette meets GDPR” 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D8D4E5C-0A3E-4380-8CF8-689F8203D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3568" y="1123562"/>
            <a:ext cx="8099571" cy="5184576"/>
          </a:xfrm>
        </p:spPr>
        <p:txBody>
          <a:bodyPr/>
          <a:lstStyle/>
          <a:p>
            <a:pPr marL="285750" indent="-28575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003F6F"/>
                </a:solidFill>
                <a:ea typeface="ＭＳ Ｐゴシック" panose="020B0600070205080204" pitchFamily="34" charset="-128"/>
              </a:rPr>
              <a:t>What next?</a:t>
            </a:r>
          </a:p>
          <a:p>
            <a:pPr marL="0" indent="0">
              <a:spcAft>
                <a:spcPts val="600"/>
              </a:spcAft>
            </a:pPr>
            <a:r>
              <a:rPr lang="en-GB" sz="1800" dirty="0">
                <a:solidFill>
                  <a:schemeClr val="tx2"/>
                </a:solidFill>
              </a:rPr>
              <a:t>Aim to develop a long-term project to: </a:t>
            </a: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E</a:t>
            </a:r>
            <a:r>
              <a:rPr lang="en-GB" sz="1800" dirty="0">
                <a:solidFill>
                  <a:schemeClr val="tx2"/>
                </a:solidFill>
              </a:rPr>
              <a:t>nsure a better enforcement of consumers' data protection rights using AI.</a:t>
            </a: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Develop a t</a:t>
            </a:r>
            <a:r>
              <a:rPr lang="en-GB" sz="1800" dirty="0" err="1">
                <a:solidFill>
                  <a:schemeClr val="tx2"/>
                </a:solidFill>
              </a:rPr>
              <a:t>ool</a:t>
            </a:r>
            <a:r>
              <a:rPr lang="en-GB" sz="1800" dirty="0">
                <a:solidFill>
                  <a:schemeClr val="tx2"/>
                </a:solidFill>
              </a:rPr>
              <a:t> that can be useful for DPAs, consumer orgs and, ultimately consumers themselves</a:t>
            </a:r>
            <a:endParaRPr lang="en-US" altLang="en-US" sz="18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 marL="0" lvl="0" indent="0" algn="just"/>
            <a:r>
              <a:rPr lang="en-US" sz="1800" dirty="0">
                <a:solidFill>
                  <a:schemeClr val="tx2"/>
                </a:solidFill>
              </a:rPr>
              <a:t>Next steps:</a:t>
            </a:r>
            <a:endParaRPr lang="en-GB" sz="1800" dirty="0">
              <a:solidFill>
                <a:schemeClr val="tx2"/>
              </a:solidFill>
            </a:endParaRPr>
          </a:p>
          <a:p>
            <a:pPr marL="400050" lvl="1" indent="0" algn="just"/>
            <a:r>
              <a:rPr lang="en-GB" sz="1800" dirty="0">
                <a:solidFill>
                  <a:schemeClr val="tx2"/>
                </a:solidFill>
              </a:rPr>
              <a:t> Exploring options to continue developing “Claudette”. </a:t>
            </a:r>
            <a:endParaRPr lang="fr-BE" sz="1800" dirty="0">
              <a:solidFill>
                <a:schemeClr val="tx2"/>
              </a:solidFill>
            </a:endParaRPr>
          </a:p>
          <a:p>
            <a:pPr marL="400050" lvl="1" indent="0" algn="just"/>
            <a:r>
              <a:rPr lang="en-US" sz="1800" dirty="0">
                <a:solidFill>
                  <a:schemeClr val="tx2"/>
                </a:solidFill>
              </a:rPr>
              <a:t> Using the tool to identify and inform enforcement actions. </a:t>
            </a:r>
            <a:endParaRPr lang="en-BE" sz="1800" dirty="0">
              <a:solidFill>
                <a:schemeClr val="tx2"/>
              </a:solidFill>
            </a:endParaRPr>
          </a:p>
          <a:p>
            <a:pPr marL="0" indent="0" eaLnBrk="1" hangingPunct="1">
              <a:spcAft>
                <a:spcPts val="600"/>
              </a:spcAft>
            </a:pPr>
            <a:endParaRPr lang="en-GB" sz="1800" b="1" dirty="0">
              <a:solidFill>
                <a:schemeClr val="tx2"/>
              </a:solidFill>
            </a:endParaRPr>
          </a:p>
          <a:p>
            <a:pPr marL="0" indent="0">
              <a:spcAft>
                <a:spcPts val="600"/>
              </a:spcAft>
            </a:pPr>
            <a:endParaRPr lang="fr-BE" sz="18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</a:pPr>
            <a:endParaRPr lang="en-US" altLang="en-US" sz="18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57250" lvl="4" indent="0">
              <a:spcAft>
                <a:spcPts val="600"/>
              </a:spcAft>
              <a:buNone/>
            </a:pPr>
            <a:endParaRPr lang="en-US" altLang="en-US" sz="1800" dirty="0">
              <a:solidFill>
                <a:srgbClr val="003F6F"/>
              </a:solidFill>
              <a:ea typeface="ＭＳ Ｐゴシック" panose="020B0600070205080204" pitchFamily="34" charset="-128"/>
            </a:endParaRPr>
          </a:p>
          <a:p>
            <a:pPr marL="685800" lvl="1">
              <a:buFontTx/>
              <a:buChar char="-"/>
            </a:pPr>
            <a:endParaRPr lang="en-US" altLang="en-US" sz="1800" dirty="0">
              <a:solidFill>
                <a:srgbClr val="003F6F"/>
              </a:solidFill>
              <a:ea typeface="ＭＳ Ｐゴシック" panose="020B0600070205080204" pitchFamily="34" charset="-128"/>
            </a:endParaRPr>
          </a:p>
          <a:p>
            <a:pPr marL="914400" lvl="3" indent="0">
              <a:buNone/>
            </a:pPr>
            <a:endParaRPr lang="en-US" altLang="en-US" sz="1800" dirty="0">
              <a:solidFill>
                <a:srgbClr val="003F6F"/>
              </a:solidFill>
              <a:ea typeface="ＭＳ Ｐゴシック" panose="020B0600070205080204" pitchFamily="34" charset="-128"/>
            </a:endParaRPr>
          </a:p>
          <a:p>
            <a:pPr marL="685800" lvl="1">
              <a:buFontTx/>
              <a:buChar char="-"/>
            </a:pPr>
            <a:endParaRPr lang="en-US" altLang="en-US" sz="1800" dirty="0">
              <a:solidFill>
                <a:srgbClr val="003F6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6388" name="Picture 8" descr="logo.jpg">
            <a:extLst>
              <a:ext uri="{FF2B5EF4-FFF2-40B4-BE49-F238E27FC236}">
                <a16:creationId xmlns:a16="http://schemas.microsoft.com/office/drawing/2014/main" id="{2B15F1FB-BCAD-4CAA-8C91-5E719D4FE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87338"/>
            <a:ext cx="11128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C8C7C72-F8DA-4F51-A8CB-32BFDD574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753" y="4450424"/>
            <a:ext cx="3456494" cy="218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63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33EB5DE-21DB-4E57-8043-99B712F8DB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3713" y="188913"/>
            <a:ext cx="6696075" cy="935037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“</a:t>
            </a:r>
            <a:r>
              <a:rPr lang="en-US" altLang="en-US">
                <a:ea typeface="ＭＳ Ｐゴシック" panose="020B0600070205080204" pitchFamily="34" charset="-128"/>
              </a:rPr>
              <a:t>Claudette meets GDPR” 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D8D4E5C-0A3E-4380-8CF8-689F8203D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3568" y="1123562"/>
            <a:ext cx="8099571" cy="5184576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</a:pPr>
            <a:r>
              <a:rPr lang="en-US" sz="1800" b="1" dirty="0">
                <a:solidFill>
                  <a:schemeClr val="tx2"/>
                </a:solidFill>
              </a:rPr>
              <a:t>More information: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1800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https://claudette.eui.eu/</a:t>
            </a:r>
            <a:endParaRPr lang="fr-BE" sz="1800" dirty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http://www.claudette.eu/gdpr/</a:t>
            </a:r>
            <a:endParaRPr lang="en-GB" sz="1800" dirty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1800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https://www.beuc.eu/publications/research-suggests-privacy-policies-leading-online-companies-do-not-fully-respect-gdpr/html</a:t>
            </a:r>
            <a:endParaRPr lang="fr-BE" sz="1800" dirty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1800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https://www.beuc.eu/publications/beuc-x-2018-065_faq_-_artificial_intelligence_meets_gdpr.pdf</a:t>
            </a:r>
            <a:endParaRPr lang="fr-BE" sz="1800" dirty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  <a:hlinkClick r:id="rId7"/>
              </a:rPr>
              <a:t>https://www.beuc.eu/publications/beuc-x-2018-066_claudette_meets_gdpr_report.pdf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BE" sz="18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</a:pPr>
            <a:endParaRPr lang="en-US" altLang="en-US" sz="18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57250" lvl="4" indent="0">
              <a:spcAft>
                <a:spcPts val="600"/>
              </a:spcAft>
              <a:buNone/>
            </a:pPr>
            <a:endParaRPr lang="en-US" altLang="en-US" sz="1800" dirty="0">
              <a:solidFill>
                <a:srgbClr val="003F6F"/>
              </a:solidFill>
              <a:ea typeface="ＭＳ Ｐゴシック" panose="020B0600070205080204" pitchFamily="34" charset="-128"/>
            </a:endParaRPr>
          </a:p>
          <a:p>
            <a:pPr marL="685800" lvl="1">
              <a:buFontTx/>
              <a:buChar char="-"/>
            </a:pPr>
            <a:endParaRPr lang="en-US" altLang="en-US" sz="1800" dirty="0">
              <a:solidFill>
                <a:srgbClr val="003F6F"/>
              </a:solidFill>
              <a:ea typeface="ＭＳ Ｐゴシック" panose="020B0600070205080204" pitchFamily="34" charset="-128"/>
            </a:endParaRPr>
          </a:p>
          <a:p>
            <a:pPr marL="914400" lvl="3" indent="0">
              <a:buNone/>
            </a:pPr>
            <a:endParaRPr lang="en-US" altLang="en-US" sz="1800" dirty="0">
              <a:solidFill>
                <a:srgbClr val="003F6F"/>
              </a:solidFill>
              <a:ea typeface="ＭＳ Ｐゴシック" panose="020B0600070205080204" pitchFamily="34" charset="-128"/>
            </a:endParaRPr>
          </a:p>
          <a:p>
            <a:pPr marL="685800" lvl="1">
              <a:buFontTx/>
              <a:buChar char="-"/>
            </a:pPr>
            <a:endParaRPr lang="en-US" altLang="en-US" sz="1800" dirty="0">
              <a:solidFill>
                <a:srgbClr val="003F6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6388" name="Picture 8" descr="logo.jpg">
            <a:extLst>
              <a:ext uri="{FF2B5EF4-FFF2-40B4-BE49-F238E27FC236}">
                <a16:creationId xmlns:a16="http://schemas.microsoft.com/office/drawing/2014/main" id="{2B15F1FB-BCAD-4CAA-8C91-5E719D4FE4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87338"/>
            <a:ext cx="11128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3FEEE6-1CAC-480F-BFBD-B4D426FA419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476" t="23343" r="16926" b="55603"/>
          <a:stretch/>
        </p:blipFill>
        <p:spPr>
          <a:xfrm>
            <a:off x="899593" y="4293096"/>
            <a:ext cx="6984774" cy="10823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E4DDA1-109A-4687-9349-F48D391B92E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900" t="35993" b="31792"/>
          <a:stretch/>
        </p:blipFill>
        <p:spPr>
          <a:xfrm>
            <a:off x="979664" y="5425402"/>
            <a:ext cx="6904703" cy="126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75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93BD7E-D4AF-4E78-AC7E-A2E922517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95263"/>
            <a:ext cx="9396413" cy="7029451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121D0BE-5752-40A3-ADBF-E2992B346705}"/>
              </a:ext>
            </a:extLst>
          </p:cNvPr>
          <p:cNvGrpSpPr/>
          <p:nvPr/>
        </p:nvGrpSpPr>
        <p:grpSpPr bwMode="auto">
          <a:xfrm>
            <a:off x="8679854" y="3377119"/>
            <a:ext cx="1216037" cy="2918663"/>
            <a:chOff x="4211960" y="980728"/>
            <a:chExt cx="720080" cy="1728192"/>
          </a:xfrm>
          <a:solidFill>
            <a:srgbClr val="E7502B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4EB6DB7-6F07-4134-B935-CF2A265FFC15}"/>
                </a:ext>
              </a:extLst>
            </p:cNvPr>
            <p:cNvSpPr/>
            <p:nvPr/>
          </p:nvSpPr>
          <p:spPr>
            <a:xfrm>
              <a:off x="4319972" y="980728"/>
              <a:ext cx="504056" cy="504056"/>
            </a:xfrm>
            <a:prstGeom prst="ellipse">
              <a:avLst/>
            </a:prstGeom>
            <a:solidFill>
              <a:srgbClr val="E750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/>
                <a:t>     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E5BC5790-1E90-49B9-969A-6ACB2DF32D46}"/>
                </a:ext>
              </a:extLst>
            </p:cNvPr>
            <p:cNvSpPr/>
            <p:nvPr/>
          </p:nvSpPr>
          <p:spPr>
            <a:xfrm>
              <a:off x="4211960" y="1412776"/>
              <a:ext cx="720080" cy="1296144"/>
            </a:xfrm>
            <a:prstGeom prst="roundRect">
              <a:avLst>
                <a:gd name="adj" fmla="val 50000"/>
              </a:avLst>
            </a:prstGeom>
            <a:solidFill>
              <a:srgbClr val="E750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/>
                <a:t>       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5B9C97E-D519-44BF-8D71-8565E9A9F853}"/>
              </a:ext>
            </a:extLst>
          </p:cNvPr>
          <p:cNvGrpSpPr/>
          <p:nvPr/>
        </p:nvGrpSpPr>
        <p:grpSpPr bwMode="auto">
          <a:xfrm>
            <a:off x="7257019" y="3910984"/>
            <a:ext cx="699357" cy="1678256"/>
            <a:chOff x="4211960" y="980728"/>
            <a:chExt cx="720080" cy="1728192"/>
          </a:xfrm>
          <a:solidFill>
            <a:srgbClr val="E7502B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B2A5A7F-417D-48A2-B127-87BD99584B1B}"/>
                </a:ext>
              </a:extLst>
            </p:cNvPr>
            <p:cNvSpPr/>
            <p:nvPr/>
          </p:nvSpPr>
          <p:spPr>
            <a:xfrm>
              <a:off x="4319972" y="980728"/>
              <a:ext cx="504056" cy="504056"/>
            </a:xfrm>
            <a:prstGeom prst="ellipse">
              <a:avLst/>
            </a:prstGeom>
            <a:solidFill>
              <a:srgbClr val="86972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/>
                <a:t>     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11BCE23A-7D23-4253-A7D2-3795026E3088}"/>
                </a:ext>
              </a:extLst>
            </p:cNvPr>
            <p:cNvSpPr/>
            <p:nvPr/>
          </p:nvSpPr>
          <p:spPr>
            <a:xfrm>
              <a:off x="4211960" y="1412776"/>
              <a:ext cx="720080" cy="1296144"/>
            </a:xfrm>
            <a:prstGeom prst="roundRect">
              <a:avLst>
                <a:gd name="adj" fmla="val 50000"/>
              </a:avLst>
            </a:prstGeom>
            <a:solidFill>
              <a:srgbClr val="86972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/>
                <a:t>        </a:t>
              </a:r>
            </a:p>
          </p:txBody>
        </p:sp>
      </p:grpSp>
      <p:sp>
        <p:nvSpPr>
          <p:cNvPr id="18437" name="Rectangle 1">
            <a:extLst>
              <a:ext uri="{FF2B5EF4-FFF2-40B4-BE49-F238E27FC236}">
                <a16:creationId xmlns:a16="http://schemas.microsoft.com/office/drawing/2014/main" id="{DD2EE3CB-5C7A-4DA2-B297-44457219C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075" y="4995863"/>
            <a:ext cx="44672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7F7F7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7F7F7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rgbClr val="7F7F7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7F7F7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en-US" sz="1800">
                <a:solidFill>
                  <a:srgbClr val="869728"/>
                </a:solidFill>
                <a:cs typeface="Arial" panose="020B0604020202020204" pitchFamily="34" charset="0"/>
              </a:rPr>
              <a:t>www.beuc.eu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en-US" sz="1800">
                <a:solidFill>
                  <a:srgbClr val="869728"/>
                </a:solidFill>
                <a:cs typeface="Arial" panose="020B0604020202020204" pitchFamily="34" charset="0"/>
              </a:rPr>
              <a:t>@beuc</a:t>
            </a:r>
          </a:p>
        </p:txBody>
      </p:sp>
      <p:pic>
        <p:nvPicPr>
          <p:cNvPr id="18438" name="Picture 20" descr="logo.jpg">
            <a:extLst>
              <a:ext uri="{FF2B5EF4-FFF2-40B4-BE49-F238E27FC236}">
                <a16:creationId xmlns:a16="http://schemas.microsoft.com/office/drawing/2014/main" id="{A27C48C0-1768-4D5B-9319-B92CE48FF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404813"/>
            <a:ext cx="18272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" descr="shadow.png">
            <a:extLst>
              <a:ext uri="{FF2B5EF4-FFF2-40B4-BE49-F238E27FC236}">
                <a16:creationId xmlns:a16="http://schemas.microsoft.com/office/drawing/2014/main" id="{A31C96EA-7F72-40BF-8DD0-E0F44AAF0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5387975"/>
            <a:ext cx="202088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6" descr="shadow.png">
            <a:extLst>
              <a:ext uri="{FF2B5EF4-FFF2-40B4-BE49-F238E27FC236}">
                <a16:creationId xmlns:a16="http://schemas.microsoft.com/office/drawing/2014/main" id="{0B7A4225-B7DF-4F11-B0BF-19E97671C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5683250"/>
            <a:ext cx="45212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3" descr="txt.png">
            <a:extLst>
              <a:ext uri="{FF2B5EF4-FFF2-40B4-BE49-F238E27FC236}">
                <a16:creationId xmlns:a16="http://schemas.microsoft.com/office/drawing/2014/main" id="{2D7E65C3-F031-45EA-BF1A-9EDC531162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1368425"/>
            <a:ext cx="195897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2" descr="adrs.png">
            <a:extLst>
              <a:ext uri="{FF2B5EF4-FFF2-40B4-BE49-F238E27FC236}">
                <a16:creationId xmlns:a16="http://schemas.microsoft.com/office/drawing/2014/main" id="{0DC65708-9165-4EC6-833A-2BD4DB5397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6286500"/>
            <a:ext cx="809307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TextBox 1">
            <a:extLst>
              <a:ext uri="{FF2B5EF4-FFF2-40B4-BE49-F238E27FC236}">
                <a16:creationId xmlns:a16="http://schemas.microsoft.com/office/drawing/2014/main" id="{80CFABD1-30D4-4025-9A87-DFA84382E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75" y="3089275"/>
            <a:ext cx="4464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7F7F7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7F7F7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rgbClr val="7F7F7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7F7F7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3F6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Thank you for your attention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UC_PPT Template LAST O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EUC PPT Template.pot [Compatibility Mode]" id="{63466C83-9528-44FB-9CE0-4C085E447B89}" vid="{5C371DC4-BDD7-4002-8A06-2E00A5F508C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7c780c7-e6aa-48c6-a571-78954b2467e8">
      <UserInfo>
        <DisplayName>Ursula Pachl (BEUC)</DisplayName>
        <AccountId>26</AccountId>
        <AccountType/>
      </UserInfo>
      <UserInfo>
        <DisplayName>Mathilde Godichaud (BEUC)</DisplayName>
        <AccountId>430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2672584EDBA74694AFE0D66A8F5ACC" ma:contentTypeVersion="10" ma:contentTypeDescription="Crée un document." ma:contentTypeScope="" ma:versionID="e2063235799993109bca65ef9895a4b8">
  <xsd:schema xmlns:xsd="http://www.w3.org/2001/XMLSchema" xmlns:xs="http://www.w3.org/2001/XMLSchema" xmlns:p="http://schemas.microsoft.com/office/2006/metadata/properties" xmlns:ns2="6d85d263-972c-4f7c-9b76-6fe5b1ac14ba" xmlns:ns3="87c780c7-e6aa-48c6-a571-78954b2467e8" targetNamespace="http://schemas.microsoft.com/office/2006/metadata/properties" ma:root="true" ma:fieldsID="9cbbec1d7d2ddbd707a20aa0203a6325" ns2:_="" ns3:_="">
    <xsd:import namespace="6d85d263-972c-4f7c-9b76-6fe5b1ac14ba"/>
    <xsd:import namespace="87c780c7-e6aa-48c6-a571-78954b2467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85d263-972c-4f7c-9b76-6fe5b1ac14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c780c7-e6aa-48c6-a571-78954b2467e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153343-1449-4E2C-BCE6-8861CA21FC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EB485D-2C9C-4380-84B4-A0D1587F3F7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7c780c7-e6aa-48c6-a571-78954b2467e8"/>
    <ds:schemaRef ds:uri="6d85d263-972c-4f7c-9b76-6fe5b1ac14b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717EEC3-0926-433F-BE33-B61B911972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85d263-972c-4f7c-9b76-6fe5b1ac14ba"/>
    <ds:schemaRef ds:uri="87c780c7-e6aa-48c6-a571-78954b2467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BEUC PPT Template</Template>
  <TotalTime>790</TotalTime>
  <Words>433</Words>
  <Application>Microsoft Office PowerPoint</Application>
  <PresentationFormat>On-screen Show (4:3)</PresentationFormat>
  <Paragraphs>102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Calibri</vt:lpstr>
      <vt:lpstr>Times New Roman</vt:lpstr>
      <vt:lpstr>Verdana</vt:lpstr>
      <vt:lpstr>Wingdings</vt:lpstr>
      <vt:lpstr>BEUC_PPT Template LAST ONE</vt:lpstr>
      <vt:lpstr>PowerPoint Presentation</vt:lpstr>
      <vt:lpstr>“Claudette meets GDPR”</vt:lpstr>
      <vt:lpstr>“Claudette meets GDPR”</vt:lpstr>
      <vt:lpstr>“Claudette meets GDPR”</vt:lpstr>
      <vt:lpstr>“Claudette meets GDPR”</vt:lpstr>
      <vt:lpstr>“Claudette meets GDPR”</vt:lpstr>
      <vt:lpstr>“Claudette meets GDPR” </vt:lpstr>
      <vt:lpstr>“Claudette meets GDPR” 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Martin (BEUC)</dc:creator>
  <cp:lastModifiedBy>FIDANIDIS Litsa (JUST)</cp:lastModifiedBy>
  <cp:revision>25</cp:revision>
  <dcterms:created xsi:type="dcterms:W3CDTF">2018-09-07T08:49:34Z</dcterms:created>
  <dcterms:modified xsi:type="dcterms:W3CDTF">2018-10-18T12:23:15Z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0x0101008D2672584EDBA74694AFE0D66A8F5ACC</vt:lpwstr>
  </property>
</Properties>
</file>