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3" r:id="rId2"/>
    <p:sldId id="302" r:id="rId3"/>
    <p:sldId id="303" r:id="rId4"/>
    <p:sldId id="282" r:id="rId5"/>
    <p:sldId id="265" r:id="rId6"/>
    <p:sldId id="298" r:id="rId7"/>
    <p:sldId id="304" r:id="rId8"/>
    <p:sldId id="305" r:id="rId9"/>
    <p:sldId id="307" r:id="rId10"/>
    <p:sldId id="310" r:id="rId11"/>
    <p:sldId id="311" r:id="rId12"/>
    <p:sldId id="312" r:id="rId13"/>
    <p:sldId id="313" r:id="rId14"/>
    <p:sldId id="314" r:id="rId15"/>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CC"/>
    <a:srgbClr val="FFCC99"/>
    <a:srgbClr val="CCFFCC"/>
    <a:srgbClr val="00CC66"/>
    <a:srgbClr val="3399FF"/>
    <a:srgbClr val="FF9900"/>
    <a:srgbClr val="0066FF"/>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2" autoAdjust="0"/>
  </p:normalViewPr>
  <p:slideViewPr>
    <p:cSldViewPr>
      <p:cViewPr varScale="1">
        <p:scale>
          <a:sx n="56" d="100"/>
          <a:sy n="56" d="100"/>
        </p:scale>
        <p:origin x="19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6" cy="488226"/>
          </a:xfrm>
          <a:prstGeom prst="rect">
            <a:avLst/>
          </a:prstGeom>
          <a:noFill/>
          <a:ln w="9525">
            <a:noFill/>
            <a:miter lim="800000"/>
            <a:headEnd/>
            <a:tailEnd/>
          </a:ln>
          <a:effectLst/>
        </p:spPr>
        <p:txBody>
          <a:bodyPr vert="horz" wrap="square" lIns="89777" tIns="44888" rIns="89777" bIns="4488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5" y="0"/>
            <a:ext cx="2890666" cy="488226"/>
          </a:xfrm>
          <a:prstGeom prst="rect">
            <a:avLst/>
          </a:prstGeom>
          <a:noFill/>
          <a:ln w="9525">
            <a:noFill/>
            <a:miter lim="800000"/>
            <a:headEnd/>
            <a:tailEnd/>
          </a:ln>
          <a:effectLst/>
        </p:spPr>
        <p:txBody>
          <a:bodyPr vert="horz" wrap="square" lIns="89777" tIns="44888" rIns="89777" bIns="4488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6"/>
            <a:ext cx="2890666" cy="488225"/>
          </a:xfrm>
          <a:prstGeom prst="rect">
            <a:avLst/>
          </a:prstGeom>
          <a:noFill/>
          <a:ln w="9525">
            <a:noFill/>
            <a:miter lim="800000"/>
            <a:headEnd/>
            <a:tailEnd/>
          </a:ln>
          <a:effectLst/>
        </p:spPr>
        <p:txBody>
          <a:bodyPr vert="horz" wrap="square" lIns="89777" tIns="44888" rIns="89777" bIns="4488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5" y="9263816"/>
            <a:ext cx="2890666" cy="488225"/>
          </a:xfrm>
          <a:prstGeom prst="rect">
            <a:avLst/>
          </a:prstGeom>
          <a:noFill/>
          <a:ln w="9525">
            <a:noFill/>
            <a:miter lim="800000"/>
            <a:headEnd/>
            <a:tailEnd/>
          </a:ln>
          <a:effectLst/>
        </p:spPr>
        <p:txBody>
          <a:bodyPr vert="horz" wrap="square" lIns="89777" tIns="44888" rIns="89777" bIns="44888"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6" cy="488226"/>
          </a:xfrm>
          <a:prstGeom prst="rect">
            <a:avLst/>
          </a:prstGeom>
          <a:noFill/>
          <a:ln w="9525">
            <a:noFill/>
            <a:miter lim="800000"/>
            <a:headEnd/>
            <a:tailEnd/>
          </a:ln>
          <a:effectLst/>
        </p:spPr>
        <p:txBody>
          <a:bodyPr vert="horz" wrap="square" lIns="89777" tIns="44888" rIns="89777" bIns="4488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5" y="0"/>
            <a:ext cx="2890666" cy="488226"/>
          </a:xfrm>
          <a:prstGeom prst="rect">
            <a:avLst/>
          </a:prstGeom>
          <a:noFill/>
          <a:ln w="9525">
            <a:noFill/>
            <a:miter lim="800000"/>
            <a:headEnd/>
            <a:tailEnd/>
          </a:ln>
          <a:effectLst/>
        </p:spPr>
        <p:txBody>
          <a:bodyPr vert="horz" wrap="square" lIns="89777" tIns="44888" rIns="89777" bIns="4488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8"/>
            <a:ext cx="5335894" cy="4389354"/>
          </a:xfrm>
          <a:prstGeom prst="rect">
            <a:avLst/>
          </a:prstGeom>
          <a:noFill/>
          <a:ln w="9525">
            <a:noFill/>
            <a:miter lim="800000"/>
            <a:headEnd/>
            <a:tailEnd/>
          </a:ln>
          <a:effectLst/>
        </p:spPr>
        <p:txBody>
          <a:bodyPr vert="horz" wrap="square" lIns="89777" tIns="44888" rIns="89777" bIns="4488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6"/>
            <a:ext cx="2890666" cy="488225"/>
          </a:xfrm>
          <a:prstGeom prst="rect">
            <a:avLst/>
          </a:prstGeom>
          <a:noFill/>
          <a:ln w="9525">
            <a:noFill/>
            <a:miter lim="800000"/>
            <a:headEnd/>
            <a:tailEnd/>
          </a:ln>
          <a:effectLst/>
        </p:spPr>
        <p:txBody>
          <a:bodyPr vert="horz" wrap="square" lIns="89777" tIns="44888" rIns="89777" bIns="4488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5" y="9263816"/>
            <a:ext cx="2890666" cy="488225"/>
          </a:xfrm>
          <a:prstGeom prst="rect">
            <a:avLst/>
          </a:prstGeom>
          <a:noFill/>
          <a:ln w="9525">
            <a:noFill/>
            <a:miter lim="800000"/>
            <a:headEnd/>
            <a:tailEnd/>
          </a:ln>
          <a:effectLst/>
        </p:spPr>
        <p:txBody>
          <a:bodyPr vert="horz" wrap="square" lIns="89777" tIns="44888" rIns="89777" bIns="44888"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noProof="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81593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10</a:t>
            </a:fld>
            <a:endParaRPr lang="en-GB">
              <a:solidFill>
                <a:srgbClr val="000000"/>
              </a:solidFill>
            </a:endParaRPr>
          </a:p>
        </p:txBody>
      </p:sp>
    </p:spTree>
    <p:extLst>
      <p:ext uri="{BB962C8B-B14F-4D97-AF65-F5344CB8AC3E}">
        <p14:creationId xmlns:p14="http://schemas.microsoft.com/office/powerpoint/2010/main" val="27921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Travel</a:t>
            </a:r>
            <a:r>
              <a:rPr lang="fr-BE" dirty="0" smtClean="0"/>
              <a:t>-Net: </a:t>
            </a:r>
          </a:p>
          <a:p>
            <a:r>
              <a:rPr lang="en-US" dirty="0" smtClean="0"/>
              <a:t>cross-border network of ADR bodies dealing worth consumer disputes in the passenger transport and travel sectors. This network is not managed by the Commission, but by its members. It is still in the making: 3rd meeting held in Thessaloniki on 12/10/2018 (discussion</a:t>
            </a:r>
            <a:r>
              <a:rPr lang="en-US" baseline="0" dirty="0" smtClean="0"/>
              <a:t> on </a:t>
            </a:r>
            <a:r>
              <a:rPr lang="en-US" dirty="0" smtClean="0"/>
              <a:t>operational &amp; substantive issues en route of giving Travel-Net a greater exposure and expanding it to all member states – attendance by 23 ADR entities from 17 countries)</a:t>
            </a:r>
          </a:p>
          <a:p>
            <a:endParaRPr lang="en-US" dirty="0" smtClean="0"/>
          </a:p>
          <a:p>
            <a:r>
              <a:rPr lang="en-US" cap="all" baseline="0" dirty="0" smtClean="0"/>
              <a:t>Communication campaigns</a:t>
            </a:r>
          </a:p>
          <a:p>
            <a:r>
              <a:rPr lang="en-US" b="1" dirty="0" smtClean="0"/>
              <a:t>Consumers</a:t>
            </a:r>
            <a:r>
              <a:rPr lang="en-US" dirty="0" smtClean="0"/>
              <a:t>: A regular increase in visits on the ODR platform is confirmed for the second year of operation and thanks to a very successful communication campaign carried out at the end of the 2017, the web-traffic on the ODR platform registered a massive spike in visits in January 2018.</a:t>
            </a:r>
          </a:p>
          <a:p>
            <a:endParaRPr lang="en-US" dirty="0" smtClean="0"/>
          </a:p>
          <a:p>
            <a:r>
              <a:rPr lang="en-US" b="1" dirty="0" smtClean="0"/>
              <a:t>Traders</a:t>
            </a:r>
            <a:r>
              <a:rPr lang="en-US" b="0" dirty="0" smtClean="0"/>
              <a:t>:</a:t>
            </a:r>
            <a:r>
              <a:rPr lang="en-US" b="0" baseline="0" dirty="0" smtClean="0"/>
              <a:t> Traders</a:t>
            </a:r>
            <a:r>
              <a:rPr lang="en-US" dirty="0" smtClean="0"/>
              <a:t>’ participation is still the key challenge to be addressed in order to achieve better operational results. In response to this low engagement rate, during the period April – July 2018 the Commission carried out a communication campaign targeting traders to raise awareness about the benefit of using the ODR platform in order to boost traders’ engagement and responsiveness.</a:t>
            </a:r>
          </a:p>
          <a:p>
            <a:r>
              <a:rPr lang="en-US" dirty="0" smtClean="0"/>
              <a:t> </a:t>
            </a:r>
            <a:endParaRPr lang="fr-BE" dirty="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11</a:t>
            </a:fld>
            <a:endParaRPr lang="en-GB">
              <a:solidFill>
                <a:srgbClr val="000000"/>
              </a:solidFill>
            </a:endParaRPr>
          </a:p>
        </p:txBody>
      </p:sp>
    </p:spTree>
    <p:extLst>
      <p:ext uri="{BB962C8B-B14F-4D97-AF65-F5344CB8AC3E}">
        <p14:creationId xmlns:p14="http://schemas.microsoft.com/office/powerpoint/2010/main" val="46217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ADR Assembly – was a valuable opportunity to engage with ADR bodies and to gain an on-the-ground perspective of ADR as the directive comes into effect across the union</a:t>
            </a:r>
          </a:p>
          <a:p>
            <a:endParaRPr lang="en-US" dirty="0" smtClean="0"/>
          </a:p>
          <a:p>
            <a:r>
              <a:rPr lang="en-US" dirty="0" smtClean="0"/>
              <a:t>The assembly highlighted the diversity in the landscape governed by the directive and the variety of ADR models operating under the legislation. These models include: </a:t>
            </a:r>
          </a:p>
          <a:p>
            <a:r>
              <a:rPr lang="en-US" dirty="0" smtClean="0"/>
              <a:t>• Mediation, conciliation, arbitration and mixed methods</a:t>
            </a:r>
          </a:p>
          <a:p>
            <a:r>
              <a:rPr lang="en-US" dirty="0" smtClean="0"/>
              <a:t>• Mandatory and non-mandatory in terms of participation and compliance with outcomes</a:t>
            </a:r>
          </a:p>
          <a:p>
            <a:r>
              <a:rPr lang="en-US" dirty="0" smtClean="0"/>
              <a:t>• Services offered for free and for a fee</a:t>
            </a:r>
          </a:p>
          <a:p>
            <a:r>
              <a:rPr lang="en-US" dirty="0" smtClean="0"/>
              <a:t>• Sector-specific ADR bodies and ADR bodies that cover all retail sectors ("residual ADR entities")</a:t>
            </a:r>
          </a:p>
          <a:p>
            <a:r>
              <a:rPr lang="en-US" dirty="0" smtClean="0"/>
              <a:t>• Public or private (including those financed by companies and business associations as well a) ADR bodies</a:t>
            </a:r>
          </a:p>
          <a:p>
            <a:endParaRPr lang="fr-BE" dirty="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12</a:t>
            </a:fld>
            <a:endParaRPr lang="en-GB">
              <a:solidFill>
                <a:srgbClr val="000000"/>
              </a:solidFill>
            </a:endParaRPr>
          </a:p>
        </p:txBody>
      </p:sp>
    </p:spTree>
    <p:extLst>
      <p:ext uri="{BB962C8B-B14F-4D97-AF65-F5344CB8AC3E}">
        <p14:creationId xmlns:p14="http://schemas.microsoft.com/office/powerpoint/2010/main" val="28689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649">
              <a:defRPr/>
            </a:pPr>
            <a:r>
              <a:rPr lang="en-US" b="1" i="0" dirty="0" smtClean="0"/>
              <a:t>Pro &amp; Cons of diversity</a:t>
            </a:r>
            <a:r>
              <a:rPr lang="en-US" i="0" dirty="0" smtClean="0"/>
              <a:t>: </a:t>
            </a:r>
          </a:p>
          <a:p>
            <a:pPr defTabSz="894649">
              <a:defRPr/>
            </a:pPr>
            <a:r>
              <a:rPr lang="en-US" i="0" dirty="0" smtClean="0"/>
              <a:t>More opportunities for shared learning and competition in the sector can contribute to higher standards</a:t>
            </a:r>
          </a:p>
          <a:p>
            <a:pPr defTabSz="894649">
              <a:defRPr/>
            </a:pPr>
            <a:r>
              <a:rPr lang="en-GB" i="0" dirty="0" smtClean="0"/>
              <a:t>Overlapping, geographical and sectoral competencies of ADR bodies may be confusing for service users and allow “forum shopping” by consumers. </a:t>
            </a:r>
            <a:endParaRPr lang="fr-BE" i="0" dirty="0" smtClean="0"/>
          </a:p>
          <a:p>
            <a:r>
              <a:rPr lang="en-US" dirty="0" smtClean="0"/>
              <a:t>differences in approach contributes to poor public understanding of ADR; even consumers and traders with experience of ADR, for example, might be unaware of or surprised by approaches adopted in others.</a:t>
            </a:r>
          </a:p>
          <a:p>
            <a:r>
              <a:rPr lang="en-US" dirty="0" smtClean="0"/>
              <a:t>Differences in quality could cause reputational damage to the entire ADR landscape in a given Member State or economic sector.</a:t>
            </a:r>
          </a:p>
          <a:p>
            <a:endParaRPr lang="en-US" dirty="0" smtClean="0"/>
          </a:p>
          <a:p>
            <a:r>
              <a:rPr lang="en-US" b="1" dirty="0" smtClean="0"/>
              <a:t>Quality</a:t>
            </a:r>
          </a:p>
          <a:p>
            <a:r>
              <a:rPr lang="en-US" b="0" dirty="0" smtClean="0"/>
              <a:t>- Changing times new quality standards particularly in the area of information technology (ADR bodies voiced the need for additional support and resources to upgrade their capacities in this area).</a:t>
            </a:r>
          </a:p>
          <a:p>
            <a:pPr marL="167747" indent="-167747">
              <a:buFontTx/>
              <a:buChar char="-"/>
            </a:pPr>
            <a:r>
              <a:rPr lang="en-US" b="0" dirty="0" smtClean="0"/>
              <a:t>Operational measures:</a:t>
            </a:r>
            <a:r>
              <a:rPr lang="en-US" b="0" baseline="0" dirty="0" smtClean="0"/>
              <a:t> </a:t>
            </a:r>
            <a:r>
              <a:rPr lang="en-US" b="0" dirty="0" smtClean="0"/>
              <a:t>making dispute resolution more user-friendly and less bureaucratic; incorporating customer feedback and self-appraisal; using performance measurement and impact evaluation techniques; assembling multi-disciplinary teams; and improving IT capacities.</a:t>
            </a:r>
          </a:p>
          <a:p>
            <a:pPr marL="167747" indent="-167747">
              <a:buFontTx/>
              <a:buChar char="-"/>
            </a:pPr>
            <a:endParaRPr lang="en-US" b="0" dirty="0" smtClean="0"/>
          </a:p>
          <a:p>
            <a:r>
              <a:rPr lang="en-US" b="1" dirty="0" smtClean="0"/>
              <a:t>Communication:</a:t>
            </a:r>
            <a:r>
              <a:rPr lang="en-US" b="1" baseline="0" dirty="0" smtClean="0"/>
              <a:t> </a:t>
            </a:r>
            <a:r>
              <a:rPr lang="en-US" b="0" baseline="0" dirty="0" smtClean="0"/>
              <a:t>fundamental aspect to raise awareness and trust given the voluntary nature of the ADR system</a:t>
            </a:r>
            <a:endParaRPr lang="en-US" b="1" dirty="0" smtClean="0"/>
          </a:p>
          <a:p>
            <a:endParaRPr lang="en-US" b="1" dirty="0" smtClean="0"/>
          </a:p>
          <a:p>
            <a:r>
              <a:rPr lang="en-US" b="1" dirty="0" smtClean="0"/>
              <a:t>Traders participation</a:t>
            </a:r>
          </a:p>
          <a:p>
            <a:r>
              <a:rPr lang="en-US" b="0" dirty="0" smtClean="0"/>
              <a:t>Challenge where</a:t>
            </a:r>
            <a:r>
              <a:rPr lang="en-US" b="0" baseline="0" dirty="0" smtClean="0"/>
              <a:t> participation is voluntary</a:t>
            </a:r>
            <a:r>
              <a:rPr lang="en-US" b="0" dirty="0" smtClean="0"/>
              <a:t>. However mandatory participation is not a panacea for effective ADR and some voluntary systems (that are accompanied by innovative compliance mechanisms – naming and shaming) achieve high participation, compliance and satisfaction rates. It was noted also, that short of mandatory participation, traders could be “nudged” towards participation. In this regard, participants spoke, for example, about the use in some countries of published lists of traders that do not comply with ADR. Such “blacklists” have proven effective but participants agreed that listing systems need strong communication in order to have an impact.</a:t>
            </a:r>
          </a:p>
          <a:p>
            <a:endParaRPr lang="en-US" b="0" dirty="0" smtClean="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13</a:t>
            </a:fld>
            <a:endParaRPr lang="en-GB">
              <a:solidFill>
                <a:srgbClr val="000000"/>
              </a:solidFill>
            </a:endParaRPr>
          </a:p>
        </p:txBody>
      </p:sp>
    </p:spTree>
    <p:extLst>
      <p:ext uri="{BB962C8B-B14F-4D97-AF65-F5344CB8AC3E}">
        <p14:creationId xmlns:p14="http://schemas.microsoft.com/office/powerpoint/2010/main" val="203815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Stakeholders consultation</a:t>
            </a:r>
            <a:r>
              <a:rPr lang="en-US" dirty="0" smtClean="0"/>
              <a:t>: Reports</a:t>
            </a:r>
            <a:r>
              <a:rPr lang="en-US" baseline="0" dirty="0" smtClean="0"/>
              <a:t> from NCAs and meeting in November + targeted consultations for traders and consumers will feed the </a:t>
            </a:r>
            <a:r>
              <a:rPr lang="en-US" b="1" baseline="0" dirty="0" smtClean="0"/>
              <a:t>ADR </a:t>
            </a:r>
            <a:r>
              <a:rPr lang="en-US" b="1" dirty="0" smtClean="0"/>
              <a:t>Report due</a:t>
            </a:r>
            <a:r>
              <a:rPr lang="en-US" b="1" baseline="0" dirty="0" smtClean="0"/>
              <a:t> by </a:t>
            </a:r>
            <a:r>
              <a:rPr lang="en-US" b="1" dirty="0" smtClean="0"/>
              <a:t>2019</a:t>
            </a:r>
            <a:endParaRPr lang="en-US" dirty="0" smtClean="0"/>
          </a:p>
          <a:p>
            <a:endParaRPr lang="en-US" dirty="0" smtClean="0"/>
          </a:p>
          <a:p>
            <a:r>
              <a:rPr lang="en-US" b="1" dirty="0" smtClean="0"/>
              <a:t>ODR platform</a:t>
            </a:r>
            <a:r>
              <a:rPr lang="en-US" b="0" dirty="0" smtClean="0"/>
              <a:t> e.g. measures</a:t>
            </a:r>
            <a:r>
              <a:rPr lang="en-US" dirty="0" smtClean="0"/>
              <a:t> to help users navigate diversity such as an improved ADR search function on the European Commission’s Online Dispute Resolution (ODR) Platform</a:t>
            </a:r>
          </a:p>
          <a:p>
            <a:endParaRPr lang="fr-BE" dirty="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14</a:t>
            </a:fld>
            <a:endParaRPr lang="en-GB">
              <a:solidFill>
                <a:srgbClr val="000000"/>
              </a:solidFill>
            </a:endParaRPr>
          </a:p>
        </p:txBody>
      </p:sp>
    </p:spTree>
    <p:extLst>
      <p:ext uri="{BB962C8B-B14F-4D97-AF65-F5344CB8AC3E}">
        <p14:creationId xmlns:p14="http://schemas.microsoft.com/office/powerpoint/2010/main" val="132361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My</a:t>
            </a:r>
            <a:r>
              <a:rPr lang="hu-HU" baseline="0" dirty="0" smtClean="0"/>
              <a:t> </a:t>
            </a:r>
            <a:r>
              <a:rPr lang="hu-HU" baseline="0" dirty="0" err="1" smtClean="0"/>
              <a:t>presentation</a:t>
            </a:r>
            <a:r>
              <a:rPr lang="hu-HU" baseline="0" dirty="0" smtClean="0"/>
              <a:t> </a:t>
            </a:r>
            <a:r>
              <a:rPr lang="hu-HU" baseline="0" dirty="0" err="1" smtClean="0"/>
              <a:t>will</a:t>
            </a:r>
            <a:r>
              <a:rPr lang="hu-HU" baseline="0" dirty="0" smtClean="0"/>
              <a:t> </a:t>
            </a:r>
            <a:r>
              <a:rPr lang="hu-HU" baseline="0" dirty="0" err="1" smtClean="0"/>
              <a:t>cover</a:t>
            </a:r>
            <a:r>
              <a:rPr lang="hu-HU" baseline="0" dirty="0" smtClean="0"/>
              <a:t> </a:t>
            </a:r>
            <a:r>
              <a:rPr lang="hu-HU" baseline="0" dirty="0" err="1" smtClean="0"/>
              <a:t>the</a:t>
            </a:r>
            <a:r>
              <a:rPr lang="hu-HU" baseline="0" dirty="0" smtClean="0"/>
              <a:t> </a:t>
            </a:r>
            <a:r>
              <a:rPr lang="hu-HU" baseline="0" dirty="0" err="1" smtClean="0"/>
              <a:t>following</a:t>
            </a:r>
            <a:r>
              <a:rPr lang="hu-HU" baseline="0" dirty="0" smtClean="0"/>
              <a:t> </a:t>
            </a:r>
            <a:r>
              <a:rPr lang="hu-HU" baseline="0" dirty="0" err="1" smtClean="0"/>
              <a:t>two</a:t>
            </a:r>
            <a:r>
              <a:rPr lang="hu-HU" baseline="0" dirty="0" smtClean="0"/>
              <a:t> main </a:t>
            </a:r>
            <a:r>
              <a:rPr lang="hu-HU" baseline="0" dirty="0" err="1" smtClean="0"/>
              <a:t>points</a:t>
            </a:r>
            <a:r>
              <a:rPr lang="hu-HU" baseline="0" dirty="0" smtClean="0"/>
              <a:t>:</a:t>
            </a:r>
          </a:p>
          <a:p>
            <a:endParaRPr lang="hu-HU" baseline="0" dirty="0" smtClean="0"/>
          </a:p>
          <a:p>
            <a:pPr marL="223662" indent="-223662">
              <a:buFont typeface="+mj-lt"/>
              <a:buAutoNum type="arabicPeriod"/>
            </a:pPr>
            <a:r>
              <a:rPr lang="en-US" dirty="0" smtClean="0"/>
              <a:t>Update on the preparation for the entry into application of the new CPC regulation </a:t>
            </a:r>
          </a:p>
          <a:p>
            <a:pPr marL="223662" indent="-223662">
              <a:buFont typeface="+mj-lt"/>
              <a:buAutoNum type="arabicPeriod"/>
            </a:pPr>
            <a:endParaRPr lang="en-US" dirty="0" smtClean="0"/>
          </a:p>
          <a:p>
            <a:pPr marL="223662" indent="-223662">
              <a:buFont typeface="+mj-lt"/>
              <a:buAutoNum type="arabicPeriod"/>
            </a:pPr>
            <a:r>
              <a:rPr lang="en-US" dirty="0" smtClean="0"/>
              <a:t>First experience of the stakeholders with ADR/ODR legislation</a:t>
            </a:r>
          </a:p>
          <a:p>
            <a:endParaRPr lang="en-GB" dirty="0"/>
          </a:p>
        </p:txBody>
      </p:sp>
      <p:sp>
        <p:nvSpPr>
          <p:cNvPr id="4" name="Slide Number Placeholder 3"/>
          <p:cNvSpPr>
            <a:spLocks noGrp="1"/>
          </p:cNvSpPr>
          <p:nvPr>
            <p:ph type="sldNum" sz="quarter" idx="10"/>
          </p:nvPr>
        </p:nvSpPr>
        <p:spPr/>
        <p:txBody>
          <a:bodyPr/>
          <a:lstStyle/>
          <a:p>
            <a:pPr defTabSz="906011">
              <a:defRPr/>
            </a:pPr>
            <a:fld id="{6471352F-0644-4438-AE54-52889955B3CC}" type="slidenum">
              <a:rPr lang="en-GB" altLang="en-US">
                <a:solidFill>
                  <a:srgbClr val="000000"/>
                </a:solidFill>
              </a:rPr>
              <a:pPr defTabSz="906011">
                <a:defRPr/>
              </a:pPr>
              <a:t>2</a:t>
            </a:fld>
            <a:endParaRPr lang="en-GB" altLang="en-US">
              <a:solidFill>
                <a:srgbClr val="000000"/>
              </a:solidFill>
            </a:endParaRPr>
          </a:p>
        </p:txBody>
      </p:sp>
    </p:spTree>
    <p:extLst>
      <p:ext uri="{BB962C8B-B14F-4D97-AF65-F5344CB8AC3E}">
        <p14:creationId xmlns:p14="http://schemas.microsoft.com/office/powerpoint/2010/main" val="357559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noProof="0" dirty="0"/>
          </a:p>
        </p:txBody>
      </p:sp>
      <p:sp>
        <p:nvSpPr>
          <p:cNvPr id="4" name="Slide Number Placeholder 3"/>
          <p:cNvSpPr>
            <a:spLocks noGrp="1"/>
          </p:cNvSpPr>
          <p:nvPr>
            <p:ph type="sldNum" sz="quarter" idx="10"/>
          </p:nvPr>
        </p:nvSpPr>
        <p:spPr/>
        <p:txBody>
          <a:bodyPr/>
          <a:lstStyle/>
          <a:p>
            <a:pPr defTabSz="894649">
              <a:defRPr/>
            </a:pPr>
            <a:fld id="{36441B25-C4D1-47DB-817D-B9C4FC5392FB}" type="slidenum">
              <a:rPr lang="en-GB">
                <a:solidFill>
                  <a:srgbClr val="000000"/>
                </a:solidFill>
              </a:rPr>
              <a:pPr defTabSz="894649">
                <a:defRPr/>
              </a:pPr>
              <a:t>3</a:t>
            </a:fld>
            <a:endParaRPr lang="en-GB">
              <a:solidFill>
                <a:srgbClr val="000000"/>
              </a:solidFill>
            </a:endParaRPr>
          </a:p>
        </p:txBody>
      </p:sp>
    </p:spTree>
    <p:extLst>
      <p:ext uri="{BB962C8B-B14F-4D97-AF65-F5344CB8AC3E}">
        <p14:creationId xmlns:p14="http://schemas.microsoft.com/office/powerpoint/2010/main" val="170495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0" baseline="0" noProof="0" dirty="0" smtClean="0"/>
              <a:t>The New </a:t>
            </a:r>
            <a:r>
              <a:rPr lang="hu-HU" b="0" baseline="0" noProof="0" dirty="0" err="1" smtClean="0"/>
              <a:t>Deal</a:t>
            </a:r>
            <a:r>
              <a:rPr lang="hu-HU" b="0" baseline="0" noProof="0" dirty="0" smtClean="0"/>
              <a:t> </a:t>
            </a:r>
            <a:r>
              <a:rPr lang="hu-HU" b="0" baseline="0" noProof="0" dirty="0" err="1" smtClean="0"/>
              <a:t>for</a:t>
            </a:r>
            <a:r>
              <a:rPr lang="hu-HU" b="0" baseline="0" noProof="0" dirty="0" smtClean="0"/>
              <a:t> </a:t>
            </a:r>
            <a:r>
              <a:rPr lang="hu-HU" b="0" baseline="0" noProof="0" dirty="0" err="1" smtClean="0"/>
              <a:t>consumers</a:t>
            </a:r>
            <a:r>
              <a:rPr lang="hu-HU" b="0" baseline="0" noProof="0" dirty="0" smtClean="0"/>
              <a:t> </a:t>
            </a:r>
            <a:r>
              <a:rPr lang="hu-HU" b="0" baseline="0" noProof="0" dirty="0" err="1" smtClean="0"/>
              <a:t>communication</a:t>
            </a:r>
            <a:r>
              <a:rPr lang="hu-HU" b="0" baseline="0" noProof="0" dirty="0" smtClean="0"/>
              <a:t> </a:t>
            </a:r>
            <a:r>
              <a:rPr lang="hu-HU" b="0" baseline="0" noProof="0" dirty="0" err="1" smtClean="0"/>
              <a:t>stressed</a:t>
            </a:r>
            <a:r>
              <a:rPr lang="hu-HU" b="0" baseline="0" noProof="0" dirty="0" smtClean="0"/>
              <a:t> </a:t>
            </a:r>
            <a:r>
              <a:rPr lang="hu-HU" b="0" baseline="0" noProof="0" dirty="0" err="1" smtClean="0"/>
              <a:t>that</a:t>
            </a:r>
            <a:r>
              <a:rPr lang="hu-HU" b="0" baseline="0" noProof="0" dirty="0" smtClean="0"/>
              <a:t> </a:t>
            </a:r>
            <a:r>
              <a:rPr lang="hu-HU" b="0" baseline="0" noProof="0" dirty="0" err="1" smtClean="0"/>
              <a:t>effective</a:t>
            </a:r>
            <a:r>
              <a:rPr lang="hu-HU" b="0" baseline="0" noProof="0" dirty="0" smtClean="0"/>
              <a:t> </a:t>
            </a:r>
            <a:r>
              <a:rPr lang="hu-HU" b="0" baseline="0" noProof="0" dirty="0" err="1" smtClean="0"/>
              <a:t>enforcement</a:t>
            </a:r>
            <a:r>
              <a:rPr lang="hu-HU" b="0" baseline="0" noProof="0" dirty="0" smtClean="0"/>
              <a:t> is a top </a:t>
            </a:r>
            <a:r>
              <a:rPr lang="hu-HU" b="0" baseline="0" noProof="0" dirty="0" err="1" smtClean="0"/>
              <a:t>priority</a:t>
            </a:r>
            <a:r>
              <a:rPr lang="hu-HU" b="0" baseline="0" noProof="0" dirty="0" smtClean="0"/>
              <a:t>.</a:t>
            </a:r>
          </a:p>
          <a:p>
            <a:endParaRPr lang="hu-HU" b="0" baseline="0" noProof="0" dirty="0" smtClean="0"/>
          </a:p>
          <a:p>
            <a:pPr defTabSz="894649">
              <a:defRPr/>
            </a:pPr>
            <a:r>
              <a:rPr lang="hu-HU" b="0" baseline="0" noProof="0" dirty="0" err="1" smtClean="0"/>
              <a:t>This</a:t>
            </a:r>
            <a:r>
              <a:rPr lang="hu-HU" b="0" baseline="0" noProof="0" dirty="0" smtClean="0"/>
              <a:t> </a:t>
            </a:r>
            <a:r>
              <a:rPr lang="hu-HU" b="0" baseline="0" noProof="0" dirty="0" err="1" smtClean="0"/>
              <a:t>Communication</a:t>
            </a:r>
            <a:r>
              <a:rPr lang="hu-HU" b="0" baseline="0" noProof="0" dirty="0" smtClean="0"/>
              <a:t> </a:t>
            </a:r>
            <a:r>
              <a:rPr lang="hu-HU" b="0" baseline="0" noProof="0" dirty="0" err="1" smtClean="0"/>
              <a:t>also</a:t>
            </a:r>
            <a:r>
              <a:rPr lang="hu-HU" b="0" baseline="0" noProof="0" dirty="0" smtClean="0"/>
              <a:t> </a:t>
            </a:r>
            <a:r>
              <a:rPr lang="hu-HU" b="0" baseline="0" noProof="0" dirty="0" err="1" smtClean="0"/>
              <a:t>listed</a:t>
            </a:r>
            <a:r>
              <a:rPr lang="hu-HU" b="0" baseline="0" noProof="0" dirty="0" smtClean="0"/>
              <a:t> </a:t>
            </a:r>
            <a:r>
              <a:rPr lang="hu-HU" b="0" baseline="0" noProof="0" dirty="0" err="1" smtClean="0"/>
              <a:t>the</a:t>
            </a:r>
            <a:r>
              <a:rPr lang="hu-HU" b="0" baseline="0" noProof="0" dirty="0" smtClean="0"/>
              <a:t> main </a:t>
            </a:r>
            <a:r>
              <a:rPr lang="hu-HU" b="0" baseline="0" noProof="0" dirty="0" err="1" smtClean="0"/>
              <a:t>support</a:t>
            </a:r>
            <a:r>
              <a:rPr lang="hu-HU" b="0" baseline="0" noProof="0" dirty="0" smtClean="0"/>
              <a:t> </a:t>
            </a:r>
            <a:r>
              <a:rPr lang="hu-HU" b="0" baseline="0" noProof="0" dirty="0" err="1" smtClean="0"/>
              <a:t>actions</a:t>
            </a:r>
            <a:r>
              <a:rPr lang="hu-HU" b="0" baseline="0" noProof="0" dirty="0" smtClean="0"/>
              <a:t> </a:t>
            </a:r>
            <a:r>
              <a:rPr lang="hu-HU" b="0" baseline="0" noProof="0" dirty="0" err="1" smtClean="0"/>
              <a:t>the</a:t>
            </a:r>
            <a:r>
              <a:rPr lang="hu-HU" b="0" baseline="0" noProof="0" dirty="0" smtClean="0"/>
              <a:t> </a:t>
            </a:r>
            <a:r>
              <a:rPr lang="hu-HU" b="0" baseline="0" noProof="0" dirty="0" err="1" smtClean="0"/>
              <a:t>Commission</a:t>
            </a:r>
            <a:r>
              <a:rPr lang="hu-HU" b="0" baseline="0" noProof="0" dirty="0" smtClean="0"/>
              <a:t> is </a:t>
            </a:r>
            <a:r>
              <a:rPr lang="hu-HU" b="0" baseline="0" noProof="0" dirty="0" err="1" smtClean="0"/>
              <a:t>carrying</a:t>
            </a:r>
            <a:r>
              <a:rPr lang="hu-HU" b="0" baseline="0" noProof="0" dirty="0" smtClean="0"/>
              <a:t> out – </a:t>
            </a:r>
            <a:r>
              <a:rPr lang="en-IE" b="0" baseline="0" noProof="0" dirty="0" smtClean="0"/>
              <a:t>There is more information on the work programme for 2018-2019 at the end of this presentation. </a:t>
            </a:r>
          </a:p>
        </p:txBody>
      </p:sp>
      <p:sp>
        <p:nvSpPr>
          <p:cNvPr id="4" name="Slide Number Placeholder 3"/>
          <p:cNvSpPr>
            <a:spLocks noGrp="1"/>
          </p:cNvSpPr>
          <p:nvPr>
            <p:ph type="sldNum" sz="quarter" idx="10"/>
          </p:nvPr>
        </p:nvSpPr>
        <p:spPr/>
        <p:txBody>
          <a:bodyPr/>
          <a:lstStyle/>
          <a:p>
            <a:pPr defTabSz="906011">
              <a:defRPr/>
            </a:pPr>
            <a:fld id="{36441B25-C4D1-47DB-817D-B9C4FC5392FB}" type="slidenum">
              <a:rPr lang="en-GB">
                <a:solidFill>
                  <a:srgbClr val="000000"/>
                </a:solidFill>
              </a:rPr>
              <a:pPr defTabSz="906011">
                <a:defRPr/>
              </a:pPr>
              <a:t>4</a:t>
            </a:fld>
            <a:endParaRPr lang="en-GB">
              <a:solidFill>
                <a:srgbClr val="000000"/>
              </a:solidFill>
            </a:endParaRPr>
          </a:p>
        </p:txBody>
      </p:sp>
    </p:spTree>
    <p:extLst>
      <p:ext uri="{BB962C8B-B14F-4D97-AF65-F5344CB8AC3E}">
        <p14:creationId xmlns:p14="http://schemas.microsoft.com/office/powerpoint/2010/main" val="138153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hu-HU" altLang="en-US" dirty="0" err="1" smtClean="0"/>
              <a:t>Just</a:t>
            </a:r>
            <a:r>
              <a:rPr lang="hu-HU" altLang="en-US" dirty="0" smtClean="0"/>
              <a:t> </a:t>
            </a:r>
            <a:r>
              <a:rPr lang="hu-HU" altLang="en-US" dirty="0" err="1" smtClean="0"/>
              <a:t>to</a:t>
            </a:r>
            <a:r>
              <a:rPr lang="hu-HU" altLang="en-US" dirty="0" smtClean="0"/>
              <a:t> </a:t>
            </a:r>
            <a:r>
              <a:rPr lang="hu-HU" altLang="en-US" dirty="0" err="1" smtClean="0"/>
              <a:t>kick-off</a:t>
            </a:r>
            <a:r>
              <a:rPr lang="hu-HU" altLang="en-US" dirty="0" smtClean="0"/>
              <a:t> </a:t>
            </a:r>
            <a:r>
              <a:rPr lang="hu-HU" altLang="en-US" dirty="0" err="1" smtClean="0"/>
              <a:t>the</a:t>
            </a:r>
            <a:r>
              <a:rPr lang="hu-HU" altLang="en-US" dirty="0" smtClean="0"/>
              <a:t> </a:t>
            </a:r>
            <a:r>
              <a:rPr lang="hu-HU" altLang="en-US" dirty="0" err="1" smtClean="0"/>
              <a:t>discussions</a:t>
            </a:r>
            <a:r>
              <a:rPr lang="hu-HU" altLang="en-US" dirty="0" smtClean="0"/>
              <a:t>,</a:t>
            </a:r>
            <a:r>
              <a:rPr lang="hu-HU" altLang="en-US" baseline="0" dirty="0" smtClean="0"/>
              <a:t> here </a:t>
            </a:r>
            <a:r>
              <a:rPr lang="hu-HU" altLang="en-US" baseline="0" dirty="0" err="1" smtClean="0"/>
              <a:t>are</a:t>
            </a:r>
            <a:r>
              <a:rPr lang="hu-HU" altLang="en-US" baseline="0" dirty="0" smtClean="0"/>
              <a:t> </a:t>
            </a:r>
            <a:r>
              <a:rPr lang="hu-HU" altLang="en-US" baseline="0" dirty="0" err="1" smtClean="0"/>
              <a:t>some</a:t>
            </a:r>
            <a:r>
              <a:rPr lang="hu-HU" altLang="en-US" baseline="0" dirty="0" smtClean="0"/>
              <a:t> important </a:t>
            </a:r>
            <a:r>
              <a:rPr lang="hu-HU" altLang="en-US" baseline="0" dirty="0" err="1" smtClean="0"/>
              <a:t>dates</a:t>
            </a:r>
            <a:r>
              <a:rPr lang="hu-HU" altLang="en-US" baseline="0" dirty="0" smtClean="0"/>
              <a:t> </a:t>
            </a:r>
            <a:r>
              <a:rPr lang="hu-HU" altLang="en-US" baseline="0" dirty="0" err="1" smtClean="0"/>
              <a:t>to</a:t>
            </a:r>
            <a:r>
              <a:rPr lang="hu-HU" altLang="en-US" baseline="0" dirty="0" smtClean="0"/>
              <a:t> </a:t>
            </a:r>
            <a:r>
              <a:rPr lang="hu-HU" altLang="en-US" baseline="0" dirty="0" err="1" smtClean="0"/>
              <a:t>bear</a:t>
            </a:r>
            <a:r>
              <a:rPr lang="hu-HU" altLang="en-US" baseline="0" dirty="0" smtClean="0"/>
              <a:t> in mind:</a:t>
            </a:r>
          </a:p>
          <a:p>
            <a:endParaRPr lang="hu-HU" altLang="en-US" baseline="0" dirty="0" smtClean="0"/>
          </a:p>
          <a:p>
            <a:r>
              <a:rPr lang="en-US" altLang="en-US" dirty="0" smtClean="0"/>
              <a:t>Regulation (EU) 2017/2394 </a:t>
            </a:r>
            <a:r>
              <a:rPr lang="hu-HU" altLang="en-US" dirty="0" smtClean="0"/>
              <a:t>(</a:t>
            </a:r>
            <a:r>
              <a:rPr lang="hu-HU" altLang="en-US" dirty="0" err="1" smtClean="0"/>
              <a:t>new</a:t>
            </a:r>
            <a:r>
              <a:rPr lang="hu-HU" altLang="en-US" baseline="0" dirty="0" smtClean="0"/>
              <a:t> </a:t>
            </a:r>
            <a:r>
              <a:rPr lang="en-US" altLang="en-US" dirty="0" smtClean="0"/>
              <a:t>CPC Regulation) was adopted and published in the Official Journal of the European Union on 27th December 2017. </a:t>
            </a:r>
            <a:endParaRPr lang="hu-HU" altLang="en-US" dirty="0" smtClean="0"/>
          </a:p>
          <a:p>
            <a:endParaRPr lang="hu-HU" altLang="en-US" dirty="0" smtClean="0"/>
          </a:p>
          <a:p>
            <a:r>
              <a:rPr lang="en-US" altLang="en-US" dirty="0" smtClean="0"/>
              <a:t>Pursuant to Article 42 of the Regulation it entered into force on the twentieth day following this date (</a:t>
            </a:r>
            <a:r>
              <a:rPr lang="en-US" altLang="en-US" b="1" dirty="0" smtClean="0"/>
              <a:t>17th January 2018</a:t>
            </a:r>
            <a:r>
              <a:rPr lang="en-US" altLang="en-US" dirty="0" smtClean="0"/>
              <a:t>). </a:t>
            </a:r>
          </a:p>
          <a:p>
            <a:endParaRPr lang="hu-HU" altLang="en-US" dirty="0" smtClean="0"/>
          </a:p>
          <a:p>
            <a:r>
              <a:rPr lang="en-US" altLang="en-US" dirty="0" smtClean="0"/>
              <a:t>The Regulation will be applicable </a:t>
            </a:r>
            <a:r>
              <a:rPr lang="en-US" altLang="en-US" b="1" dirty="0" smtClean="0"/>
              <a:t>from 17th January 2020</a:t>
            </a:r>
            <a:r>
              <a:rPr lang="en-US" altLang="en-US" dirty="0" smtClean="0"/>
              <a:t>, and at the same time Regulation (EU) 2006/2004 </a:t>
            </a:r>
            <a:r>
              <a:rPr lang="hu-HU" altLang="en-US" dirty="0" smtClean="0"/>
              <a:t>(</a:t>
            </a:r>
            <a:r>
              <a:rPr lang="hu-HU" altLang="en-US" dirty="0" err="1" smtClean="0"/>
              <a:t>current</a:t>
            </a:r>
            <a:r>
              <a:rPr lang="hu-HU" altLang="en-US" dirty="0" smtClean="0"/>
              <a:t> CPC </a:t>
            </a:r>
            <a:r>
              <a:rPr lang="hu-HU" altLang="en-US" dirty="0" err="1" smtClean="0"/>
              <a:t>Regulation</a:t>
            </a:r>
            <a:r>
              <a:rPr lang="hu-HU" altLang="en-US" dirty="0" smtClean="0"/>
              <a:t>) </a:t>
            </a:r>
            <a:r>
              <a:rPr lang="en-US" altLang="en-US" dirty="0" smtClean="0"/>
              <a:t>will be repealed as provided by in Article 41 of the Regulation.</a:t>
            </a:r>
          </a:p>
          <a:p>
            <a:endParaRPr lang="en-US" altLang="en-US" dirty="0" smtClean="0"/>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4992" indent="-276787" eaLnBrk="0" hangingPunct="0">
              <a:spcBef>
                <a:spcPct val="30000"/>
              </a:spcBef>
              <a:defRPr sz="1200">
                <a:solidFill>
                  <a:schemeClr val="tx1"/>
                </a:solidFill>
                <a:latin typeface="Arial" charset="0"/>
              </a:defRPr>
            </a:lvl2pPr>
            <a:lvl3pPr marL="1115009" indent="-221745" eaLnBrk="0" hangingPunct="0">
              <a:spcBef>
                <a:spcPct val="30000"/>
              </a:spcBef>
              <a:defRPr sz="1200">
                <a:solidFill>
                  <a:schemeClr val="tx1"/>
                </a:solidFill>
                <a:latin typeface="Arial" charset="0"/>
              </a:defRPr>
            </a:lvl3pPr>
            <a:lvl4pPr marL="1563214" indent="-221745" eaLnBrk="0" hangingPunct="0">
              <a:spcBef>
                <a:spcPct val="30000"/>
              </a:spcBef>
              <a:defRPr sz="1200">
                <a:solidFill>
                  <a:schemeClr val="tx1"/>
                </a:solidFill>
                <a:latin typeface="Arial" charset="0"/>
              </a:defRPr>
            </a:lvl4pPr>
            <a:lvl5pPr marL="2009846" indent="-221745" eaLnBrk="0" hangingPunct="0">
              <a:spcBef>
                <a:spcPct val="30000"/>
              </a:spcBef>
              <a:defRPr sz="1200">
                <a:solidFill>
                  <a:schemeClr val="tx1"/>
                </a:solidFill>
                <a:latin typeface="Arial" charset="0"/>
              </a:defRPr>
            </a:lvl5pPr>
            <a:lvl6pPr marL="2462770" indent="-221745" eaLnBrk="0" fontAlgn="base" hangingPunct="0">
              <a:spcBef>
                <a:spcPct val="30000"/>
              </a:spcBef>
              <a:spcAft>
                <a:spcPct val="0"/>
              </a:spcAft>
              <a:defRPr sz="1200">
                <a:solidFill>
                  <a:schemeClr val="tx1"/>
                </a:solidFill>
                <a:latin typeface="Arial" charset="0"/>
              </a:defRPr>
            </a:lvl6pPr>
            <a:lvl7pPr marL="2915693" indent="-221745" eaLnBrk="0" fontAlgn="base" hangingPunct="0">
              <a:spcBef>
                <a:spcPct val="30000"/>
              </a:spcBef>
              <a:spcAft>
                <a:spcPct val="0"/>
              </a:spcAft>
              <a:defRPr sz="1200">
                <a:solidFill>
                  <a:schemeClr val="tx1"/>
                </a:solidFill>
                <a:latin typeface="Arial" charset="0"/>
              </a:defRPr>
            </a:lvl7pPr>
            <a:lvl8pPr marL="3368617" indent="-221745" eaLnBrk="0" fontAlgn="base" hangingPunct="0">
              <a:spcBef>
                <a:spcPct val="30000"/>
              </a:spcBef>
              <a:spcAft>
                <a:spcPct val="0"/>
              </a:spcAft>
              <a:defRPr sz="1200">
                <a:solidFill>
                  <a:schemeClr val="tx1"/>
                </a:solidFill>
                <a:latin typeface="Arial" charset="0"/>
              </a:defRPr>
            </a:lvl8pPr>
            <a:lvl9pPr marL="3821539" indent="-22174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00B9E9-47FF-4A3B-91D7-EEB1623A70A6}" type="slidenum">
              <a:rPr lang="en-GB" altLang="en-US" smtClean="0">
                <a:solidFill>
                  <a:prstClr val="black"/>
                </a:solidFill>
              </a:rPr>
              <a:pPr eaLnBrk="1" hangingPunct="1">
                <a:spcBef>
                  <a:spcPct val="0"/>
                </a:spcBef>
              </a:pPr>
              <a:t>5</a:t>
            </a:fld>
            <a:endParaRPr lang="en-GB"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0" baseline="0" noProof="0" dirty="0" err="1" smtClean="0"/>
              <a:t>Workshops</a:t>
            </a:r>
            <a:r>
              <a:rPr lang="hu-HU" b="0" baseline="0" noProof="0" dirty="0" smtClean="0"/>
              <a:t>: 19th </a:t>
            </a:r>
            <a:r>
              <a:rPr lang="hu-HU" b="0" baseline="0" noProof="0" dirty="0" err="1" smtClean="0"/>
              <a:t>April</a:t>
            </a:r>
            <a:r>
              <a:rPr lang="hu-HU" b="0" baseline="0" noProof="0" dirty="0" smtClean="0"/>
              <a:t>, 7-8 </a:t>
            </a:r>
            <a:r>
              <a:rPr lang="hu-HU" b="0" baseline="0" noProof="0" dirty="0" err="1" smtClean="0"/>
              <a:t>June</a:t>
            </a:r>
            <a:r>
              <a:rPr lang="hu-HU" b="0" baseline="0" noProof="0" dirty="0" smtClean="0"/>
              <a:t> (</a:t>
            </a:r>
            <a:r>
              <a:rPr lang="hu-HU" b="0" baseline="0" noProof="0" dirty="0" err="1" smtClean="0"/>
              <a:t>Rome</a:t>
            </a:r>
            <a:r>
              <a:rPr lang="hu-HU" b="0" baseline="0" noProof="0" dirty="0" smtClean="0"/>
              <a:t>) </a:t>
            </a:r>
            <a:r>
              <a:rPr lang="hu-HU" b="0" baseline="0" noProof="0" dirty="0" err="1" smtClean="0"/>
              <a:t>on</a:t>
            </a:r>
            <a:r>
              <a:rPr lang="hu-HU" b="0" baseline="0" noProof="0" dirty="0" smtClean="0"/>
              <a:t> </a:t>
            </a:r>
            <a:r>
              <a:rPr lang="hu-HU" b="0" baseline="0" noProof="0" dirty="0" err="1" smtClean="0"/>
              <a:t>the</a:t>
            </a:r>
            <a:r>
              <a:rPr lang="hu-HU" b="0" baseline="0" noProof="0" dirty="0" smtClean="0"/>
              <a:t> </a:t>
            </a:r>
            <a:r>
              <a:rPr lang="hu-HU" b="0" baseline="0" noProof="0" dirty="0" err="1" smtClean="0"/>
              <a:t>implementation</a:t>
            </a:r>
            <a:r>
              <a:rPr lang="hu-HU" b="0" baseline="0" noProof="0" dirty="0" smtClean="0"/>
              <a:t> of </a:t>
            </a:r>
            <a:r>
              <a:rPr lang="hu-HU" b="0" baseline="0" noProof="0" dirty="0" err="1" smtClean="0"/>
              <a:t>the</a:t>
            </a:r>
            <a:r>
              <a:rPr lang="hu-HU" b="0" baseline="0" noProof="0" dirty="0" smtClean="0"/>
              <a:t> </a:t>
            </a:r>
            <a:r>
              <a:rPr lang="hu-HU" b="0" baseline="0" noProof="0" dirty="0" err="1" smtClean="0"/>
              <a:t>new</a:t>
            </a:r>
            <a:r>
              <a:rPr lang="hu-HU" b="0" baseline="0" noProof="0" dirty="0" smtClean="0"/>
              <a:t> minimum </a:t>
            </a:r>
            <a:r>
              <a:rPr lang="hu-HU" b="0" baseline="0" noProof="0" dirty="0" err="1" smtClean="0"/>
              <a:t>powers</a:t>
            </a:r>
            <a:r>
              <a:rPr lang="hu-HU" b="0" baseline="0" noProof="0" dirty="0" smtClean="0"/>
              <a:t> of </a:t>
            </a:r>
            <a:r>
              <a:rPr lang="hu-HU" b="0" baseline="0" noProof="0" dirty="0" err="1" smtClean="0"/>
              <a:t>authorities</a:t>
            </a:r>
            <a:r>
              <a:rPr lang="hu-HU" b="0" baseline="0" noProof="0" dirty="0" smtClean="0"/>
              <a:t>. </a:t>
            </a:r>
          </a:p>
          <a:p>
            <a:endParaRPr lang="hu-HU" b="0" baseline="0" noProof="0" dirty="0" smtClean="0"/>
          </a:p>
          <a:p>
            <a:r>
              <a:rPr lang="hu-HU" b="0" baseline="0" noProof="0" dirty="0" smtClean="0"/>
              <a:t> 	17 </a:t>
            </a:r>
            <a:r>
              <a:rPr lang="hu-HU" b="0" baseline="0" noProof="0" dirty="0" err="1" smtClean="0"/>
              <a:t>October</a:t>
            </a:r>
            <a:r>
              <a:rPr lang="hu-HU" b="0" baseline="0" noProof="0" dirty="0" smtClean="0"/>
              <a:t>: </a:t>
            </a:r>
            <a:r>
              <a:rPr lang="hu-HU" b="0" baseline="0" noProof="0" dirty="0" err="1" smtClean="0"/>
              <a:t>Workshop</a:t>
            </a:r>
            <a:r>
              <a:rPr lang="hu-HU" b="0" baseline="0" noProof="0" dirty="0" smtClean="0"/>
              <a:t> </a:t>
            </a:r>
            <a:r>
              <a:rPr lang="hu-HU" b="0" baseline="0" noProof="0" dirty="0" err="1" smtClean="0"/>
              <a:t>on</a:t>
            </a:r>
            <a:r>
              <a:rPr lang="hu-HU" b="0" baseline="0" noProof="0" dirty="0" smtClean="0"/>
              <a:t> </a:t>
            </a:r>
            <a:r>
              <a:rPr lang="hu-HU" b="0" baseline="0" noProof="0" dirty="0" err="1" smtClean="0"/>
              <a:t>the</a:t>
            </a:r>
            <a:r>
              <a:rPr lang="hu-HU" b="0" baseline="0" noProof="0" dirty="0" smtClean="0"/>
              <a:t> Geo-</a:t>
            </a:r>
            <a:r>
              <a:rPr lang="hu-HU" b="0" baseline="0" noProof="0" dirty="0" err="1" smtClean="0"/>
              <a:t>Blocking</a:t>
            </a:r>
            <a:r>
              <a:rPr lang="hu-HU" b="0" baseline="0" noProof="0" dirty="0" smtClean="0"/>
              <a:t> </a:t>
            </a:r>
            <a:r>
              <a:rPr lang="hu-HU" b="0" baseline="0" noProof="0" dirty="0" err="1" smtClean="0"/>
              <a:t>Regulation</a:t>
            </a:r>
            <a:endParaRPr lang="hu-HU" b="0" baseline="0" noProof="0" dirty="0" smtClean="0"/>
          </a:p>
          <a:p>
            <a:endParaRPr lang="hu-HU" b="0" baseline="0" noProof="0" dirty="0" smtClean="0"/>
          </a:p>
          <a:p>
            <a:endParaRPr lang="hu-HU" b="0" baseline="0" noProof="0" dirty="0" smtClean="0"/>
          </a:p>
        </p:txBody>
      </p:sp>
      <p:sp>
        <p:nvSpPr>
          <p:cNvPr id="4" name="Slide Number Placeholder 3"/>
          <p:cNvSpPr>
            <a:spLocks noGrp="1"/>
          </p:cNvSpPr>
          <p:nvPr>
            <p:ph type="sldNum" sz="quarter" idx="10"/>
          </p:nvPr>
        </p:nvSpPr>
        <p:spPr/>
        <p:txBody>
          <a:bodyPr/>
          <a:lstStyle/>
          <a:p>
            <a:pPr defTabSz="894649">
              <a:defRPr/>
            </a:pPr>
            <a:fld id="{36441B25-C4D1-47DB-817D-B9C4FC5392FB}" type="slidenum">
              <a:rPr lang="en-GB">
                <a:solidFill>
                  <a:srgbClr val="000000"/>
                </a:solidFill>
              </a:rPr>
              <a:pPr defTabSz="894649">
                <a:defRPr/>
              </a:pPr>
              <a:t>6</a:t>
            </a:fld>
            <a:endParaRPr lang="en-GB">
              <a:solidFill>
                <a:srgbClr val="000000"/>
              </a:solidFill>
            </a:endParaRPr>
          </a:p>
        </p:txBody>
      </p:sp>
    </p:spTree>
    <p:extLst>
      <p:ext uri="{BB962C8B-B14F-4D97-AF65-F5344CB8AC3E}">
        <p14:creationId xmlns:p14="http://schemas.microsoft.com/office/powerpoint/2010/main" val="415276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b="0" baseline="0" noProof="0" dirty="0" smtClean="0"/>
          </a:p>
          <a:p>
            <a:endParaRPr lang="hu-HU" b="0" baseline="0" noProof="0" dirty="0" smtClean="0"/>
          </a:p>
          <a:p>
            <a:r>
              <a:rPr lang="hu-HU" b="0" baseline="0" noProof="0" dirty="0" smtClean="0"/>
              <a:t>Country </a:t>
            </a:r>
            <a:r>
              <a:rPr lang="hu-HU" b="0" baseline="0" noProof="0" dirty="0" err="1" smtClean="0"/>
              <a:t>visits</a:t>
            </a:r>
            <a:r>
              <a:rPr lang="hu-HU" b="0" baseline="0" noProof="0" dirty="0" smtClean="0"/>
              <a:t>: IT, RO, IE </a:t>
            </a:r>
            <a:r>
              <a:rPr lang="hu-HU" b="0" baseline="0" noProof="0" dirty="0" err="1" smtClean="0"/>
              <a:t>were</a:t>
            </a:r>
            <a:r>
              <a:rPr lang="hu-HU" b="0" baseline="0" noProof="0" dirty="0" smtClean="0"/>
              <a:t> </a:t>
            </a:r>
            <a:r>
              <a:rPr lang="hu-HU" b="0" baseline="0" noProof="0" dirty="0" err="1" smtClean="0"/>
              <a:t>completed</a:t>
            </a:r>
            <a:r>
              <a:rPr lang="hu-HU" b="0" baseline="0" noProof="0" dirty="0" smtClean="0"/>
              <a:t>. </a:t>
            </a:r>
            <a:r>
              <a:rPr lang="hu-HU" b="0" baseline="0" noProof="0" dirty="0" err="1" smtClean="0"/>
              <a:t>For</a:t>
            </a:r>
            <a:r>
              <a:rPr lang="hu-HU" b="0" baseline="0" noProof="0" dirty="0" smtClean="0"/>
              <a:t> </a:t>
            </a:r>
            <a:r>
              <a:rPr lang="hu-HU" b="0" baseline="0" noProof="0" dirty="0" err="1" smtClean="0"/>
              <a:t>this</a:t>
            </a:r>
            <a:r>
              <a:rPr lang="hu-HU" b="0" baseline="0" noProof="0" dirty="0" smtClean="0"/>
              <a:t> </a:t>
            </a:r>
            <a:r>
              <a:rPr lang="hu-HU" b="0" baseline="0" noProof="0" dirty="0" err="1" smtClean="0"/>
              <a:t>year</a:t>
            </a:r>
            <a:r>
              <a:rPr lang="hu-HU" b="0" baseline="0" noProof="0" dirty="0" smtClean="0"/>
              <a:t> we </a:t>
            </a:r>
            <a:r>
              <a:rPr lang="hu-HU" b="0" baseline="0" noProof="0" dirty="0" err="1" smtClean="0"/>
              <a:t>have</a:t>
            </a:r>
            <a:r>
              <a:rPr lang="hu-HU" b="0" baseline="0" noProof="0" dirty="0" smtClean="0"/>
              <a:t> </a:t>
            </a:r>
            <a:r>
              <a:rPr lang="hu-HU" b="0" baseline="0" noProof="0" dirty="0" err="1" smtClean="0"/>
              <a:t>still</a:t>
            </a:r>
            <a:r>
              <a:rPr lang="hu-HU" b="0" baseline="0" noProof="0" dirty="0" smtClean="0"/>
              <a:t>: HU and ES, and </a:t>
            </a:r>
            <a:r>
              <a:rPr lang="hu-HU" b="0" baseline="0" noProof="0" dirty="0" err="1" smtClean="0"/>
              <a:t>potentially</a:t>
            </a:r>
            <a:r>
              <a:rPr lang="hu-HU" b="0" baseline="0" noProof="0" dirty="0" smtClean="0"/>
              <a:t> </a:t>
            </a:r>
            <a:r>
              <a:rPr lang="hu-HU" b="0" baseline="0" noProof="0" dirty="0" err="1" smtClean="0"/>
              <a:t>also</a:t>
            </a:r>
            <a:r>
              <a:rPr lang="hu-HU" b="0" baseline="0" noProof="0" dirty="0" smtClean="0"/>
              <a:t> CZ? </a:t>
            </a:r>
            <a:r>
              <a:rPr lang="hu-HU" b="0" baseline="0" noProof="0" dirty="0" err="1" smtClean="0"/>
              <a:t>Others</a:t>
            </a:r>
            <a:r>
              <a:rPr lang="hu-HU" b="0" baseline="0" noProof="0" dirty="0" smtClean="0"/>
              <a:t> (</a:t>
            </a:r>
            <a:r>
              <a:rPr lang="hu-HU" b="0" baseline="0" noProof="0" dirty="0" err="1" smtClean="0"/>
              <a:t>e.g</a:t>
            </a:r>
            <a:r>
              <a:rPr lang="hu-HU" b="0" baseline="0" noProof="0" dirty="0" smtClean="0"/>
              <a:t>. LU, DE, EL) </a:t>
            </a:r>
            <a:r>
              <a:rPr lang="hu-HU" b="0" baseline="0" noProof="0" dirty="0" err="1" smtClean="0"/>
              <a:t>are</a:t>
            </a:r>
            <a:r>
              <a:rPr lang="hu-HU" b="0" baseline="0" noProof="0" dirty="0" smtClean="0"/>
              <a:t> </a:t>
            </a:r>
            <a:r>
              <a:rPr lang="hu-HU" b="0" baseline="0" noProof="0" dirty="0" err="1" smtClean="0"/>
              <a:t>planned</a:t>
            </a:r>
            <a:r>
              <a:rPr lang="hu-HU" b="0" baseline="0" noProof="0" dirty="0" smtClean="0"/>
              <a:t> </a:t>
            </a:r>
            <a:r>
              <a:rPr lang="hu-HU" b="0" baseline="0" noProof="0" dirty="0" err="1" smtClean="0"/>
              <a:t>for</a:t>
            </a:r>
            <a:r>
              <a:rPr lang="hu-HU" b="0" baseline="0" noProof="0" dirty="0" smtClean="0"/>
              <a:t> </a:t>
            </a:r>
            <a:r>
              <a:rPr lang="hu-HU" b="0" baseline="0" noProof="0" dirty="0" err="1" smtClean="0"/>
              <a:t>early</a:t>
            </a:r>
            <a:r>
              <a:rPr lang="hu-HU" b="0" baseline="0" noProof="0" dirty="0" smtClean="0"/>
              <a:t> </a:t>
            </a:r>
            <a:r>
              <a:rPr lang="hu-HU" b="0" baseline="0" noProof="0" dirty="0" err="1" smtClean="0"/>
              <a:t>next</a:t>
            </a:r>
            <a:r>
              <a:rPr lang="hu-HU" b="0" baseline="0" noProof="0" dirty="0" smtClean="0"/>
              <a:t> </a:t>
            </a:r>
            <a:r>
              <a:rPr lang="hu-HU" b="0" baseline="0" noProof="0" dirty="0" err="1" smtClean="0"/>
              <a:t>year</a:t>
            </a:r>
            <a:r>
              <a:rPr lang="hu-HU" b="0" baseline="0" noProof="0" dirty="0" smtClean="0"/>
              <a:t>.</a:t>
            </a:r>
          </a:p>
          <a:p>
            <a:endParaRPr lang="hu-HU" b="0" baseline="0" noProof="0" dirty="0" smtClean="0"/>
          </a:p>
          <a:p>
            <a:r>
              <a:rPr lang="hu-HU" b="0" baseline="0" noProof="0" dirty="0" smtClean="0"/>
              <a:t>The EC-BEUC meeting </a:t>
            </a:r>
            <a:r>
              <a:rPr lang="hu-HU" b="0" baseline="0" noProof="0" dirty="0" err="1" smtClean="0"/>
              <a:t>will</a:t>
            </a:r>
            <a:r>
              <a:rPr lang="hu-HU" b="0" baseline="0" noProof="0" dirty="0" smtClean="0"/>
              <a:t> </a:t>
            </a:r>
            <a:r>
              <a:rPr lang="hu-HU" b="0" baseline="0" noProof="0" dirty="0" err="1" smtClean="0"/>
              <a:t>not</a:t>
            </a:r>
            <a:r>
              <a:rPr lang="hu-HU" b="0" baseline="0" noProof="0" dirty="0" smtClean="0"/>
              <a:t> </a:t>
            </a:r>
            <a:r>
              <a:rPr lang="hu-HU" b="0" baseline="0" noProof="0" dirty="0" err="1" smtClean="0"/>
              <a:t>only</a:t>
            </a:r>
            <a:r>
              <a:rPr lang="hu-HU" b="0" baseline="0" noProof="0" dirty="0" smtClean="0"/>
              <a:t> </a:t>
            </a:r>
            <a:r>
              <a:rPr lang="hu-HU" b="0" baseline="0" noProof="0" dirty="0" err="1" smtClean="0"/>
              <a:t>focus</a:t>
            </a:r>
            <a:r>
              <a:rPr lang="hu-HU" b="0" baseline="0" noProof="0" dirty="0" smtClean="0"/>
              <a:t> </a:t>
            </a:r>
            <a:r>
              <a:rPr lang="hu-HU" b="0" baseline="0" noProof="0" dirty="0" err="1" smtClean="0"/>
              <a:t>on</a:t>
            </a:r>
            <a:r>
              <a:rPr lang="hu-HU" b="0" baseline="0" noProof="0" dirty="0" smtClean="0"/>
              <a:t> </a:t>
            </a:r>
            <a:r>
              <a:rPr lang="hu-HU" b="0" baseline="0" noProof="0" dirty="0" err="1" smtClean="0"/>
              <a:t>the</a:t>
            </a:r>
            <a:r>
              <a:rPr lang="hu-HU" b="0" baseline="0" noProof="0" dirty="0" smtClean="0"/>
              <a:t> </a:t>
            </a:r>
            <a:r>
              <a:rPr lang="hu-HU" b="0" baseline="0" noProof="0" dirty="0" err="1" smtClean="0"/>
              <a:t>external</a:t>
            </a:r>
            <a:r>
              <a:rPr lang="hu-HU" b="0" baseline="0" noProof="0" dirty="0" smtClean="0"/>
              <a:t> </a:t>
            </a:r>
            <a:r>
              <a:rPr lang="hu-HU" b="0" baseline="0" noProof="0" dirty="0" err="1" smtClean="0"/>
              <a:t>alerts</a:t>
            </a:r>
            <a:r>
              <a:rPr lang="hu-HU" b="0" baseline="0" noProof="0" dirty="0" smtClean="0"/>
              <a:t> </a:t>
            </a:r>
            <a:r>
              <a:rPr lang="hu-HU" b="0" baseline="0" noProof="0" dirty="0" err="1" smtClean="0"/>
              <a:t>but</a:t>
            </a:r>
            <a:r>
              <a:rPr lang="hu-HU" b="0" baseline="0" noProof="0" dirty="0" smtClean="0"/>
              <a:t> </a:t>
            </a:r>
            <a:r>
              <a:rPr lang="hu-HU" b="0" baseline="0" noProof="0" dirty="0" err="1" smtClean="0"/>
              <a:t>will</a:t>
            </a:r>
            <a:r>
              <a:rPr lang="hu-HU" b="0" baseline="0" noProof="0" dirty="0" smtClean="0"/>
              <a:t> </a:t>
            </a:r>
            <a:r>
              <a:rPr lang="hu-HU" b="0" baseline="0" noProof="0" dirty="0" err="1" smtClean="0"/>
              <a:t>serve</a:t>
            </a:r>
            <a:r>
              <a:rPr lang="hu-HU" b="0" baseline="0" noProof="0" dirty="0" smtClean="0"/>
              <a:t> </a:t>
            </a:r>
            <a:r>
              <a:rPr lang="hu-HU" b="0" baseline="0" noProof="0" dirty="0" err="1" smtClean="0"/>
              <a:t>also</a:t>
            </a:r>
            <a:r>
              <a:rPr lang="hu-HU" b="0" baseline="0" noProof="0" dirty="0" smtClean="0"/>
              <a:t> </a:t>
            </a:r>
            <a:r>
              <a:rPr lang="hu-HU" b="0" baseline="0" noProof="0" dirty="0" err="1" smtClean="0"/>
              <a:t>as</a:t>
            </a:r>
            <a:r>
              <a:rPr lang="hu-HU" b="0" baseline="0" noProof="0" dirty="0" smtClean="0"/>
              <a:t> </a:t>
            </a:r>
            <a:r>
              <a:rPr lang="hu-HU" b="0" baseline="0" noProof="0" dirty="0" err="1" smtClean="0"/>
              <a:t>networking</a:t>
            </a:r>
            <a:r>
              <a:rPr lang="hu-HU" b="0" baseline="0" noProof="0" dirty="0" smtClean="0"/>
              <a:t> </a:t>
            </a:r>
            <a:r>
              <a:rPr lang="hu-HU" b="0" baseline="0" noProof="0" dirty="0" err="1" smtClean="0"/>
              <a:t>between</a:t>
            </a:r>
            <a:r>
              <a:rPr lang="hu-HU" b="0" baseline="0" noProof="0" dirty="0" smtClean="0"/>
              <a:t> </a:t>
            </a:r>
            <a:r>
              <a:rPr lang="hu-HU" b="0" baseline="0" noProof="0" dirty="0" err="1" smtClean="0"/>
              <a:t>ECCs</a:t>
            </a:r>
            <a:r>
              <a:rPr lang="hu-HU" b="0" baseline="0" noProof="0" dirty="0" smtClean="0"/>
              <a:t>-consumer </a:t>
            </a:r>
            <a:r>
              <a:rPr lang="hu-HU" b="0" baseline="0" noProof="0" dirty="0" err="1" smtClean="0"/>
              <a:t>associations</a:t>
            </a:r>
            <a:r>
              <a:rPr lang="hu-HU" b="0" baseline="0" noProof="0" dirty="0" smtClean="0"/>
              <a:t>/</a:t>
            </a:r>
            <a:r>
              <a:rPr lang="hu-HU" b="0" baseline="0" noProof="0" dirty="0" err="1" smtClean="0"/>
              <a:t>organisations</a:t>
            </a:r>
            <a:r>
              <a:rPr lang="hu-HU" b="0" baseline="0" noProof="0" dirty="0" smtClean="0"/>
              <a:t> and CPC </a:t>
            </a:r>
            <a:r>
              <a:rPr lang="hu-HU" b="0" baseline="0" noProof="0" dirty="0" err="1" smtClean="0"/>
              <a:t>authorities</a:t>
            </a:r>
            <a:r>
              <a:rPr lang="hu-HU" b="0" baseline="0" noProof="0" dirty="0" smtClean="0"/>
              <a:t>.</a:t>
            </a:r>
            <a:endParaRPr lang="en-IE" b="0" baseline="0" noProof="0" dirty="0" smtClean="0"/>
          </a:p>
        </p:txBody>
      </p:sp>
      <p:sp>
        <p:nvSpPr>
          <p:cNvPr id="4" name="Slide Number Placeholder 3"/>
          <p:cNvSpPr>
            <a:spLocks noGrp="1"/>
          </p:cNvSpPr>
          <p:nvPr>
            <p:ph type="sldNum" sz="quarter" idx="10"/>
          </p:nvPr>
        </p:nvSpPr>
        <p:spPr/>
        <p:txBody>
          <a:bodyPr/>
          <a:lstStyle/>
          <a:p>
            <a:pPr defTabSz="894649">
              <a:defRPr/>
            </a:pPr>
            <a:fld id="{36441B25-C4D1-47DB-817D-B9C4FC5392FB}" type="slidenum">
              <a:rPr lang="en-GB">
                <a:solidFill>
                  <a:srgbClr val="000000"/>
                </a:solidFill>
              </a:rPr>
              <a:pPr defTabSz="894649">
                <a:defRPr/>
              </a:pPr>
              <a:t>7</a:t>
            </a:fld>
            <a:endParaRPr lang="en-GB">
              <a:solidFill>
                <a:srgbClr val="000000"/>
              </a:solidFill>
            </a:endParaRPr>
          </a:p>
        </p:txBody>
      </p:sp>
    </p:spTree>
    <p:extLst>
      <p:ext uri="{BB962C8B-B14F-4D97-AF65-F5344CB8AC3E}">
        <p14:creationId xmlns:p14="http://schemas.microsoft.com/office/powerpoint/2010/main" val="228711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noProof="0" dirty="0"/>
          </a:p>
        </p:txBody>
      </p:sp>
      <p:sp>
        <p:nvSpPr>
          <p:cNvPr id="4" name="Slide Number Placeholder 3"/>
          <p:cNvSpPr>
            <a:spLocks noGrp="1"/>
          </p:cNvSpPr>
          <p:nvPr>
            <p:ph type="sldNum" sz="quarter" idx="10"/>
          </p:nvPr>
        </p:nvSpPr>
        <p:spPr/>
        <p:txBody>
          <a:bodyPr/>
          <a:lstStyle/>
          <a:p>
            <a:pPr defTabSz="894649">
              <a:defRPr/>
            </a:pPr>
            <a:fld id="{36441B25-C4D1-47DB-817D-B9C4FC5392FB}" type="slidenum">
              <a:rPr lang="en-GB">
                <a:solidFill>
                  <a:srgbClr val="000000"/>
                </a:solidFill>
              </a:rPr>
              <a:pPr defTabSz="894649">
                <a:defRPr/>
              </a:pPr>
              <a:t>8</a:t>
            </a:fld>
            <a:endParaRPr lang="en-GB">
              <a:solidFill>
                <a:srgbClr val="000000"/>
              </a:solidFill>
            </a:endParaRPr>
          </a:p>
        </p:txBody>
      </p:sp>
    </p:spTree>
    <p:extLst>
      <p:ext uri="{BB962C8B-B14F-4D97-AF65-F5344CB8AC3E}">
        <p14:creationId xmlns:p14="http://schemas.microsoft.com/office/powerpoint/2010/main" val="42562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the framework is in place… What next?</a:t>
            </a:r>
          </a:p>
          <a:p>
            <a:endParaRPr lang="en-GB" dirty="0"/>
          </a:p>
        </p:txBody>
      </p:sp>
      <p:sp>
        <p:nvSpPr>
          <p:cNvPr id="4" name="Slide Number Placeholder 3"/>
          <p:cNvSpPr>
            <a:spLocks noGrp="1"/>
          </p:cNvSpPr>
          <p:nvPr>
            <p:ph type="sldNum" sz="quarter" idx="10"/>
          </p:nvPr>
        </p:nvSpPr>
        <p:spPr/>
        <p:txBody>
          <a:bodyPr/>
          <a:lstStyle/>
          <a:p>
            <a:pPr defTabSz="894649">
              <a:defRPr/>
            </a:pPr>
            <a:fld id="{C50DAC35-AFAF-45A6-B338-944097DB404A}" type="slidenum">
              <a:rPr lang="en-GB">
                <a:solidFill>
                  <a:srgbClr val="000000"/>
                </a:solidFill>
              </a:rPr>
              <a:pPr defTabSz="894649">
                <a:defRPr/>
              </a:pPr>
              <a:t>9</a:t>
            </a:fld>
            <a:endParaRPr lang="en-GB">
              <a:solidFill>
                <a:srgbClr val="000000"/>
              </a:solidFill>
            </a:endParaRPr>
          </a:p>
        </p:txBody>
      </p:sp>
    </p:spTree>
    <p:extLst>
      <p:ext uri="{BB962C8B-B14F-4D97-AF65-F5344CB8AC3E}">
        <p14:creationId xmlns:p14="http://schemas.microsoft.com/office/powerpoint/2010/main" val="303617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9"/>
          <p:cNvSpPr>
            <a:spLocks noChangeArrowheads="1"/>
          </p:cNvSpPr>
          <p:nvPr/>
        </p:nvSpPr>
        <p:spPr bwMode="auto">
          <a:xfrm>
            <a:off x="1588" y="981075"/>
            <a:ext cx="9142412" cy="5943600"/>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2000" b="0" smtClean="0">
              <a:solidFill>
                <a:srgbClr val="FFFFFF"/>
              </a:solidFill>
            </a:endParaRPr>
          </a:p>
        </p:txBody>
      </p:sp>
      <p:pic>
        <p:nvPicPr>
          <p:cNvPr id="3"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75" y="4652963"/>
            <a:ext cx="2041525" cy="149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Stankje\Desktop\PicturesCPN\iStock_000011276584XSmal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71875" y="1412875"/>
            <a:ext cx="2041525" cy="1444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userDrawn="1"/>
        </p:nvSpPr>
        <p:spPr bwMode="auto">
          <a:xfrm>
            <a:off x="3571875" y="3021013"/>
            <a:ext cx="2041525" cy="1417637"/>
          </a:xfrm>
          <a:prstGeom prst="rect">
            <a:avLst/>
          </a:prstGeom>
          <a:solidFill>
            <a:schemeClr val="bg1"/>
          </a:solidFill>
          <a:ln w="9525">
            <a:solidFill>
              <a:schemeClr val="tx1"/>
            </a:solidFill>
            <a:miter lim="800000"/>
            <a:headEnd/>
            <a:tailEnd/>
          </a:ln>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endParaRPr lang="en-US" altLang="en-US" b="0" smtClean="0"/>
          </a:p>
        </p:txBody>
      </p:sp>
      <p:sp>
        <p:nvSpPr>
          <p:cNvPr id="7" name="TextBox 6"/>
          <p:cNvSpPr txBox="1"/>
          <p:nvPr userDrawn="1"/>
        </p:nvSpPr>
        <p:spPr>
          <a:xfrm>
            <a:off x="3629803" y="3129793"/>
            <a:ext cx="1984306" cy="1200329"/>
          </a:xfrm>
          <a:prstGeom prst="rect">
            <a:avLst/>
          </a:prstGeom>
          <a:noFill/>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defRPr/>
            </a:pPr>
            <a:r>
              <a:rPr lang="en-US" sz="2400" spc="50" dirty="0">
                <a:ln w="11430"/>
                <a:solidFill>
                  <a:srgbClr val="0F5494"/>
                </a:solidFill>
                <a:effectLst>
                  <a:outerShdw blurRad="76200" dist="50800" dir="5400000" algn="tl" rotWithShape="0">
                    <a:srgbClr val="000000">
                      <a:alpha val="65000"/>
                    </a:srgbClr>
                  </a:outerShdw>
                </a:effectLst>
              </a:rPr>
              <a:t>Consumer Policy Network</a:t>
            </a:r>
            <a:endParaRPr lang="en-GB" sz="2400" spc="50" dirty="0">
              <a:ln w="11430"/>
              <a:solidFill>
                <a:srgbClr val="0F5494"/>
              </a:solidFill>
              <a:effectLst>
                <a:outerShdw blurRad="76200" dist="50800" dir="5400000" algn="tl" rotWithShape="0">
                  <a:srgbClr val="000000">
                    <a:alpha val="65000"/>
                  </a:srgbClr>
                </a:outerShdw>
              </a:effectLst>
            </a:endParaRPr>
          </a:p>
        </p:txBody>
      </p:sp>
      <p:sp>
        <p:nvSpPr>
          <p:cNvPr id="8" name="Rectangle 7"/>
          <p:cNvSpPr>
            <a:spLocks noGrp="1" noChangeArrowheads="1"/>
          </p:cNvSpPr>
          <p:nvPr>
            <p:ph type="dt" sz="half" idx="10"/>
          </p:nvPr>
        </p:nvSpPr>
        <p:spPr/>
        <p:txBody>
          <a:bodyPr/>
          <a:lstStyle>
            <a:lvl1pPr>
              <a:defRPr lang="en-GB" sz="1400" b="1" i="0" kern="1200" cap="none" spc="50" baseline="0">
                <a:ln w="11430"/>
                <a:solidFill>
                  <a:schemeClr val="bg1"/>
                </a:solidFill>
                <a:effectLst>
                  <a:outerShdw blurRad="76200" dist="50800" dir="5400000" algn="tl" rotWithShape="0">
                    <a:srgbClr val="000000">
                      <a:alpha val="65000"/>
                    </a:srgbClr>
                  </a:outerShdw>
                </a:effectLst>
                <a:latin typeface="Verdana" pitchFamily="34" charset="0"/>
                <a:ea typeface="+mn-ea"/>
                <a:cs typeface="+mn-cs"/>
              </a:defRPr>
            </a:lvl1pPr>
          </a:lstStyle>
          <a:p>
            <a:pPr>
              <a:defRPr/>
            </a:pPr>
            <a:r>
              <a:rPr>
                <a:solidFill>
                  <a:srgbClr val="FFFFFF"/>
                </a:solidFill>
              </a:rPr>
              <a:t>Date</a:t>
            </a:r>
          </a:p>
        </p:txBody>
      </p:sp>
      <p:sp>
        <p:nvSpPr>
          <p:cNvPr id="9" name="Rectangle 8"/>
          <p:cNvSpPr>
            <a:spLocks noGrp="1" noChangeArrowheads="1"/>
          </p:cNvSpPr>
          <p:nvPr>
            <p:ph type="sldNum" sz="quarter" idx="11"/>
          </p:nvPr>
        </p:nvSpPr>
        <p:spPr/>
        <p:txBody>
          <a:bodyPr/>
          <a:lstStyle>
            <a:lvl1pPr>
              <a:defRPr>
                <a:solidFill>
                  <a:schemeClr val="bg1"/>
                </a:solidFill>
                <a:latin typeface="+mn-lt"/>
              </a:defRPr>
            </a:lvl1pPr>
          </a:lstStyle>
          <a:p>
            <a:pPr>
              <a:defRPr/>
            </a:pPr>
            <a:fld id="{30DB67BE-EC0D-4DFC-9FA3-C10675427BA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906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5"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hyperlink" Target="http://www.ec.europa.eu/consumers/od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1700808"/>
            <a:ext cx="4608512" cy="2736304"/>
          </a:xfrm>
        </p:spPr>
        <p:txBody>
          <a:bodyPr/>
          <a:lstStyle/>
          <a:p>
            <a:r>
              <a:rPr lang="hu-HU" sz="3200" dirty="0" err="1" smtClean="0">
                <a:effectLst>
                  <a:outerShdw blurRad="50800" dist="38100" dir="5400000" algn="t" rotWithShape="0">
                    <a:prstClr val="black">
                      <a:alpha val="40000"/>
                    </a:prstClr>
                  </a:outerShdw>
                </a:effectLst>
              </a:rPr>
              <a:t>Enforcement</a:t>
            </a:r>
            <a:r>
              <a:rPr lang="hu-HU" sz="3200" dirty="0" smtClean="0">
                <a:effectLst>
                  <a:outerShdw blurRad="50800" dist="38100" dir="5400000" algn="t" rotWithShape="0">
                    <a:prstClr val="black">
                      <a:alpha val="40000"/>
                    </a:prstClr>
                  </a:outerShdw>
                </a:effectLst>
              </a:rPr>
              <a:t> of consumer </a:t>
            </a:r>
            <a:r>
              <a:rPr lang="hu-HU" sz="3200" dirty="0" err="1" smtClean="0">
                <a:effectLst>
                  <a:outerShdw blurRad="50800" dist="38100" dir="5400000" algn="t" rotWithShape="0">
                    <a:prstClr val="black">
                      <a:alpha val="40000"/>
                    </a:prstClr>
                  </a:outerShdw>
                </a:effectLst>
              </a:rPr>
              <a:t>law</a:t>
            </a:r>
            <a:endParaRPr lang="en-GB" sz="3200"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467544" y="4581128"/>
            <a:ext cx="4896544" cy="1872208"/>
          </a:xfrm>
        </p:spPr>
        <p:txBody>
          <a:bodyPr/>
          <a:lstStyle/>
          <a:p>
            <a:r>
              <a:rPr lang="hu-HU" sz="2000" dirty="0" err="1" smtClean="0"/>
              <a:t>Ms</a:t>
            </a:r>
            <a:r>
              <a:rPr lang="hu-HU" sz="2000" dirty="0" smtClean="0"/>
              <a:t>. Marie-</a:t>
            </a:r>
            <a:r>
              <a:rPr lang="hu-HU" sz="2000" dirty="0" err="1" smtClean="0"/>
              <a:t>Paule</a:t>
            </a:r>
            <a:r>
              <a:rPr lang="hu-HU" sz="2000" dirty="0" smtClean="0"/>
              <a:t> </a:t>
            </a:r>
            <a:r>
              <a:rPr lang="hu-HU" sz="2000" dirty="0" err="1" smtClean="0"/>
              <a:t>Benassi</a:t>
            </a:r>
            <a:endParaRPr lang="hu-HU" sz="2000" dirty="0" smtClean="0"/>
          </a:p>
          <a:p>
            <a:r>
              <a:rPr lang="hu-HU" sz="2000" dirty="0" err="1" smtClean="0"/>
              <a:t>Acting</a:t>
            </a:r>
            <a:r>
              <a:rPr lang="hu-HU" sz="2000" dirty="0" smtClean="0"/>
              <a:t> </a:t>
            </a:r>
            <a:r>
              <a:rPr lang="hu-HU" sz="2000" dirty="0" err="1" smtClean="0"/>
              <a:t>Director</a:t>
            </a:r>
            <a:r>
              <a:rPr lang="hu-HU" sz="2000" dirty="0" smtClean="0"/>
              <a:t>, </a:t>
            </a:r>
            <a:r>
              <a:rPr lang="hu-HU" sz="2000" dirty="0" err="1" smtClean="0"/>
              <a:t>Directorate</a:t>
            </a:r>
            <a:r>
              <a:rPr lang="hu-HU" sz="2000" dirty="0" smtClean="0"/>
              <a:t> E, DG JUST</a:t>
            </a:r>
          </a:p>
          <a:p>
            <a:endParaRPr lang="hu-HU" sz="2000" dirty="0"/>
          </a:p>
          <a:p>
            <a:r>
              <a:rPr lang="hu-HU" sz="2000" dirty="0" smtClean="0"/>
              <a:t>23 </a:t>
            </a:r>
            <a:r>
              <a:rPr lang="hu-HU" sz="2000" dirty="0" err="1" smtClean="0"/>
              <a:t>October</a:t>
            </a:r>
            <a:r>
              <a:rPr lang="hu-HU" sz="2000" dirty="0" smtClean="0"/>
              <a:t>, ECCG meeting</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395536" y="764704"/>
            <a:ext cx="8229600" cy="719137"/>
          </a:xfrm>
        </p:spPr>
        <p:txBody>
          <a:bodyPr>
            <a:noAutofit/>
          </a:bodyPr>
          <a:lstStyle/>
          <a:p>
            <a:pPr algn="ctr"/>
            <a:r>
              <a:rPr lang="de-DE" altLang="en-US" sz="2900" i="1" kern="1200" dirty="0">
                <a:solidFill>
                  <a:srgbClr val="FF9900"/>
                </a:solidFill>
                <a:latin typeface="Verdana" pitchFamily="34" charset="0"/>
                <a:ea typeface="Calibri" pitchFamily="34" charset="0"/>
                <a:cs typeface="Times New Roman" pitchFamily="18" charset="0"/>
              </a:rPr>
              <a:t>ODR Regulation – </a:t>
            </a:r>
            <a:r>
              <a:rPr lang="de-DE" altLang="en-US" sz="2900" i="1" kern="1200" dirty="0" err="1">
                <a:solidFill>
                  <a:srgbClr val="FF9900"/>
                </a:solidFill>
                <a:latin typeface="Verdana" pitchFamily="34" charset="0"/>
                <a:ea typeface="Calibri" pitchFamily="34" charset="0"/>
                <a:cs typeface="Times New Roman" pitchFamily="18" charset="0"/>
              </a:rPr>
              <a:t>state</a:t>
            </a:r>
            <a:r>
              <a:rPr lang="de-DE" altLang="en-US" sz="2900" i="1" kern="1200" dirty="0">
                <a:solidFill>
                  <a:srgbClr val="FF9900"/>
                </a:solidFill>
                <a:latin typeface="Verdana" pitchFamily="34" charset="0"/>
                <a:ea typeface="Calibri" pitchFamily="34" charset="0"/>
                <a:cs typeface="Times New Roman" pitchFamily="18" charset="0"/>
              </a:rPr>
              <a:t> </a:t>
            </a:r>
            <a:r>
              <a:rPr lang="de-DE" altLang="en-US" sz="2900" i="1" kern="1200" dirty="0" err="1">
                <a:solidFill>
                  <a:srgbClr val="FF9900"/>
                </a:solidFill>
                <a:latin typeface="Verdana" pitchFamily="34" charset="0"/>
                <a:ea typeface="Calibri" pitchFamily="34" charset="0"/>
                <a:cs typeface="Times New Roman" pitchFamily="18" charset="0"/>
              </a:rPr>
              <a:t>of</a:t>
            </a:r>
            <a:r>
              <a:rPr lang="de-DE" altLang="en-US" sz="2900" i="1" kern="1200" dirty="0">
                <a:solidFill>
                  <a:srgbClr val="FF9900"/>
                </a:solidFill>
                <a:latin typeface="Verdana" pitchFamily="34" charset="0"/>
                <a:ea typeface="Calibri" pitchFamily="34" charset="0"/>
                <a:cs typeface="Times New Roman" pitchFamily="18" charset="0"/>
              </a:rPr>
              <a:t> </a:t>
            </a:r>
            <a:r>
              <a:rPr lang="de-DE" altLang="en-US" sz="2900" i="1" kern="1200" dirty="0" err="1">
                <a:solidFill>
                  <a:srgbClr val="FF9900"/>
                </a:solidFill>
                <a:latin typeface="Verdana" pitchFamily="34" charset="0"/>
                <a:ea typeface="Calibri" pitchFamily="34" charset="0"/>
                <a:cs typeface="Times New Roman" pitchFamily="18" charset="0"/>
              </a:rPr>
              <a:t>play</a:t>
            </a:r>
            <a:r>
              <a:rPr lang="de-DE" altLang="en-US" sz="2900" i="1" kern="1200" dirty="0">
                <a:solidFill>
                  <a:srgbClr val="FF9900"/>
                </a:solidFill>
                <a:latin typeface="Verdana" pitchFamily="34" charset="0"/>
                <a:ea typeface="Calibri" pitchFamily="34" charset="0"/>
                <a:cs typeface="Times New Roman" pitchFamily="18" charset="0"/>
              </a:rPr>
              <a:t> </a:t>
            </a:r>
            <a:r>
              <a:rPr lang="de-DE" altLang="en-US" sz="2900" i="1" kern="1200" dirty="0" err="1">
                <a:solidFill>
                  <a:srgbClr val="FF9900"/>
                </a:solidFill>
                <a:latin typeface="Verdana" pitchFamily="34" charset="0"/>
                <a:ea typeface="Calibri" pitchFamily="34" charset="0"/>
                <a:cs typeface="Times New Roman" pitchFamily="18" charset="0"/>
              </a:rPr>
              <a:t>of</a:t>
            </a:r>
            <a:r>
              <a:rPr lang="de-DE" altLang="en-US" sz="2900" i="1" kern="1200" dirty="0">
                <a:solidFill>
                  <a:srgbClr val="FF9900"/>
                </a:solidFill>
                <a:latin typeface="Verdana" pitchFamily="34" charset="0"/>
                <a:ea typeface="Calibri" pitchFamily="34" charset="0"/>
                <a:cs typeface="Times New Roman" pitchFamily="18" charset="0"/>
              </a:rPr>
              <a:t> </a:t>
            </a:r>
            <a:r>
              <a:rPr lang="de-DE" altLang="en-US" sz="2900" i="1" kern="1200" dirty="0" err="1">
                <a:solidFill>
                  <a:srgbClr val="FF9900"/>
                </a:solidFill>
                <a:latin typeface="Verdana" pitchFamily="34" charset="0"/>
                <a:ea typeface="Calibri" pitchFamily="34" charset="0"/>
                <a:cs typeface="Times New Roman" pitchFamily="18" charset="0"/>
              </a:rPr>
              <a:t>implementation</a:t>
            </a:r>
            <a:endParaRPr lang="en-GB" altLang="en-US" sz="2900" i="1" kern="1200" dirty="0">
              <a:solidFill>
                <a:srgbClr val="FF9900"/>
              </a:solidFill>
              <a:latin typeface="Verdana" pitchFamily="34" charset="0"/>
              <a:ea typeface="Calibri" pitchFamily="34" charset="0"/>
              <a:cs typeface="Times New Roman" pitchFamily="18" charset="0"/>
            </a:endParaRPr>
          </a:p>
        </p:txBody>
      </p:sp>
      <p:sp>
        <p:nvSpPr>
          <p:cNvPr id="24579" name="Content Placeholder 2"/>
          <p:cNvSpPr>
            <a:spLocks noGrp="1"/>
          </p:cNvSpPr>
          <p:nvPr>
            <p:ph idx="1"/>
          </p:nvPr>
        </p:nvSpPr>
        <p:spPr>
          <a:xfrm>
            <a:off x="395536" y="2060848"/>
            <a:ext cx="8229600" cy="4464496"/>
          </a:xfrm>
        </p:spPr>
        <p:txBody>
          <a:bodyPr/>
          <a:lstStyle/>
          <a:p>
            <a:pPr marL="285750" lvl="1" indent="-285750" algn="just">
              <a:buClrTx/>
              <a:defRPr/>
            </a:pPr>
            <a:r>
              <a:rPr lang="en-GB" altLang="de-DE" sz="1800" b="0" i="0" dirty="0" smtClean="0">
                <a:solidFill>
                  <a:srgbClr val="3E6FD2"/>
                </a:solidFill>
                <a:ea typeface="Calibri" pitchFamily="34" charset="0"/>
                <a:cs typeface="Times New Roman" pitchFamily="18" charset="0"/>
              </a:rPr>
              <a:t>Platform </a:t>
            </a:r>
            <a:r>
              <a:rPr lang="en-GB" altLang="de-DE" sz="1800" b="0" i="0" dirty="0">
                <a:solidFill>
                  <a:srgbClr val="3E6FD2"/>
                </a:solidFill>
                <a:ea typeface="Calibri" pitchFamily="34" charset="0"/>
                <a:cs typeface="Times New Roman" pitchFamily="18" charset="0"/>
              </a:rPr>
              <a:t>accessible to EU consumers and traders since 15 </a:t>
            </a:r>
            <a:r>
              <a:rPr lang="en-GB" altLang="de-DE" sz="1800" b="0" i="0" dirty="0" smtClean="0">
                <a:solidFill>
                  <a:srgbClr val="3E6FD2"/>
                </a:solidFill>
                <a:ea typeface="Calibri" pitchFamily="34" charset="0"/>
                <a:cs typeface="Times New Roman" pitchFamily="18" charset="0"/>
              </a:rPr>
              <a:t>February 2016</a:t>
            </a:r>
            <a:r>
              <a:rPr lang="en-GB" altLang="de-DE" sz="1800" b="0" i="0" dirty="0">
                <a:solidFill>
                  <a:srgbClr val="3E6FD2"/>
                </a:solidFill>
                <a:ea typeface="Calibri" pitchFamily="34" charset="0"/>
                <a:cs typeface="Times New Roman" pitchFamily="18" charset="0"/>
              </a:rPr>
              <a:t>: </a:t>
            </a:r>
            <a:r>
              <a:rPr lang="en-GB" altLang="de-DE" sz="1800" b="0" i="0" dirty="0" smtClean="0">
                <a:solidFill>
                  <a:srgbClr val="3E6FD2"/>
                </a:solidFill>
                <a:ea typeface="Calibri" pitchFamily="34" charset="0"/>
                <a:cs typeface="Times New Roman" pitchFamily="18" charset="0"/>
                <a:hlinkClick r:id="rId4"/>
              </a:rPr>
              <a:t>ec.europa.eu/consumers/</a:t>
            </a:r>
            <a:r>
              <a:rPr lang="en-GB" altLang="de-DE" sz="1800" b="0" i="0" dirty="0" err="1" smtClean="0">
                <a:solidFill>
                  <a:srgbClr val="3E6FD2"/>
                </a:solidFill>
                <a:ea typeface="Calibri" pitchFamily="34" charset="0"/>
                <a:cs typeface="Times New Roman" pitchFamily="18" charset="0"/>
                <a:hlinkClick r:id="rId4"/>
              </a:rPr>
              <a:t>odr</a:t>
            </a:r>
            <a:r>
              <a:rPr lang="en-GB" altLang="de-DE" sz="1800" b="0" i="0" dirty="0" smtClean="0">
                <a:solidFill>
                  <a:srgbClr val="3E6FD2"/>
                </a:solidFill>
                <a:ea typeface="Calibri" pitchFamily="34" charset="0"/>
                <a:cs typeface="Times New Roman" pitchFamily="18" charset="0"/>
              </a:rPr>
              <a:t>; </a:t>
            </a:r>
            <a:endParaRPr lang="hu-HU" altLang="de-DE" sz="1800" b="0" dirty="0">
              <a:solidFill>
                <a:srgbClr val="3E6FD2"/>
              </a:solidFill>
              <a:ea typeface="Calibri" pitchFamily="34" charset="0"/>
              <a:cs typeface="Times New Roman" pitchFamily="18" charset="0"/>
            </a:endParaRPr>
          </a:p>
          <a:p>
            <a:pPr marL="0" lvl="1" indent="0" algn="just">
              <a:buClrTx/>
              <a:buNone/>
              <a:defRPr/>
            </a:pPr>
            <a:r>
              <a:rPr lang="hu-HU" altLang="de-DE" sz="1800" b="0" i="0" dirty="0" smtClean="0">
                <a:solidFill>
                  <a:srgbClr val="3E6FD2"/>
                </a:solidFill>
                <a:ea typeface="Calibri" pitchFamily="34" charset="0"/>
                <a:cs typeface="Times New Roman" pitchFamily="18" charset="0"/>
              </a:rPr>
              <a:t>	</a:t>
            </a:r>
            <a:r>
              <a:rPr lang="de-DE" altLang="de-DE" sz="1800" i="0" dirty="0" smtClean="0">
                <a:solidFill>
                  <a:srgbClr val="3E6FD2"/>
                </a:solidFill>
                <a:ea typeface="Calibri" pitchFamily="34" charset="0"/>
                <a:cs typeface="Times New Roman" pitchFamily="18" charset="0"/>
              </a:rPr>
              <a:t>ODR </a:t>
            </a:r>
            <a:r>
              <a:rPr lang="de-DE" altLang="de-DE" sz="1800" i="0" dirty="0" err="1" smtClean="0">
                <a:solidFill>
                  <a:srgbClr val="3E6FD2"/>
                </a:solidFill>
                <a:ea typeface="Calibri" pitchFamily="34" charset="0"/>
                <a:cs typeface="Times New Roman" pitchFamily="18" charset="0"/>
              </a:rPr>
              <a:t>contact</a:t>
            </a:r>
            <a:r>
              <a:rPr lang="de-DE" altLang="de-DE" sz="1800" i="0" dirty="0" smtClean="0">
                <a:solidFill>
                  <a:srgbClr val="3E6FD2"/>
                </a:solidFill>
                <a:ea typeface="Calibri" pitchFamily="34" charset="0"/>
                <a:cs typeface="Times New Roman" pitchFamily="18" charset="0"/>
              </a:rPr>
              <a:t> 	</a:t>
            </a:r>
            <a:r>
              <a:rPr lang="de-DE" altLang="de-DE" sz="1800" i="0" dirty="0" err="1" smtClean="0">
                <a:solidFill>
                  <a:srgbClr val="3E6FD2"/>
                </a:solidFill>
                <a:ea typeface="Calibri" pitchFamily="34" charset="0"/>
                <a:cs typeface="Times New Roman" pitchFamily="18" charset="0"/>
              </a:rPr>
              <a:t>point</a:t>
            </a:r>
            <a:r>
              <a:rPr lang="de-DE" altLang="de-DE" sz="1800" i="0" dirty="0" smtClean="0">
                <a:solidFill>
                  <a:srgbClr val="3E6FD2"/>
                </a:solidFill>
                <a:ea typeface="Calibri" pitchFamily="34" charset="0"/>
                <a:cs typeface="Times New Roman" pitchFamily="18" charset="0"/>
              </a:rPr>
              <a:t> </a:t>
            </a:r>
            <a:r>
              <a:rPr lang="de-DE" altLang="de-DE" sz="1800" i="0" dirty="0" err="1" smtClean="0">
                <a:solidFill>
                  <a:srgbClr val="3E6FD2"/>
                </a:solidFill>
                <a:ea typeface="Calibri" pitchFamily="34" charset="0"/>
                <a:cs typeface="Times New Roman" pitchFamily="18" charset="0"/>
              </a:rPr>
              <a:t>network</a:t>
            </a:r>
            <a:r>
              <a:rPr lang="de-DE" altLang="de-DE" sz="1800" i="0" dirty="0" smtClean="0">
                <a:solidFill>
                  <a:srgbClr val="3E6FD2"/>
                </a:solidFill>
                <a:ea typeface="Calibri" pitchFamily="34" charset="0"/>
                <a:cs typeface="Times New Roman" pitchFamily="18" charset="0"/>
              </a:rPr>
              <a:t> </a:t>
            </a:r>
            <a:r>
              <a:rPr lang="de-DE" altLang="de-DE" sz="1800" i="0" dirty="0" err="1" smtClean="0">
                <a:solidFill>
                  <a:srgbClr val="3E6FD2"/>
                </a:solidFill>
                <a:ea typeface="Calibri" pitchFamily="34" charset="0"/>
                <a:cs typeface="Times New Roman" pitchFamily="18" charset="0"/>
              </a:rPr>
              <a:t>fully</a:t>
            </a:r>
            <a:r>
              <a:rPr lang="de-DE" altLang="de-DE" sz="1800" i="0" dirty="0" smtClean="0">
                <a:solidFill>
                  <a:srgbClr val="3E6FD2"/>
                </a:solidFill>
                <a:ea typeface="Calibri" pitchFamily="34" charset="0"/>
                <a:cs typeface="Times New Roman" pitchFamily="18" charset="0"/>
              </a:rPr>
              <a:t> </a:t>
            </a:r>
            <a:r>
              <a:rPr lang="de-DE" altLang="de-DE" sz="1800" i="0" dirty="0" err="1" smtClean="0">
                <a:solidFill>
                  <a:srgbClr val="3E6FD2"/>
                </a:solidFill>
                <a:ea typeface="Calibri" pitchFamily="34" charset="0"/>
                <a:cs typeface="Times New Roman" pitchFamily="18" charset="0"/>
              </a:rPr>
              <a:t>established</a:t>
            </a:r>
            <a:endParaRPr lang="en-GB" altLang="de-DE" sz="1800" b="0" i="0" dirty="0" smtClean="0">
              <a:solidFill>
                <a:srgbClr val="3E6FD2"/>
              </a:solidFill>
              <a:ea typeface="Calibri" pitchFamily="34" charset="0"/>
              <a:cs typeface="Times New Roman" pitchFamily="18" charset="0"/>
            </a:endParaRPr>
          </a:p>
          <a:p>
            <a:pPr marL="0" lvl="1" indent="0" algn="just">
              <a:buClrTx/>
              <a:buFontTx/>
              <a:buNone/>
              <a:defRPr/>
            </a:pPr>
            <a:endParaRPr lang="en-GB" altLang="de-DE" sz="1800" b="0" i="0" dirty="0" smtClean="0">
              <a:solidFill>
                <a:srgbClr val="3E6FD2"/>
              </a:solidFill>
              <a:ea typeface="Calibri" pitchFamily="34" charset="0"/>
              <a:cs typeface="Times New Roman" pitchFamily="18" charset="0"/>
            </a:endParaRPr>
          </a:p>
          <a:p>
            <a:pPr marL="285750" lvl="1" indent="-285750" algn="just">
              <a:buClrTx/>
              <a:defRPr/>
            </a:pPr>
            <a:r>
              <a:rPr lang="en-GB" altLang="de-DE" sz="1800" b="1" i="0" dirty="0" smtClean="0">
                <a:solidFill>
                  <a:srgbClr val="3E6FD2"/>
                </a:solidFill>
                <a:ea typeface="Calibri" pitchFamily="34" charset="0"/>
                <a:cs typeface="Times New Roman" pitchFamily="18" charset="0"/>
              </a:rPr>
              <a:t>394 ADR entities </a:t>
            </a:r>
            <a:r>
              <a:rPr lang="en-GB" altLang="de-DE" sz="1800" b="0" i="0" dirty="0" smtClean="0">
                <a:solidFill>
                  <a:srgbClr val="3E6FD2"/>
                </a:solidFill>
                <a:ea typeface="Calibri" pitchFamily="34" charset="0"/>
                <a:cs typeface="Times New Roman" pitchFamily="18" charset="0"/>
              </a:rPr>
              <a:t>from 28 EU Member States, Norway and Liechtenstein published</a:t>
            </a:r>
          </a:p>
          <a:p>
            <a:pPr marL="0" lvl="1" indent="0" algn="just">
              <a:buClrTx/>
              <a:buFontTx/>
              <a:buNone/>
              <a:defRPr/>
            </a:pPr>
            <a:r>
              <a:rPr lang="de-DE" altLang="de-DE" sz="1800" b="0" i="0" dirty="0" smtClean="0">
                <a:solidFill>
                  <a:srgbClr val="3E6FD2"/>
                </a:solidFill>
                <a:ea typeface="Calibri" pitchFamily="34" charset="0"/>
                <a:cs typeface="Times New Roman" pitchFamily="18" charset="0"/>
              </a:rPr>
              <a:t>	</a:t>
            </a:r>
            <a:endParaRPr lang="en-GB" altLang="de-DE" sz="1800" b="0" i="0" dirty="0" smtClean="0">
              <a:solidFill>
                <a:srgbClr val="3E6FD2"/>
              </a:solidFill>
              <a:ea typeface="Calibri" pitchFamily="34" charset="0"/>
              <a:cs typeface="Times New Roman" pitchFamily="18" charset="0"/>
            </a:endParaRPr>
          </a:p>
          <a:p>
            <a:pPr marL="285750" lvl="1" indent="-285750" algn="just">
              <a:buClrTx/>
              <a:defRPr/>
            </a:pPr>
            <a:r>
              <a:rPr lang="en-GB" altLang="de-DE" sz="1800" b="0" i="0" dirty="0" smtClean="0">
                <a:solidFill>
                  <a:srgbClr val="3E6FD2"/>
                </a:solidFill>
                <a:ea typeface="Calibri" pitchFamily="34" charset="0"/>
                <a:cs typeface="Times New Roman" pitchFamily="18" charset="0"/>
              </a:rPr>
              <a:t>More than 86,000 </a:t>
            </a:r>
            <a:r>
              <a:rPr lang="en-GB" altLang="de-DE" sz="1800" b="0" i="0" dirty="0">
                <a:solidFill>
                  <a:srgbClr val="3E6FD2"/>
                </a:solidFill>
                <a:ea typeface="Calibri" pitchFamily="34" charset="0"/>
                <a:cs typeface="Times New Roman" pitchFamily="18" charset="0"/>
              </a:rPr>
              <a:t>complaints </a:t>
            </a:r>
            <a:r>
              <a:rPr lang="en-GB" altLang="de-DE" sz="1800" b="0" i="0" dirty="0" smtClean="0">
                <a:solidFill>
                  <a:srgbClr val="3E6FD2"/>
                </a:solidFill>
                <a:ea typeface="Calibri" pitchFamily="34" charset="0"/>
                <a:cs typeface="Times New Roman" pitchFamily="18" charset="0"/>
              </a:rPr>
              <a:t>lodged to date, </a:t>
            </a:r>
            <a:r>
              <a:rPr lang="en-GB" altLang="de-DE" sz="1800" i="0" dirty="0">
                <a:solidFill>
                  <a:srgbClr val="3E6FD2"/>
                </a:solidFill>
                <a:ea typeface="Calibri" pitchFamily="34" charset="0"/>
                <a:cs typeface="Times New Roman" pitchFamily="18" charset="0"/>
              </a:rPr>
              <a:t>m</a:t>
            </a:r>
            <a:r>
              <a:rPr lang="en-GB" altLang="de-DE" sz="1800" b="0" i="0" dirty="0" smtClean="0">
                <a:solidFill>
                  <a:srgbClr val="3E6FD2"/>
                </a:solidFill>
                <a:ea typeface="Calibri" pitchFamily="34" charset="0"/>
                <a:cs typeface="Times New Roman" pitchFamily="18" charset="0"/>
              </a:rPr>
              <a:t>ore than 5 </a:t>
            </a:r>
            <a:r>
              <a:rPr lang="en-GB" altLang="de-DE" sz="1800" b="0" i="0" dirty="0">
                <a:solidFill>
                  <a:srgbClr val="3E6FD2"/>
                </a:solidFill>
                <a:ea typeface="Calibri" pitchFamily="34" charset="0"/>
                <a:cs typeface="Times New Roman" pitchFamily="18" charset="0"/>
              </a:rPr>
              <a:t>million </a:t>
            </a:r>
            <a:r>
              <a:rPr lang="en-GB" altLang="de-DE" sz="1800" b="0" i="0" dirty="0" smtClean="0">
                <a:solidFill>
                  <a:srgbClr val="3E6FD2"/>
                </a:solidFill>
                <a:ea typeface="Calibri" pitchFamily="34" charset="0"/>
                <a:cs typeface="Times New Roman" pitchFamily="18" charset="0"/>
              </a:rPr>
              <a:t>visitors, 58</a:t>
            </a:r>
            <a:r>
              <a:rPr lang="en-US" altLang="en-US" sz="1800" b="0" i="0" dirty="0" smtClean="0">
                <a:solidFill>
                  <a:srgbClr val="3E6FD2"/>
                </a:solidFill>
                <a:ea typeface="Calibri" pitchFamily="34" charset="0"/>
                <a:cs typeface="Times New Roman" pitchFamily="18" charset="0"/>
              </a:rPr>
              <a:t>% </a:t>
            </a:r>
            <a:r>
              <a:rPr lang="en-US" altLang="en-US" sz="1800" b="0" i="0" dirty="0">
                <a:solidFill>
                  <a:srgbClr val="3E6FD2"/>
                </a:solidFill>
                <a:ea typeface="Calibri" pitchFamily="34" charset="0"/>
                <a:cs typeface="Times New Roman" pitchFamily="18" charset="0"/>
              </a:rPr>
              <a:t>domestic </a:t>
            </a:r>
            <a:r>
              <a:rPr lang="en-US" altLang="en-US" sz="1800" b="0" i="0" dirty="0" smtClean="0">
                <a:solidFill>
                  <a:srgbClr val="3E6FD2"/>
                </a:solidFill>
                <a:ea typeface="Calibri" pitchFamily="34" charset="0"/>
                <a:cs typeface="Times New Roman" pitchFamily="18" charset="0"/>
              </a:rPr>
              <a:t>cases,  </a:t>
            </a:r>
            <a:r>
              <a:rPr lang="en-US" altLang="en-US" sz="1800" i="0" dirty="0" smtClean="0">
                <a:solidFill>
                  <a:srgbClr val="3E6FD2"/>
                </a:solidFill>
                <a:ea typeface="Calibri" pitchFamily="34" charset="0"/>
                <a:cs typeface="Times New Roman" pitchFamily="18" charset="0"/>
              </a:rPr>
              <a:t>42</a:t>
            </a:r>
            <a:r>
              <a:rPr lang="en-US" altLang="en-US" sz="1800" b="0" i="0" dirty="0" smtClean="0">
                <a:solidFill>
                  <a:srgbClr val="3E6FD2"/>
                </a:solidFill>
                <a:ea typeface="Calibri" pitchFamily="34" charset="0"/>
                <a:cs typeface="Times New Roman" pitchFamily="18" charset="0"/>
              </a:rPr>
              <a:t>% cross-border </a:t>
            </a:r>
            <a:r>
              <a:rPr lang="en-US" altLang="en-US" sz="1800" b="0" i="0" dirty="0">
                <a:solidFill>
                  <a:srgbClr val="3E6FD2"/>
                </a:solidFill>
                <a:ea typeface="Calibri" pitchFamily="34" charset="0"/>
                <a:cs typeface="Times New Roman" pitchFamily="18" charset="0"/>
              </a:rPr>
              <a:t>cases</a:t>
            </a:r>
          </a:p>
          <a:p>
            <a:pPr marL="342900" lvl="1" indent="-342900" algn="just">
              <a:buClrTx/>
              <a:buFont typeface="Arial" panose="020B0604020202020204" pitchFamily="34" charset="0"/>
              <a:buChar char="•"/>
              <a:defRPr/>
            </a:pPr>
            <a:endParaRPr lang="en-US" altLang="en-US" sz="1800" b="0" i="0" dirty="0" smtClean="0">
              <a:solidFill>
                <a:srgbClr val="3E6FD2"/>
              </a:solidFill>
              <a:ea typeface="Calibri" pitchFamily="34" charset="0"/>
              <a:cs typeface="Times New Roman" pitchFamily="18" charset="0"/>
            </a:endParaRPr>
          </a:p>
          <a:p>
            <a:pPr marL="285750" lvl="1" indent="-285750" algn="just">
              <a:buClrTx/>
              <a:defRPr/>
            </a:pPr>
            <a:r>
              <a:rPr lang="en-US" altLang="en-US" sz="1800" b="0" i="0" dirty="0" smtClean="0">
                <a:solidFill>
                  <a:srgbClr val="3E6FD2"/>
                </a:solidFill>
                <a:ea typeface="Calibri" pitchFamily="34" charset="0"/>
                <a:cs typeface="Times New Roman" pitchFamily="18" charset="0"/>
              </a:rPr>
              <a:t>Top </a:t>
            </a:r>
            <a:r>
              <a:rPr lang="en-US" altLang="en-US" sz="1800" b="0" i="0" dirty="0">
                <a:solidFill>
                  <a:srgbClr val="3E6FD2"/>
                </a:solidFill>
                <a:ea typeface="Calibri" pitchFamily="34" charset="0"/>
                <a:cs typeface="Times New Roman" pitchFamily="18" charset="0"/>
              </a:rPr>
              <a:t>5 </a:t>
            </a:r>
            <a:r>
              <a:rPr lang="en-US" altLang="en-US" sz="1800" b="0" i="0" dirty="0" smtClean="0">
                <a:solidFill>
                  <a:srgbClr val="3E6FD2"/>
                </a:solidFill>
                <a:ea typeface="Calibri" pitchFamily="34" charset="0"/>
                <a:cs typeface="Times New Roman" pitchFamily="18" charset="0"/>
              </a:rPr>
              <a:t>retail sectors: </a:t>
            </a:r>
            <a:r>
              <a:rPr lang="en-US" altLang="en-US" sz="1800" b="0" i="0" dirty="0">
                <a:solidFill>
                  <a:srgbClr val="3E6FD2"/>
                </a:solidFill>
                <a:ea typeface="Calibri" pitchFamily="34" charset="0"/>
                <a:cs typeface="Times New Roman" pitchFamily="18" charset="0"/>
              </a:rPr>
              <a:t>1</a:t>
            </a:r>
            <a:r>
              <a:rPr lang="en-US" altLang="en-US" sz="1800" b="0" i="0" dirty="0" smtClean="0">
                <a:solidFill>
                  <a:srgbClr val="3E6FD2"/>
                </a:solidFill>
                <a:ea typeface="Calibri" pitchFamily="34" charset="0"/>
                <a:cs typeface="Times New Roman" pitchFamily="18" charset="0"/>
              </a:rPr>
              <a:t>) </a:t>
            </a:r>
            <a:r>
              <a:rPr lang="en-US" altLang="en-US" sz="1800" i="0" dirty="0" smtClean="0">
                <a:solidFill>
                  <a:srgbClr val="3E6FD2"/>
                </a:solidFill>
                <a:ea typeface="Calibri" pitchFamily="34" charset="0"/>
                <a:cs typeface="Times New Roman" pitchFamily="18" charset="0"/>
              </a:rPr>
              <a:t>airlines</a:t>
            </a:r>
            <a:r>
              <a:rPr lang="en-US" altLang="en-US" sz="1800" b="0" i="0" dirty="0" smtClean="0">
                <a:solidFill>
                  <a:srgbClr val="3E6FD2"/>
                </a:solidFill>
                <a:ea typeface="Calibri" pitchFamily="34" charset="0"/>
                <a:cs typeface="Times New Roman" pitchFamily="18" charset="0"/>
              </a:rPr>
              <a:t>; </a:t>
            </a:r>
            <a:r>
              <a:rPr lang="en-US" altLang="en-US" sz="1800" b="0" i="0" dirty="0">
                <a:solidFill>
                  <a:srgbClr val="3E6FD2"/>
                </a:solidFill>
                <a:ea typeface="Calibri" pitchFamily="34" charset="0"/>
                <a:cs typeface="Times New Roman" pitchFamily="18" charset="0"/>
              </a:rPr>
              <a:t>2</a:t>
            </a:r>
            <a:r>
              <a:rPr lang="en-US" altLang="en-US" sz="1800" b="0" i="0" dirty="0" smtClean="0">
                <a:solidFill>
                  <a:srgbClr val="3E6FD2"/>
                </a:solidFill>
                <a:ea typeface="Calibri" pitchFamily="34" charset="0"/>
                <a:cs typeface="Times New Roman" pitchFamily="18" charset="0"/>
              </a:rPr>
              <a:t>)</a:t>
            </a:r>
            <a:r>
              <a:rPr lang="en-US" altLang="en-US" sz="1800" i="0" dirty="0">
                <a:solidFill>
                  <a:srgbClr val="3E6FD2"/>
                </a:solidFill>
                <a:ea typeface="Calibri" pitchFamily="34" charset="0"/>
                <a:cs typeface="Times New Roman" pitchFamily="18" charset="0"/>
              </a:rPr>
              <a:t> clothing and footwear; </a:t>
            </a:r>
            <a:r>
              <a:rPr lang="en-US" altLang="en-US" sz="1800" b="0" i="0" dirty="0">
                <a:solidFill>
                  <a:srgbClr val="3E6FD2"/>
                </a:solidFill>
                <a:ea typeface="Calibri" pitchFamily="34" charset="0"/>
                <a:cs typeface="Times New Roman" pitchFamily="18" charset="0"/>
              </a:rPr>
              <a:t>3) </a:t>
            </a:r>
            <a:r>
              <a:rPr lang="en-US" altLang="en-US" sz="1800" b="0" i="0" dirty="0" smtClean="0">
                <a:solidFill>
                  <a:srgbClr val="3E6FD2"/>
                </a:solidFill>
                <a:ea typeface="Calibri" pitchFamily="34" charset="0"/>
                <a:cs typeface="Times New Roman" pitchFamily="18" charset="0"/>
              </a:rPr>
              <a:t>information </a:t>
            </a:r>
            <a:r>
              <a:rPr lang="en-US" altLang="en-US" sz="1800" b="0" i="0" dirty="0">
                <a:solidFill>
                  <a:srgbClr val="3E6FD2"/>
                </a:solidFill>
                <a:ea typeface="Calibri" pitchFamily="34" charset="0"/>
                <a:cs typeface="Times New Roman" pitchFamily="18" charset="0"/>
              </a:rPr>
              <a:t>and </a:t>
            </a:r>
            <a:r>
              <a:rPr lang="en-US" altLang="en-US" sz="1800" b="0" i="0" dirty="0" smtClean="0">
                <a:solidFill>
                  <a:srgbClr val="3E6FD2"/>
                </a:solidFill>
                <a:ea typeface="Calibri" pitchFamily="34" charset="0"/>
                <a:cs typeface="Times New Roman" pitchFamily="18" charset="0"/>
              </a:rPr>
              <a:t>communication </a:t>
            </a:r>
            <a:r>
              <a:rPr lang="en-US" altLang="en-US" sz="1800" b="0" i="0" dirty="0">
                <a:solidFill>
                  <a:srgbClr val="3E6FD2"/>
                </a:solidFill>
                <a:ea typeface="Calibri" pitchFamily="34" charset="0"/>
                <a:cs typeface="Times New Roman" pitchFamily="18" charset="0"/>
              </a:rPr>
              <a:t>technology; 4) electronic </a:t>
            </a:r>
            <a:r>
              <a:rPr lang="en-US" altLang="en-US" sz="1800" b="0" i="0" dirty="0" smtClean="0">
                <a:solidFill>
                  <a:srgbClr val="3E6FD2"/>
                </a:solidFill>
                <a:ea typeface="Calibri" pitchFamily="34" charset="0"/>
                <a:cs typeface="Times New Roman" pitchFamily="18" charset="0"/>
              </a:rPr>
              <a:t>	goods </a:t>
            </a:r>
            <a:r>
              <a:rPr lang="en-US" altLang="en-US" sz="1800" b="0" i="0" dirty="0">
                <a:solidFill>
                  <a:srgbClr val="3E6FD2"/>
                </a:solidFill>
                <a:ea typeface="Calibri" pitchFamily="34" charset="0"/>
                <a:cs typeface="Times New Roman" pitchFamily="18" charset="0"/>
              </a:rPr>
              <a:t>and </a:t>
            </a:r>
            <a:r>
              <a:rPr lang="en-US" altLang="en-US" sz="1800" b="0" i="0" dirty="0" smtClean="0">
                <a:solidFill>
                  <a:srgbClr val="3E6FD2"/>
                </a:solidFill>
                <a:ea typeface="Calibri" pitchFamily="34" charset="0"/>
                <a:cs typeface="Times New Roman" pitchFamily="18" charset="0"/>
              </a:rPr>
              <a:t>5</a:t>
            </a:r>
            <a:r>
              <a:rPr lang="en-US" altLang="en-US" sz="1800" b="0" i="0" dirty="0">
                <a:solidFill>
                  <a:srgbClr val="3E6FD2"/>
                </a:solidFill>
                <a:ea typeface="Calibri" pitchFamily="34" charset="0"/>
                <a:cs typeface="Times New Roman" pitchFamily="18" charset="0"/>
              </a:rPr>
              <a:t>) </a:t>
            </a:r>
            <a:r>
              <a:rPr lang="en-US" altLang="en-US" sz="1800" b="0" i="0" dirty="0" smtClean="0">
                <a:solidFill>
                  <a:srgbClr val="3E6FD2"/>
                </a:solidFill>
                <a:ea typeface="Calibri" pitchFamily="34" charset="0"/>
                <a:cs typeface="Times New Roman" pitchFamily="18" charset="0"/>
              </a:rPr>
              <a:t>furnishings.</a:t>
            </a:r>
            <a:r>
              <a:rPr lang="en-GB" altLang="de-DE" sz="1800" b="0" i="0" dirty="0" smtClean="0">
                <a:solidFill>
                  <a:srgbClr val="3E6FD2"/>
                </a:solidFill>
                <a:ea typeface="Calibri" pitchFamily="34" charset="0"/>
                <a:cs typeface="Times New Roman" pitchFamily="18" charset="0"/>
              </a:rPr>
              <a:t> </a:t>
            </a:r>
          </a:p>
        </p:txBody>
      </p:sp>
      <p:sp>
        <p:nvSpPr>
          <p:cNvPr id="24580" name="Slide Number Placeholder 1"/>
          <p:cNvSpPr>
            <a:spLocks noGrp="1"/>
          </p:cNvSpPr>
          <p:nvPr>
            <p:ph type="sldNum" sz="quarter" idx="4294967295"/>
          </p:nvPr>
        </p:nvSpPr>
        <p:spPr>
          <a:xfrm>
            <a:off x="7010400" y="6245225"/>
            <a:ext cx="2133600" cy="476250"/>
          </a:xfrm>
          <a:prstGeom prst="rect">
            <a:avLst/>
          </a:prstGeo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6781-1525-4AE3-8BBE-CA73D93EA464}" type="slidenum">
              <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endParaRPr>
          </a:p>
        </p:txBody>
      </p:sp>
    </p:spTree>
    <p:extLst>
      <p:ext uri="{BB962C8B-B14F-4D97-AF65-F5344CB8AC3E}">
        <p14:creationId xmlns:p14="http://schemas.microsoft.com/office/powerpoint/2010/main" val="3798925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368434" y="836713"/>
            <a:ext cx="8229600" cy="684509"/>
          </a:xfrm>
        </p:spPr>
        <p:txBody>
          <a:bodyPr>
            <a:noAutofit/>
          </a:bodyPr>
          <a:lstStyle/>
          <a:p>
            <a:pPr algn="ctr"/>
            <a:r>
              <a:rPr lang="de-DE" altLang="en-US" sz="2900" i="1" kern="1200" dirty="0">
                <a:solidFill>
                  <a:srgbClr val="FF9900"/>
                </a:solidFill>
                <a:latin typeface="Verdana" pitchFamily="34" charset="0"/>
                <a:ea typeface="Calibri" pitchFamily="34" charset="0"/>
                <a:cs typeface="Times New Roman" pitchFamily="18" charset="0"/>
              </a:rPr>
              <a:t>ADR/ODR </a:t>
            </a:r>
            <a:r>
              <a:rPr lang="de-DE" altLang="en-US" sz="2900" i="1" kern="1200" dirty="0" err="1">
                <a:solidFill>
                  <a:srgbClr val="FF9900"/>
                </a:solidFill>
                <a:latin typeface="Verdana" pitchFamily="34" charset="0"/>
                <a:ea typeface="Calibri" pitchFamily="34" charset="0"/>
                <a:cs typeface="Times New Roman" pitchFamily="18" charset="0"/>
              </a:rPr>
              <a:t>stakeholders</a:t>
            </a:r>
            <a:r>
              <a:rPr lang="de-DE" altLang="en-US" sz="2900" i="1" kern="1200" dirty="0">
                <a:solidFill>
                  <a:srgbClr val="FF9900"/>
                </a:solidFill>
                <a:latin typeface="Verdana" pitchFamily="34" charset="0"/>
                <a:ea typeface="Calibri" pitchFamily="34" charset="0"/>
                <a:cs typeface="Times New Roman" pitchFamily="18" charset="0"/>
              </a:rPr>
              <a:t>‘ </a:t>
            </a:r>
            <a:r>
              <a:rPr lang="de-DE" altLang="en-US" sz="2900" i="1" kern="1200" dirty="0" err="1">
                <a:solidFill>
                  <a:srgbClr val="FF9900"/>
                </a:solidFill>
                <a:latin typeface="Verdana" pitchFamily="34" charset="0"/>
                <a:ea typeface="Calibri" pitchFamily="34" charset="0"/>
                <a:cs typeface="Times New Roman" pitchFamily="18" charset="0"/>
              </a:rPr>
              <a:t>engagement</a:t>
            </a:r>
            <a:endParaRPr lang="en-GB" altLang="en-US" sz="2900" i="1" kern="1200" dirty="0">
              <a:solidFill>
                <a:srgbClr val="FF9900"/>
              </a:solidFill>
              <a:latin typeface="Verdana" pitchFamily="34" charset="0"/>
              <a:ea typeface="Calibri" pitchFamily="34" charset="0"/>
              <a:cs typeface="Times New Roman" pitchFamily="18" charset="0"/>
            </a:endParaRPr>
          </a:p>
        </p:txBody>
      </p:sp>
      <p:sp>
        <p:nvSpPr>
          <p:cNvPr id="24579" name="Content Placeholder 2"/>
          <p:cNvSpPr>
            <a:spLocks noGrp="1"/>
          </p:cNvSpPr>
          <p:nvPr>
            <p:ph idx="1"/>
          </p:nvPr>
        </p:nvSpPr>
        <p:spPr>
          <a:xfrm>
            <a:off x="368434" y="1700808"/>
            <a:ext cx="8229600" cy="4544417"/>
          </a:xfrm>
        </p:spPr>
        <p:txBody>
          <a:bodyPr/>
          <a:lstStyle/>
          <a:p>
            <a:pPr marL="0" lvl="1" indent="0" algn="just">
              <a:buClrTx/>
              <a:buNone/>
              <a:defRPr/>
            </a:pPr>
            <a:r>
              <a:rPr lang="de-DE" altLang="de-DE" sz="1600" b="0" i="0" dirty="0" smtClean="0">
                <a:solidFill>
                  <a:srgbClr val="3E6FD2"/>
                </a:solidFill>
                <a:ea typeface="Calibri" pitchFamily="34" charset="0"/>
                <a:cs typeface="Times New Roman" pitchFamily="18" charset="0"/>
              </a:rPr>
              <a:t>	</a:t>
            </a:r>
            <a:endParaRPr lang="en-GB" altLang="de-DE" sz="1000" b="0" i="0" dirty="0" smtClean="0">
              <a:solidFill>
                <a:srgbClr val="3E6FD2"/>
              </a:solidFill>
              <a:ea typeface="Calibri" pitchFamily="34" charset="0"/>
              <a:cs typeface="Times New Roman" pitchFamily="18" charset="0"/>
            </a:endParaRPr>
          </a:p>
          <a:p>
            <a:pPr marL="285750" lvl="1" indent="-285750" algn="just">
              <a:spcBef>
                <a:spcPts val="0"/>
              </a:spcBef>
              <a:buClrTx/>
              <a:defRPr/>
            </a:pPr>
            <a:r>
              <a:rPr lang="en-US" altLang="en-US" sz="2200" i="0" dirty="0">
                <a:solidFill>
                  <a:srgbClr val="3E6FD2"/>
                </a:solidFill>
                <a:ea typeface="Calibri" pitchFamily="34" charset="0"/>
                <a:cs typeface="Times New Roman" pitchFamily="18" charset="0"/>
              </a:rPr>
              <a:t>TRAVEL-NET launch event (Berlin, 10/11/2017)</a:t>
            </a:r>
          </a:p>
          <a:p>
            <a:pPr marL="285750" lvl="1" indent="-285750" algn="just">
              <a:spcBef>
                <a:spcPts val="0"/>
              </a:spcBef>
              <a:buClrTx/>
              <a:defRPr/>
            </a:pPr>
            <a:endParaRPr lang="en-GB" altLang="de-DE" sz="2200" i="0" dirty="0">
              <a:solidFill>
                <a:srgbClr val="3E6FD2"/>
              </a:solidFill>
              <a:ea typeface="Calibri" pitchFamily="34" charset="0"/>
              <a:cs typeface="Times New Roman" pitchFamily="18" charset="0"/>
            </a:endParaRPr>
          </a:p>
          <a:p>
            <a:pPr marL="285750" lvl="1" indent="-285750" algn="just">
              <a:spcBef>
                <a:spcPts val="0"/>
              </a:spcBef>
              <a:buClrTx/>
              <a:defRPr/>
            </a:pPr>
            <a:r>
              <a:rPr lang="en-US" altLang="en-US" sz="2200" i="0" dirty="0">
                <a:solidFill>
                  <a:srgbClr val="3E6FD2"/>
                </a:solidFill>
                <a:ea typeface="Calibri" pitchFamily="34" charset="0"/>
                <a:cs typeface="Times New Roman" pitchFamily="18" charset="0"/>
              </a:rPr>
              <a:t>Roundtable with clothing/footwear retailers (Brussels, 13/12/2017</a:t>
            </a:r>
            <a:r>
              <a:rPr lang="en-US" altLang="en-US" sz="2200" i="0" dirty="0" smtClean="0">
                <a:solidFill>
                  <a:srgbClr val="3E6FD2"/>
                </a:solidFill>
                <a:ea typeface="Calibri" pitchFamily="34" charset="0"/>
                <a:cs typeface="Times New Roman" pitchFamily="18" charset="0"/>
              </a:rPr>
              <a:t>)</a:t>
            </a:r>
          </a:p>
          <a:p>
            <a:pPr marL="0" lvl="1" indent="0" algn="just">
              <a:spcBef>
                <a:spcPts val="0"/>
              </a:spcBef>
              <a:buClrTx/>
              <a:buNone/>
              <a:defRPr/>
            </a:pPr>
            <a:endParaRPr lang="en-US" altLang="en-US" sz="2200" i="0" dirty="0">
              <a:solidFill>
                <a:srgbClr val="3E6FD2"/>
              </a:solidFill>
              <a:ea typeface="Calibri" pitchFamily="34" charset="0"/>
              <a:cs typeface="Times New Roman" pitchFamily="18" charset="0"/>
            </a:endParaRPr>
          </a:p>
          <a:p>
            <a:pPr marL="285750" lvl="1" indent="-285750" algn="just">
              <a:spcBef>
                <a:spcPts val="0"/>
              </a:spcBef>
              <a:buClrTx/>
              <a:defRPr/>
            </a:pPr>
            <a:r>
              <a:rPr lang="en-GB" altLang="de-DE" sz="2200" b="0" i="0" dirty="0" smtClean="0">
                <a:solidFill>
                  <a:srgbClr val="3E6FD2"/>
                </a:solidFill>
                <a:ea typeface="Calibri" pitchFamily="34" charset="0"/>
                <a:cs typeface="Times New Roman" pitchFamily="18" charset="0"/>
              </a:rPr>
              <a:t>ODR communication campaign targeting consumers (2017 Christmas campaign)</a:t>
            </a:r>
          </a:p>
          <a:p>
            <a:pPr marL="0" lvl="1" indent="0" algn="just">
              <a:spcBef>
                <a:spcPts val="0"/>
              </a:spcBef>
              <a:buClrTx/>
              <a:buNone/>
              <a:defRPr/>
            </a:pPr>
            <a:r>
              <a:rPr lang="en-GB" altLang="de-DE" sz="2200" b="0" i="0" dirty="0" smtClean="0">
                <a:solidFill>
                  <a:srgbClr val="3E6FD2"/>
                </a:solidFill>
                <a:ea typeface="Calibri" pitchFamily="34" charset="0"/>
                <a:cs typeface="Times New Roman" pitchFamily="18" charset="0"/>
              </a:rPr>
              <a:t> </a:t>
            </a:r>
            <a:endParaRPr lang="en-US" altLang="en-US" sz="2200" b="0" i="0" dirty="0" smtClean="0">
              <a:solidFill>
                <a:srgbClr val="3E6FD2"/>
              </a:solidFill>
              <a:ea typeface="Calibri" pitchFamily="34" charset="0"/>
              <a:cs typeface="Times New Roman" pitchFamily="18" charset="0"/>
            </a:endParaRPr>
          </a:p>
          <a:p>
            <a:pPr marL="285750" lvl="1" indent="-285750" algn="just">
              <a:spcBef>
                <a:spcPts val="0"/>
              </a:spcBef>
              <a:buClrTx/>
              <a:defRPr/>
            </a:pPr>
            <a:r>
              <a:rPr lang="en-US" altLang="en-US" sz="2200" b="0" i="0" dirty="0" smtClean="0">
                <a:solidFill>
                  <a:srgbClr val="3E6FD2"/>
                </a:solidFill>
                <a:ea typeface="Calibri" pitchFamily="34" charset="0"/>
                <a:cs typeface="Times New Roman" pitchFamily="18" charset="0"/>
              </a:rPr>
              <a:t>ODR campaign targeting traders (April-July 2018)</a:t>
            </a:r>
          </a:p>
          <a:p>
            <a:pPr marL="285750" lvl="1" indent="-285750" algn="just">
              <a:spcBef>
                <a:spcPts val="0"/>
              </a:spcBef>
              <a:buClrTx/>
              <a:defRPr/>
            </a:pPr>
            <a:endParaRPr lang="en-GB" altLang="de-DE" sz="2200" b="0" i="0" dirty="0" smtClean="0">
              <a:solidFill>
                <a:srgbClr val="3E6FD2"/>
              </a:solidFill>
              <a:ea typeface="Calibri" pitchFamily="34" charset="0"/>
              <a:cs typeface="Times New Roman" pitchFamily="18" charset="0"/>
            </a:endParaRPr>
          </a:p>
          <a:p>
            <a:pPr marL="285750" lvl="1" indent="-285750" algn="just">
              <a:spcBef>
                <a:spcPts val="0"/>
              </a:spcBef>
              <a:buClrTx/>
              <a:defRPr/>
            </a:pPr>
            <a:r>
              <a:rPr lang="en-GB" altLang="de-DE" sz="2200" dirty="0" smtClean="0">
                <a:solidFill>
                  <a:srgbClr val="3E6FD2"/>
                </a:solidFill>
                <a:ea typeface="Calibri" pitchFamily="34" charset="0"/>
                <a:cs typeface="Times New Roman" pitchFamily="18" charset="0"/>
              </a:rPr>
              <a:t>ADR Assembly (Brussels, 11-12 June 2018) </a:t>
            </a:r>
          </a:p>
        </p:txBody>
      </p:sp>
      <p:sp>
        <p:nvSpPr>
          <p:cNvPr id="24580" name="Slide Number Placeholder 1"/>
          <p:cNvSpPr>
            <a:spLocks noGrp="1"/>
          </p:cNvSpPr>
          <p:nvPr>
            <p:ph type="sldNum" sz="quarter" idx="4294967295"/>
          </p:nvPr>
        </p:nvSpPr>
        <p:spPr>
          <a:xfrm>
            <a:off x="7010400" y="6245225"/>
            <a:ext cx="2133600" cy="476250"/>
          </a:xfrm>
          <a:prstGeom prst="rect">
            <a:avLst/>
          </a:prstGeo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6781-1525-4AE3-8BBE-CA73D93EA464}" type="slidenum">
              <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endParaRPr>
          </a:p>
        </p:txBody>
      </p:sp>
    </p:spTree>
    <p:extLst>
      <p:ext uri="{BB962C8B-B14F-4D97-AF65-F5344CB8AC3E}">
        <p14:creationId xmlns:p14="http://schemas.microsoft.com/office/powerpoint/2010/main" val="2542941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5"/>
            <a:ext cx="8229601" cy="936104"/>
          </a:xfrm>
        </p:spPr>
        <p:txBody>
          <a:bodyPr>
            <a:normAutofit/>
          </a:bodyPr>
          <a:lstStyle/>
          <a:p>
            <a:r>
              <a:rPr lang="fr-BE" sz="2900" i="1" kern="1200" dirty="0">
                <a:solidFill>
                  <a:srgbClr val="FF9900"/>
                </a:solidFill>
                <a:latin typeface="Verdana" pitchFamily="34" charset="0"/>
                <a:ea typeface="Calibri" pitchFamily="34" charset="0"/>
                <a:cs typeface="Times New Roman" pitchFamily="18" charset="0"/>
              </a:rPr>
              <a:t>ADR </a:t>
            </a:r>
            <a:r>
              <a:rPr lang="fr-BE" sz="2900" i="1" kern="1200" dirty="0" err="1">
                <a:solidFill>
                  <a:srgbClr val="FF9900"/>
                </a:solidFill>
                <a:latin typeface="Verdana" pitchFamily="34" charset="0"/>
                <a:ea typeface="Calibri" pitchFamily="34" charset="0"/>
                <a:cs typeface="Times New Roman" pitchFamily="18" charset="0"/>
              </a:rPr>
              <a:t>Assembly</a:t>
            </a:r>
            <a:r>
              <a:rPr lang="fr-BE" sz="2900" i="1" kern="1200" dirty="0">
                <a:solidFill>
                  <a:srgbClr val="FF9900"/>
                </a:solidFill>
                <a:latin typeface="Verdana" pitchFamily="34" charset="0"/>
                <a:ea typeface="Calibri" pitchFamily="34" charset="0"/>
                <a:cs typeface="Times New Roman" pitchFamily="18" charset="0"/>
              </a:rPr>
              <a:t> – 11-12 </a:t>
            </a:r>
            <a:r>
              <a:rPr lang="fr-BE" sz="2900" i="1" kern="1200" dirty="0" err="1">
                <a:solidFill>
                  <a:srgbClr val="FF9900"/>
                </a:solidFill>
                <a:latin typeface="Verdana" pitchFamily="34" charset="0"/>
                <a:ea typeface="Calibri" pitchFamily="34" charset="0"/>
                <a:cs typeface="Times New Roman" pitchFamily="18" charset="0"/>
              </a:rPr>
              <a:t>June</a:t>
            </a:r>
            <a:r>
              <a:rPr lang="fr-BE" sz="2900" i="1" kern="1200" dirty="0">
                <a:solidFill>
                  <a:srgbClr val="FF9900"/>
                </a:solidFill>
                <a:latin typeface="Verdana" pitchFamily="34" charset="0"/>
                <a:ea typeface="Calibri" pitchFamily="34" charset="0"/>
                <a:cs typeface="Times New Roman" pitchFamily="18" charset="0"/>
              </a:rPr>
              <a:t> 2018</a:t>
            </a:r>
          </a:p>
        </p:txBody>
      </p:sp>
      <p:sp>
        <p:nvSpPr>
          <p:cNvPr id="3" name="Content Placeholder 2"/>
          <p:cNvSpPr>
            <a:spLocks noGrp="1"/>
          </p:cNvSpPr>
          <p:nvPr>
            <p:ph idx="1"/>
          </p:nvPr>
        </p:nvSpPr>
        <p:spPr>
          <a:xfrm>
            <a:off x="395536" y="1484784"/>
            <a:ext cx="7272808" cy="5102027"/>
          </a:xfrm>
        </p:spPr>
        <p:txBody>
          <a:bodyPr/>
          <a:lstStyle/>
          <a:p>
            <a:pPr marL="0" indent="0">
              <a:buNone/>
            </a:pPr>
            <a:r>
              <a:rPr lang="en-US" i="0" dirty="0" smtClean="0"/>
              <a:t>First EU </a:t>
            </a:r>
            <a:r>
              <a:rPr lang="en-US" i="0" dirty="0"/>
              <a:t>ADR </a:t>
            </a:r>
            <a:r>
              <a:rPr lang="en-US" i="0" dirty="0" smtClean="0"/>
              <a:t>stakeholders event with more </a:t>
            </a:r>
            <a:r>
              <a:rPr lang="en-US" i="0" dirty="0"/>
              <a:t>than 350 </a:t>
            </a:r>
            <a:r>
              <a:rPr lang="en-US" i="0" dirty="0" smtClean="0"/>
              <a:t>delegates:</a:t>
            </a:r>
          </a:p>
          <a:p>
            <a:endParaRPr lang="en-US" i="0" dirty="0"/>
          </a:p>
          <a:p>
            <a:pPr lvl="1">
              <a:spcAft>
                <a:spcPts val="600"/>
              </a:spcAft>
            </a:pPr>
            <a:r>
              <a:rPr lang="en-US" sz="2200" b="0" i="0" dirty="0" smtClean="0"/>
              <a:t>ADR bodies</a:t>
            </a:r>
          </a:p>
          <a:p>
            <a:pPr lvl="1">
              <a:spcAft>
                <a:spcPts val="600"/>
              </a:spcAft>
            </a:pPr>
            <a:r>
              <a:rPr lang="en-US" sz="2200" b="0" i="0" dirty="0" smtClean="0"/>
              <a:t>Competent authorities</a:t>
            </a:r>
            <a:endParaRPr lang="en-US" sz="2200" b="0" i="0" dirty="0"/>
          </a:p>
          <a:p>
            <a:pPr lvl="1">
              <a:spcAft>
                <a:spcPts val="600"/>
              </a:spcAft>
            </a:pPr>
            <a:r>
              <a:rPr lang="en-US" sz="2200" b="0" i="0" dirty="0" smtClean="0"/>
              <a:t>Traders</a:t>
            </a:r>
            <a:endParaRPr lang="en-US" sz="2200" b="0" i="0" dirty="0"/>
          </a:p>
          <a:p>
            <a:pPr lvl="1">
              <a:spcAft>
                <a:spcPts val="600"/>
              </a:spcAft>
            </a:pPr>
            <a:r>
              <a:rPr lang="en-US" sz="2200" b="0" i="0" dirty="0" smtClean="0"/>
              <a:t>Other </a:t>
            </a:r>
            <a:r>
              <a:rPr lang="en-US" sz="2200" b="0" i="0" dirty="0"/>
              <a:t>participants: Independent consumer </a:t>
            </a:r>
            <a:r>
              <a:rPr lang="en-US" sz="2200" b="0" i="0" dirty="0" err="1"/>
              <a:t>organisations</a:t>
            </a:r>
            <a:r>
              <a:rPr lang="en-US" sz="2200" b="0" i="0" dirty="0"/>
              <a:t>; ODR Contact </a:t>
            </a:r>
            <a:r>
              <a:rPr lang="en-US" sz="2200" b="0" i="0" dirty="0" smtClean="0"/>
              <a:t>points; </a:t>
            </a:r>
            <a:r>
              <a:rPr lang="en-US" sz="2200" b="0" i="0" dirty="0"/>
              <a:t>European Consumer </a:t>
            </a:r>
            <a:r>
              <a:rPr lang="en-US" sz="2200" b="0" i="0" dirty="0" err="1"/>
              <a:t>Centres</a:t>
            </a:r>
            <a:r>
              <a:rPr lang="en-US" sz="2200" b="0" i="0" dirty="0"/>
              <a:t> (ECC Net); </a:t>
            </a:r>
            <a:r>
              <a:rPr lang="en-US" sz="2200" b="0" i="0" dirty="0" smtClean="0"/>
              <a:t>and </a:t>
            </a:r>
            <a:r>
              <a:rPr lang="en-US" sz="2200" b="0" i="0" dirty="0"/>
              <a:t>academics.</a:t>
            </a:r>
          </a:p>
          <a:p>
            <a:pPr marL="457200" lvl="1" indent="0">
              <a:buNone/>
            </a:pPr>
            <a:endParaRPr lang="fr-BE" sz="2200" b="0" i="0" dirty="0"/>
          </a:p>
        </p:txBody>
      </p:sp>
      <p:pic>
        <p:nvPicPr>
          <p:cNvPr id="4" name="Picture 3"/>
          <p:cNvPicPr>
            <a:picLocks noChangeAspect="1"/>
          </p:cNvPicPr>
          <p:nvPr/>
        </p:nvPicPr>
        <p:blipFill>
          <a:blip r:embed="rId4"/>
          <a:stretch>
            <a:fillRect/>
          </a:stretch>
        </p:blipFill>
        <p:spPr>
          <a:xfrm>
            <a:off x="5384777" y="2132856"/>
            <a:ext cx="3024336" cy="1940899"/>
          </a:xfrm>
          <a:prstGeom prst="rect">
            <a:avLst/>
          </a:prstGeom>
        </p:spPr>
      </p:pic>
    </p:spTree>
    <p:extLst>
      <p:ext uri="{BB962C8B-B14F-4D97-AF65-F5344CB8AC3E}">
        <p14:creationId xmlns:p14="http://schemas.microsoft.com/office/powerpoint/2010/main" val="3653383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3" y="548680"/>
            <a:ext cx="8229601" cy="936625"/>
          </a:xfrm>
        </p:spPr>
        <p:txBody>
          <a:bodyPr>
            <a:normAutofit/>
          </a:bodyPr>
          <a:lstStyle/>
          <a:p>
            <a:pPr algn="ctr"/>
            <a:r>
              <a:rPr lang="fr-BE" sz="2900" i="1" kern="1200" dirty="0" err="1">
                <a:solidFill>
                  <a:srgbClr val="FF9900"/>
                </a:solidFill>
                <a:latin typeface="Verdana" pitchFamily="34" charset="0"/>
                <a:ea typeface="Calibri" pitchFamily="34" charset="0"/>
                <a:cs typeface="Times New Roman" pitchFamily="18" charset="0"/>
              </a:rPr>
              <a:t>Lessons</a:t>
            </a:r>
            <a:r>
              <a:rPr lang="fr-BE" sz="2900" i="1" kern="1200" dirty="0">
                <a:solidFill>
                  <a:srgbClr val="FF9900"/>
                </a:solidFill>
                <a:latin typeface="Verdana" pitchFamily="34" charset="0"/>
                <a:ea typeface="Calibri" pitchFamily="34" charset="0"/>
                <a:cs typeface="Times New Roman" pitchFamily="18" charset="0"/>
              </a:rPr>
              <a:t> </a:t>
            </a:r>
            <a:r>
              <a:rPr lang="fr-BE" sz="2900" i="1" kern="1200" dirty="0" err="1">
                <a:solidFill>
                  <a:srgbClr val="FF9900"/>
                </a:solidFill>
                <a:latin typeface="Verdana" pitchFamily="34" charset="0"/>
                <a:ea typeface="Calibri" pitchFamily="34" charset="0"/>
                <a:cs typeface="Times New Roman" pitchFamily="18" charset="0"/>
              </a:rPr>
              <a:t>learned</a:t>
            </a:r>
            <a:r>
              <a:rPr lang="fr-BE" sz="2900" i="1" kern="1200" dirty="0">
                <a:solidFill>
                  <a:srgbClr val="FF9900"/>
                </a:solidFill>
                <a:latin typeface="Verdana" pitchFamily="34" charset="0"/>
                <a:ea typeface="Calibri" pitchFamily="34" charset="0"/>
                <a:cs typeface="Times New Roman" pitchFamily="18" charset="0"/>
              </a:rPr>
              <a:t> </a:t>
            </a:r>
          </a:p>
        </p:txBody>
      </p:sp>
      <p:sp>
        <p:nvSpPr>
          <p:cNvPr id="3" name="Content Placeholder 2"/>
          <p:cNvSpPr>
            <a:spLocks noGrp="1"/>
          </p:cNvSpPr>
          <p:nvPr>
            <p:ph idx="1"/>
          </p:nvPr>
        </p:nvSpPr>
        <p:spPr>
          <a:xfrm>
            <a:off x="467544" y="1772816"/>
            <a:ext cx="8229600" cy="4814516"/>
          </a:xfrm>
        </p:spPr>
        <p:txBody>
          <a:bodyPr/>
          <a:lstStyle/>
          <a:p>
            <a:pPr>
              <a:spcBef>
                <a:spcPts val="0"/>
              </a:spcBef>
            </a:pPr>
            <a:r>
              <a:rPr lang="en-US" b="1" i="0" dirty="0" smtClean="0"/>
              <a:t>Diversity </a:t>
            </a:r>
            <a:r>
              <a:rPr lang="en-US" i="0" dirty="0"/>
              <a:t>in </a:t>
            </a:r>
            <a:r>
              <a:rPr lang="en-US" i="0" dirty="0" smtClean="0"/>
              <a:t>ADR landscape, ADR models, Sectoral brings opportunities and challenges</a:t>
            </a:r>
          </a:p>
          <a:p>
            <a:pPr algn="just">
              <a:spcBef>
                <a:spcPts val="0"/>
              </a:spcBef>
            </a:pPr>
            <a:endParaRPr lang="en-US" i="0" dirty="0"/>
          </a:p>
          <a:p>
            <a:pPr>
              <a:spcBef>
                <a:spcPts val="0"/>
              </a:spcBef>
            </a:pPr>
            <a:r>
              <a:rPr lang="en-US" b="1" i="0" dirty="0" smtClean="0"/>
              <a:t>Ensuring quality is important: </a:t>
            </a:r>
            <a:r>
              <a:rPr lang="en-US" i="0" dirty="0" smtClean="0"/>
              <a:t>consumer </a:t>
            </a:r>
            <a:r>
              <a:rPr lang="en-US" i="0" dirty="0" err="1"/>
              <a:t>organisations</a:t>
            </a:r>
            <a:r>
              <a:rPr lang="en-US" i="0" dirty="0"/>
              <a:t> </a:t>
            </a:r>
            <a:r>
              <a:rPr lang="en-US" i="0" dirty="0" smtClean="0"/>
              <a:t>can bring </a:t>
            </a:r>
            <a:r>
              <a:rPr lang="en-US" i="0" dirty="0"/>
              <a:t>transparency, oversight and credibility to trader-funded dispute resolution </a:t>
            </a:r>
            <a:r>
              <a:rPr lang="en-US" i="0" dirty="0" smtClean="0"/>
              <a:t>bodies</a:t>
            </a:r>
          </a:p>
          <a:p>
            <a:pPr>
              <a:spcBef>
                <a:spcPts val="0"/>
              </a:spcBef>
            </a:pPr>
            <a:endParaRPr lang="en-US" i="0" dirty="0"/>
          </a:p>
          <a:p>
            <a:pPr>
              <a:spcBef>
                <a:spcPts val="0"/>
              </a:spcBef>
            </a:pPr>
            <a:r>
              <a:rPr lang="en-US" b="1" i="0" dirty="0" smtClean="0"/>
              <a:t>Communication </a:t>
            </a:r>
            <a:r>
              <a:rPr lang="en-US" i="0" dirty="0" smtClean="0"/>
              <a:t>is fundamental to promote ADR</a:t>
            </a:r>
            <a:endParaRPr lang="en-US" b="1" i="0" dirty="0" smtClean="0"/>
          </a:p>
          <a:p>
            <a:pPr>
              <a:spcBef>
                <a:spcPts val="0"/>
              </a:spcBef>
            </a:pPr>
            <a:endParaRPr lang="en-US" b="1" i="0" dirty="0"/>
          </a:p>
          <a:p>
            <a:pPr>
              <a:spcBef>
                <a:spcPts val="0"/>
              </a:spcBef>
            </a:pPr>
            <a:r>
              <a:rPr lang="en-US" b="1" i="0" dirty="0" smtClean="0"/>
              <a:t>Traders’ participation </a:t>
            </a:r>
            <a:r>
              <a:rPr lang="en-US" i="0" dirty="0" smtClean="0"/>
              <a:t>is a key </a:t>
            </a:r>
            <a:r>
              <a:rPr lang="en-US" i="0" dirty="0"/>
              <a:t>challenge in ensuring effective ADR</a:t>
            </a:r>
            <a:endParaRPr lang="fr-BE" i="0" dirty="0"/>
          </a:p>
        </p:txBody>
      </p:sp>
      <p:pic>
        <p:nvPicPr>
          <p:cNvPr id="4" name="Picture 3"/>
          <p:cNvPicPr>
            <a:picLocks noChangeAspect="1"/>
          </p:cNvPicPr>
          <p:nvPr/>
        </p:nvPicPr>
        <p:blipFill>
          <a:blip r:embed="rId4"/>
          <a:stretch>
            <a:fillRect/>
          </a:stretch>
        </p:blipFill>
        <p:spPr>
          <a:xfrm>
            <a:off x="6632947" y="-6826"/>
            <a:ext cx="2491581" cy="1662704"/>
          </a:xfrm>
          <a:prstGeom prst="rect">
            <a:avLst/>
          </a:prstGeom>
        </p:spPr>
      </p:pic>
    </p:spTree>
    <p:extLst>
      <p:ext uri="{BB962C8B-B14F-4D97-AF65-F5344CB8AC3E}">
        <p14:creationId xmlns:p14="http://schemas.microsoft.com/office/powerpoint/2010/main" val="29120021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1" cy="936625"/>
          </a:xfrm>
        </p:spPr>
        <p:txBody>
          <a:bodyPr>
            <a:normAutofit/>
          </a:bodyPr>
          <a:lstStyle/>
          <a:p>
            <a:pPr algn="ctr"/>
            <a:r>
              <a:rPr lang="fr-BE" sz="2900" i="1" dirty="0" err="1" smtClean="0">
                <a:solidFill>
                  <a:srgbClr val="FFC000"/>
                </a:solidFill>
              </a:rPr>
              <a:t>Next</a:t>
            </a:r>
            <a:r>
              <a:rPr lang="fr-BE" sz="2900" i="1" dirty="0" smtClean="0">
                <a:solidFill>
                  <a:srgbClr val="FFC000"/>
                </a:solidFill>
              </a:rPr>
              <a:t> </a:t>
            </a:r>
            <a:r>
              <a:rPr lang="fr-BE" sz="2900" i="1" dirty="0" err="1" smtClean="0">
                <a:solidFill>
                  <a:srgbClr val="FFC000"/>
                </a:solidFill>
              </a:rPr>
              <a:t>steps</a:t>
            </a:r>
            <a:endParaRPr lang="fr-BE" sz="2900" i="1" dirty="0">
              <a:solidFill>
                <a:srgbClr val="FFC000"/>
              </a:solidFill>
            </a:endParaRPr>
          </a:p>
        </p:txBody>
      </p:sp>
      <p:sp>
        <p:nvSpPr>
          <p:cNvPr id="3" name="Content Placeholder 2"/>
          <p:cNvSpPr>
            <a:spLocks noGrp="1"/>
          </p:cNvSpPr>
          <p:nvPr>
            <p:ph idx="1"/>
          </p:nvPr>
        </p:nvSpPr>
        <p:spPr>
          <a:xfrm>
            <a:off x="611560" y="1556792"/>
            <a:ext cx="8229600" cy="4525963"/>
          </a:xfrm>
        </p:spPr>
        <p:txBody>
          <a:bodyPr/>
          <a:lstStyle/>
          <a:p>
            <a:r>
              <a:rPr lang="en-US" sz="3000" i="0" dirty="0" smtClean="0"/>
              <a:t>MS sending reports on national implementation of ADR </a:t>
            </a:r>
          </a:p>
          <a:p>
            <a:endParaRPr lang="en-US" sz="3000" i="0" dirty="0" smtClean="0"/>
          </a:p>
          <a:p>
            <a:r>
              <a:rPr lang="en-US" sz="3000" i="0" dirty="0" smtClean="0"/>
              <a:t>Improvement </a:t>
            </a:r>
            <a:r>
              <a:rPr lang="en-US" sz="3000" i="0" dirty="0"/>
              <a:t>of the ODR </a:t>
            </a:r>
            <a:r>
              <a:rPr lang="en-US" sz="3000" i="0" dirty="0" smtClean="0"/>
              <a:t>platform – What else should it do? </a:t>
            </a:r>
          </a:p>
          <a:p>
            <a:endParaRPr lang="en-US" sz="3000" i="0" dirty="0"/>
          </a:p>
          <a:p>
            <a:r>
              <a:rPr lang="en-US" sz="3000" i="0" dirty="0" smtClean="0"/>
              <a:t>Report </a:t>
            </a:r>
            <a:r>
              <a:rPr lang="en-US" sz="3000" i="0" dirty="0"/>
              <a:t>on the </a:t>
            </a:r>
            <a:r>
              <a:rPr lang="en-US" sz="3000" i="0" dirty="0" smtClean="0"/>
              <a:t>implementation of the ADR  Directive and ODR Regulation – July 2019</a:t>
            </a:r>
          </a:p>
          <a:p>
            <a:endParaRPr lang="en-US" sz="3200" b="1" i="0" dirty="0" smtClean="0"/>
          </a:p>
          <a:p>
            <a:endParaRPr lang="en-US" sz="3200" i="0" dirty="0"/>
          </a:p>
          <a:p>
            <a:endParaRPr lang="fr-BE" sz="3200" dirty="0" smtClean="0"/>
          </a:p>
        </p:txBody>
      </p:sp>
    </p:spTree>
    <p:extLst>
      <p:ext uri="{BB962C8B-B14F-4D97-AF65-F5344CB8AC3E}">
        <p14:creationId xmlns:p14="http://schemas.microsoft.com/office/powerpoint/2010/main" val="3235178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784" y="332656"/>
            <a:ext cx="6437520" cy="2232248"/>
          </a:xfrm>
        </p:spPr>
        <p:txBody>
          <a:bodyPr/>
          <a:lstStyle/>
          <a:p>
            <a:pPr algn="ctr"/>
            <a:r>
              <a:rPr lang="hu-HU" sz="2800" i="1" dirty="0" smtClean="0">
                <a:solidFill>
                  <a:srgbClr val="FF9900"/>
                </a:solidFill>
                <a:latin typeface="Verdana" pitchFamily="34" charset="0"/>
                <a:ea typeface="Calibri" pitchFamily="34" charset="0"/>
                <a:cs typeface="Times New Roman" pitchFamily="18" charset="0"/>
              </a:rPr>
              <a:t>„Agenda” of </a:t>
            </a:r>
            <a:r>
              <a:rPr lang="hu-HU" sz="2800" i="1" dirty="0" err="1" smtClean="0">
                <a:solidFill>
                  <a:srgbClr val="FF9900"/>
                </a:solidFill>
                <a:latin typeface="Verdana" pitchFamily="34" charset="0"/>
                <a:ea typeface="Calibri" pitchFamily="34" charset="0"/>
                <a:cs typeface="Times New Roman" pitchFamily="18" charset="0"/>
              </a:rPr>
              <a:t>the</a:t>
            </a:r>
            <a:r>
              <a:rPr lang="hu-HU" sz="2800" i="1" dirty="0" smtClean="0">
                <a:solidFill>
                  <a:srgbClr val="FF9900"/>
                </a:solidFill>
                <a:latin typeface="Verdana" pitchFamily="34" charset="0"/>
                <a:ea typeface="Calibri" pitchFamily="34" charset="0"/>
                <a:cs typeface="Times New Roman" pitchFamily="18" charset="0"/>
              </a:rPr>
              <a:t> </a:t>
            </a:r>
            <a:r>
              <a:rPr lang="hu-HU" sz="2800" i="1" dirty="0" err="1" smtClean="0">
                <a:solidFill>
                  <a:srgbClr val="FF9900"/>
                </a:solidFill>
                <a:latin typeface="Verdana" pitchFamily="34" charset="0"/>
                <a:ea typeface="Calibri" pitchFamily="34" charset="0"/>
                <a:cs typeface="Times New Roman" pitchFamily="18" charset="0"/>
              </a:rPr>
              <a:t>presentation</a:t>
            </a:r>
            <a:endParaRPr lang="en-GB" sz="2800" i="1" dirty="0">
              <a:solidFill>
                <a:srgbClr val="FF9900"/>
              </a:solidFill>
              <a:latin typeface="Verdana" pitchFamily="34" charset="0"/>
              <a:ea typeface="Calibri" pitchFamily="34" charset="0"/>
              <a:cs typeface="Times New Roman" pitchFamily="18" charset="0"/>
            </a:endParaRPr>
          </a:p>
        </p:txBody>
      </p:sp>
      <p:sp>
        <p:nvSpPr>
          <p:cNvPr id="6" name="TextBox 5"/>
          <p:cNvSpPr txBox="1"/>
          <p:nvPr/>
        </p:nvSpPr>
        <p:spPr>
          <a:xfrm>
            <a:off x="395536" y="3212976"/>
            <a:ext cx="8568952" cy="1938992"/>
          </a:xfrm>
          <a:prstGeom prst="rect">
            <a:avLst/>
          </a:prstGeom>
          <a:noFill/>
        </p:spPr>
        <p:txBody>
          <a:bodyPr wrap="square" rtlCol="0">
            <a:spAutoFit/>
          </a:bodyPr>
          <a:lstStyle/>
          <a:p>
            <a:pPr marL="457200" indent="-457200" algn="just">
              <a:buFont typeface="+mj-lt"/>
              <a:buAutoNum type="arabicPeriod"/>
              <a:defRPr/>
            </a:pPr>
            <a:r>
              <a:rPr lang="en-GB" sz="2400" b="0" i="1" dirty="0">
                <a:solidFill>
                  <a:schemeClr val="accent2"/>
                </a:solidFill>
                <a:latin typeface="Verdana"/>
              </a:rPr>
              <a:t>Update on the preparation for the entry into application of the new CPC regulation </a:t>
            </a:r>
            <a:endParaRPr lang="hu-HU" sz="2400" b="0" i="1" dirty="0" smtClean="0">
              <a:solidFill>
                <a:schemeClr val="accent2"/>
              </a:solidFill>
              <a:latin typeface="Verdana"/>
            </a:endParaRPr>
          </a:p>
          <a:p>
            <a:pPr marL="457200" indent="-457200" algn="just">
              <a:buFont typeface="+mj-lt"/>
              <a:buAutoNum type="arabicPeriod"/>
              <a:defRPr/>
            </a:pPr>
            <a:endParaRPr lang="en-GB" sz="2400" b="0" i="1" dirty="0">
              <a:solidFill>
                <a:schemeClr val="accent2"/>
              </a:solidFill>
              <a:latin typeface="Verdana"/>
            </a:endParaRPr>
          </a:p>
          <a:p>
            <a:pPr marL="457200" indent="-457200" algn="just">
              <a:buFont typeface="+mj-lt"/>
              <a:buAutoNum type="arabicPeriod"/>
              <a:defRPr/>
            </a:pPr>
            <a:r>
              <a:rPr lang="en-GB" sz="2400" b="0" i="1" dirty="0">
                <a:solidFill>
                  <a:schemeClr val="accent2"/>
                </a:solidFill>
                <a:latin typeface="Verdana"/>
              </a:rPr>
              <a:t>First experience of the stakeholders with ADR/ODR legislation</a:t>
            </a:r>
          </a:p>
        </p:txBody>
      </p:sp>
      <p:pic>
        <p:nvPicPr>
          <p:cNvPr id="3" name="Picture 2"/>
          <p:cNvPicPr>
            <a:picLocks noChangeAspect="1"/>
          </p:cNvPicPr>
          <p:nvPr/>
        </p:nvPicPr>
        <p:blipFill>
          <a:blip r:embed="rId4"/>
          <a:stretch>
            <a:fillRect/>
          </a:stretch>
        </p:blipFill>
        <p:spPr>
          <a:xfrm>
            <a:off x="395536" y="1124744"/>
            <a:ext cx="2261236" cy="1073869"/>
          </a:xfrm>
          <a:prstGeom prst="rect">
            <a:avLst/>
          </a:prstGeom>
        </p:spPr>
      </p:pic>
    </p:spTree>
    <p:extLst>
      <p:ext uri="{BB962C8B-B14F-4D97-AF65-F5344CB8AC3E}">
        <p14:creationId xmlns:p14="http://schemas.microsoft.com/office/powerpoint/2010/main" val="4226138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80920" cy="2736304"/>
          </a:xfrm>
        </p:spPr>
        <p:txBody>
          <a:bodyPr/>
          <a:lstStyle/>
          <a:p>
            <a:pPr algn="ctr"/>
            <a:r>
              <a:rPr lang="en-US" sz="3200" dirty="0">
                <a:effectLst>
                  <a:outerShdw blurRad="50800" dist="38100" dir="5400000" algn="t" rotWithShape="0">
                    <a:prstClr val="black">
                      <a:alpha val="40000"/>
                    </a:prstClr>
                  </a:outerShdw>
                </a:effectLst>
              </a:rPr>
              <a:t>Update on the preparation for the entry into application of the new CPC regulation </a:t>
            </a:r>
            <a:br>
              <a:rPr lang="en-US" sz="3200" dirty="0">
                <a:effectLst>
                  <a:outerShdw blurRad="50800" dist="38100" dir="5400000" algn="t" rotWithShape="0">
                    <a:prstClr val="black">
                      <a:alpha val="40000"/>
                    </a:prstClr>
                  </a:outerShdw>
                </a:effectLst>
              </a:rPr>
            </a:br>
            <a:endParaRPr lang="en-GB" sz="3200"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467544" y="4581128"/>
            <a:ext cx="4896544" cy="1872208"/>
          </a:xfrm>
        </p:spPr>
        <p:txBody>
          <a:bodyPr/>
          <a:lstStyle/>
          <a:p>
            <a:endParaRPr lang="en-GB" sz="2000" dirty="0"/>
          </a:p>
        </p:txBody>
      </p:sp>
    </p:spTree>
    <p:extLst>
      <p:ext uri="{BB962C8B-B14F-4D97-AF65-F5344CB8AC3E}">
        <p14:creationId xmlns:p14="http://schemas.microsoft.com/office/powerpoint/2010/main" val="62346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335" y="371034"/>
            <a:ext cx="7151018" cy="885611"/>
          </a:xfrm>
        </p:spPr>
        <p:txBody>
          <a:bodyPr/>
          <a:lstStyle/>
          <a:p>
            <a:pPr algn="ctr"/>
            <a:r>
              <a:rPr lang="en-US" sz="2800" i="1" dirty="0">
                <a:solidFill>
                  <a:srgbClr val="FF9900"/>
                </a:solidFill>
                <a:latin typeface="Verdana" pitchFamily="34" charset="0"/>
                <a:ea typeface="Calibri" pitchFamily="34" charset="0"/>
                <a:cs typeface="Times New Roman" pitchFamily="18" charset="0"/>
              </a:rPr>
              <a:t>Communication on A New Deal for </a:t>
            </a:r>
            <a:r>
              <a:rPr lang="en-US" sz="2800" i="1" dirty="0" smtClean="0">
                <a:solidFill>
                  <a:srgbClr val="FF9900"/>
                </a:solidFill>
                <a:latin typeface="Verdana" pitchFamily="34" charset="0"/>
                <a:ea typeface="Calibri" pitchFamily="34" charset="0"/>
                <a:cs typeface="Times New Roman" pitchFamily="18" charset="0"/>
              </a:rPr>
              <a:t>Consumers- CPC Regulation</a:t>
            </a:r>
            <a:endParaRPr lang="en-US" sz="2800" i="1" dirty="0">
              <a:solidFill>
                <a:srgbClr val="FF9900"/>
              </a:solidFill>
              <a:latin typeface="Verdana" pitchFamily="34" charset="0"/>
              <a:ea typeface="Calibri" pitchFamily="34" charset="0"/>
              <a:cs typeface="Times New Roman" pitchFamily="18" charset="0"/>
            </a:endParaRPr>
          </a:p>
        </p:txBody>
      </p:sp>
      <p:pic>
        <p:nvPicPr>
          <p:cNvPr id="4" name="Picture 3"/>
          <p:cNvPicPr>
            <a:picLocks noChangeAspect="1"/>
          </p:cNvPicPr>
          <p:nvPr/>
        </p:nvPicPr>
        <p:blipFill>
          <a:blip r:embed="rId3"/>
          <a:stretch>
            <a:fillRect/>
          </a:stretch>
        </p:blipFill>
        <p:spPr>
          <a:xfrm>
            <a:off x="179512" y="371034"/>
            <a:ext cx="1247823" cy="1003344"/>
          </a:xfrm>
          <a:prstGeom prst="rect">
            <a:avLst/>
          </a:prstGeom>
        </p:spPr>
      </p:pic>
      <p:sp>
        <p:nvSpPr>
          <p:cNvPr id="6" name="Rectangle 5"/>
          <p:cNvSpPr/>
          <p:nvPr/>
        </p:nvSpPr>
        <p:spPr>
          <a:xfrm>
            <a:off x="0" y="1556792"/>
            <a:ext cx="8892480" cy="48245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just">
              <a:buClr>
                <a:schemeClr val="accent2"/>
              </a:buClr>
              <a:buFont typeface="Wingdings" panose="05000000000000000000" pitchFamily="2" charset="2"/>
              <a:buChar char="Ø"/>
            </a:pPr>
            <a:r>
              <a:rPr lang="en-US" sz="2200" i="1" dirty="0">
                <a:solidFill>
                  <a:schemeClr val="accent2"/>
                </a:solidFill>
              </a:rPr>
              <a:t>„Effective enforcement is a top priority </a:t>
            </a:r>
            <a:r>
              <a:rPr lang="en-US" sz="2200" b="0" i="1" dirty="0">
                <a:solidFill>
                  <a:schemeClr val="accent2"/>
                </a:solidFill>
              </a:rPr>
              <a:t>in this Commission's mandate.”</a:t>
            </a:r>
            <a:endParaRPr lang="hu-HU" sz="2200" b="0" i="1" dirty="0">
              <a:solidFill>
                <a:schemeClr val="accent2"/>
              </a:solidFill>
            </a:endParaRPr>
          </a:p>
          <a:p>
            <a:pPr lvl="1" algn="just"/>
            <a:endParaRPr lang="en-US" sz="2200" b="0" i="1" dirty="0">
              <a:solidFill>
                <a:schemeClr val="accent2"/>
              </a:solidFill>
            </a:endParaRPr>
          </a:p>
          <a:p>
            <a:pPr lvl="1" algn="just">
              <a:buClr>
                <a:schemeClr val="accent2"/>
              </a:buClr>
              <a:buFont typeface="Wingdings" panose="05000000000000000000" pitchFamily="2" charset="2"/>
              <a:buChar char="Ø"/>
            </a:pPr>
            <a:r>
              <a:rPr lang="en-US" sz="2200" i="1" dirty="0">
                <a:solidFill>
                  <a:schemeClr val="accent2"/>
                </a:solidFill>
              </a:rPr>
              <a:t> The Commission is taking the following actions to strengthen enforcement and cooperation of public authorities:  </a:t>
            </a:r>
          </a:p>
          <a:p>
            <a:pPr marL="1257300" lvl="2" indent="-342900" algn="just">
              <a:buFont typeface="Wingdings" panose="05000000000000000000" pitchFamily="2" charset="2"/>
              <a:buChar char="§"/>
            </a:pPr>
            <a:r>
              <a:rPr lang="en-US" sz="2200" b="0" i="1" dirty="0">
                <a:solidFill>
                  <a:schemeClr val="accent2"/>
                </a:solidFill>
              </a:rPr>
              <a:t>Helping Member States prepare for the new CPC Regulation</a:t>
            </a:r>
          </a:p>
          <a:p>
            <a:pPr marL="1257300" lvl="2" indent="-342900" algn="just">
              <a:buFont typeface="Wingdings" panose="05000000000000000000" pitchFamily="2" charset="2"/>
              <a:buChar char="§"/>
            </a:pPr>
            <a:r>
              <a:rPr lang="en-US" sz="2200" b="0" i="1" dirty="0">
                <a:solidFill>
                  <a:schemeClr val="accent2"/>
                </a:solidFill>
              </a:rPr>
              <a:t>Capacity-building </a:t>
            </a:r>
          </a:p>
          <a:p>
            <a:pPr marL="1257300" lvl="2" indent="-342900" algn="just">
              <a:buFont typeface="Wingdings" panose="05000000000000000000" pitchFamily="2" charset="2"/>
              <a:buChar char="§"/>
            </a:pPr>
            <a:r>
              <a:rPr lang="en-US" sz="2200" b="0" i="1" dirty="0">
                <a:solidFill>
                  <a:schemeClr val="accent2"/>
                </a:solidFill>
              </a:rPr>
              <a:t>Coordinated </a:t>
            </a:r>
            <a:r>
              <a:rPr lang="en-US" sz="2200" b="0" i="1" dirty="0" smtClean="0">
                <a:solidFill>
                  <a:schemeClr val="accent2"/>
                </a:solidFill>
              </a:rPr>
              <a:t>enforcement</a:t>
            </a:r>
          </a:p>
          <a:p>
            <a:pPr marL="712788" lvl="1" algn="just">
              <a:spcBef>
                <a:spcPts val="1200"/>
              </a:spcBef>
            </a:pPr>
            <a:r>
              <a:rPr lang="en-US" sz="2200" b="0" i="1" dirty="0" smtClean="0">
                <a:solidFill>
                  <a:schemeClr val="accent2"/>
                </a:solidFill>
              </a:rPr>
              <a:t>Reflected in the activities work </a:t>
            </a:r>
            <a:r>
              <a:rPr lang="en-US" sz="2200" b="0" i="1" dirty="0" err="1" smtClean="0">
                <a:solidFill>
                  <a:schemeClr val="accent2"/>
                </a:solidFill>
              </a:rPr>
              <a:t>programme</a:t>
            </a:r>
            <a:r>
              <a:rPr lang="en-US" sz="2200" b="0" i="1" dirty="0" smtClean="0">
                <a:solidFill>
                  <a:schemeClr val="accent2"/>
                </a:solidFill>
              </a:rPr>
              <a:t> for 2018-2019</a:t>
            </a:r>
          </a:p>
          <a:p>
            <a:pPr lvl="1" algn="just"/>
            <a:endParaRPr lang="en-US" sz="2200" b="0" i="1" dirty="0">
              <a:solidFill>
                <a:schemeClr val="accent2"/>
              </a:solidFill>
            </a:endParaRPr>
          </a:p>
        </p:txBody>
      </p:sp>
      <p:sp>
        <p:nvSpPr>
          <p:cNvPr id="7" name="Right Arrow 6"/>
          <p:cNvSpPr/>
          <p:nvPr/>
        </p:nvSpPr>
        <p:spPr>
          <a:xfrm>
            <a:off x="143887" y="5265583"/>
            <a:ext cx="600225" cy="432048"/>
          </a:xfrm>
          <a:prstGeom prst="rightArrow">
            <a:avLst/>
          </a:prstGeom>
          <a:solidFill>
            <a:srgbClr val="FFC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_tradnl" sz="1800" b="0"/>
          </a:p>
        </p:txBody>
      </p:sp>
    </p:spTree>
    <p:extLst>
      <p:ext uri="{BB962C8B-B14F-4D97-AF65-F5344CB8AC3E}">
        <p14:creationId xmlns:p14="http://schemas.microsoft.com/office/powerpoint/2010/main" val="265901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67544" y="787832"/>
            <a:ext cx="8229600" cy="936104"/>
          </a:xfrm>
        </p:spPr>
        <p:txBody>
          <a:bodyPr/>
          <a:lstStyle/>
          <a:p>
            <a:pPr lvl="1" algn="ctr"/>
            <a:r>
              <a:rPr lang="en-US" altLang="en-US" sz="2800" i="1" dirty="0">
                <a:solidFill>
                  <a:srgbClr val="FF9900"/>
                </a:solidFill>
                <a:ea typeface="Calibri" pitchFamily="34" charset="0"/>
                <a:cs typeface="Times New Roman" pitchFamily="18" charset="0"/>
              </a:rPr>
              <a:t>New Consumer Protection Cooperation </a:t>
            </a:r>
            <a:r>
              <a:rPr lang="en-US" altLang="en-US" sz="2800" i="1" dirty="0" smtClean="0">
                <a:solidFill>
                  <a:srgbClr val="FF9900"/>
                </a:solidFill>
                <a:ea typeface="Calibri" pitchFamily="34" charset="0"/>
                <a:cs typeface="Times New Roman" pitchFamily="18" charset="0"/>
              </a:rPr>
              <a:t>Regulation </a:t>
            </a:r>
            <a:r>
              <a:rPr lang="en-US" altLang="en-US" sz="2800" i="1" dirty="0" smtClean="0">
                <a:solidFill>
                  <a:srgbClr val="00B050"/>
                </a:solidFill>
                <a:ea typeface="Calibri" pitchFamily="34" charset="0"/>
                <a:cs typeface="Times New Roman" pitchFamily="18" charset="0"/>
              </a:rPr>
              <a:t>(</a:t>
            </a:r>
            <a:r>
              <a:rPr lang="en-US" altLang="en-US" sz="2800" i="1" dirty="0">
                <a:solidFill>
                  <a:srgbClr val="00B050"/>
                </a:solidFill>
                <a:ea typeface="Calibri" pitchFamily="34" charset="0"/>
                <a:cs typeface="Times New Roman" pitchFamily="18" charset="0"/>
              </a:rPr>
              <a:t>EU) 2017/2394 </a:t>
            </a:r>
            <a:r>
              <a:rPr lang="hu-HU" altLang="en-US" sz="2800" i="1" dirty="0" smtClean="0">
                <a:solidFill>
                  <a:srgbClr val="FF9900"/>
                </a:solidFill>
                <a:ea typeface="Calibri" pitchFamily="34" charset="0"/>
                <a:cs typeface="Times New Roman" pitchFamily="18" charset="0"/>
              </a:rPr>
              <a:t/>
            </a:r>
            <a:br>
              <a:rPr lang="hu-HU" altLang="en-US" sz="2800" i="1" dirty="0" smtClean="0">
                <a:solidFill>
                  <a:srgbClr val="FF9900"/>
                </a:solidFill>
                <a:ea typeface="Calibri" pitchFamily="34" charset="0"/>
                <a:cs typeface="Times New Roman" pitchFamily="18" charset="0"/>
              </a:rPr>
            </a:br>
            <a:endParaRPr lang="en-GB" altLang="en-US" sz="2800" dirty="0" smtClean="0">
              <a:solidFill>
                <a:srgbClr val="FF9900"/>
              </a:solidFill>
            </a:endParaRPr>
          </a:p>
        </p:txBody>
      </p:sp>
      <p:sp>
        <p:nvSpPr>
          <p:cNvPr id="5123" name="Content Placeholder 2"/>
          <p:cNvSpPr>
            <a:spLocks noGrp="1"/>
          </p:cNvSpPr>
          <p:nvPr>
            <p:ph idx="1"/>
          </p:nvPr>
        </p:nvSpPr>
        <p:spPr>
          <a:xfrm>
            <a:off x="225860" y="1951347"/>
            <a:ext cx="8712968" cy="1368152"/>
          </a:xfrm>
        </p:spPr>
        <p:txBody>
          <a:bodyPr/>
          <a:lstStyle/>
          <a:p>
            <a:pPr marL="514350" indent="-457200" algn="ctr">
              <a:lnSpc>
                <a:spcPct val="150000"/>
              </a:lnSpc>
              <a:buFont typeface="Wingdings" panose="05000000000000000000" pitchFamily="2" charset="2"/>
              <a:buChar char="ü"/>
              <a:defRPr/>
            </a:pPr>
            <a:r>
              <a:rPr lang="en-US" altLang="en-US" sz="2800" b="1" i="1" dirty="0" smtClean="0">
                <a:solidFill>
                  <a:schemeClr val="accent2"/>
                </a:solidFill>
                <a:ea typeface="Calibri" pitchFamily="34" charset="0"/>
                <a:cs typeface="Times New Roman" pitchFamily="18" charset="0"/>
              </a:rPr>
              <a:t>Entered into force on 17 January 201</a:t>
            </a:r>
            <a:r>
              <a:rPr lang="hu-HU" altLang="en-US" sz="2800" b="1" i="1" dirty="0" smtClean="0">
                <a:solidFill>
                  <a:schemeClr val="accent2"/>
                </a:solidFill>
                <a:ea typeface="Calibri" pitchFamily="34" charset="0"/>
                <a:cs typeface="Times New Roman" pitchFamily="18" charset="0"/>
              </a:rPr>
              <a:t>8</a:t>
            </a:r>
            <a:endParaRPr lang="en-US" altLang="en-US" sz="2800" b="1" i="1" dirty="0" smtClean="0">
              <a:solidFill>
                <a:schemeClr val="accent2"/>
              </a:solidFill>
              <a:ea typeface="Calibri" pitchFamily="34" charset="0"/>
              <a:cs typeface="Times New Roman" pitchFamily="18" charset="0"/>
            </a:endParaRPr>
          </a:p>
          <a:p>
            <a:pPr marL="514350" indent="-457200" algn="ctr">
              <a:lnSpc>
                <a:spcPct val="150000"/>
              </a:lnSpc>
              <a:buFont typeface="Wingdings" panose="05000000000000000000" pitchFamily="2" charset="2"/>
              <a:buChar char="Ø"/>
              <a:defRPr/>
            </a:pPr>
            <a:r>
              <a:rPr lang="en-US" altLang="en-US" sz="2800" b="1" i="1" dirty="0">
                <a:solidFill>
                  <a:schemeClr val="accent2"/>
                </a:solidFill>
                <a:ea typeface="Calibri" pitchFamily="34" charset="0"/>
                <a:cs typeface="Times New Roman" pitchFamily="18" charset="0"/>
              </a:rPr>
              <a:t>A</a:t>
            </a:r>
            <a:r>
              <a:rPr lang="en-US" altLang="en-US" sz="2800" b="1" i="1" dirty="0" smtClean="0">
                <a:solidFill>
                  <a:schemeClr val="accent2"/>
                </a:solidFill>
                <a:ea typeface="Calibri" pitchFamily="34" charset="0"/>
                <a:cs typeface="Times New Roman" pitchFamily="18" charset="0"/>
              </a:rPr>
              <a:t>pplicable as of 17 January 2020</a:t>
            </a:r>
            <a:endParaRPr lang="hu-HU" altLang="en-US" sz="2800" b="1" i="1" dirty="0" smtClean="0">
              <a:solidFill>
                <a:schemeClr val="accent2"/>
              </a:solidFill>
              <a:ea typeface="Calibri" pitchFamily="34" charset="0"/>
              <a:cs typeface="Times New Roman" pitchFamily="18" charset="0"/>
            </a:endParaRPr>
          </a:p>
          <a:p>
            <a:pPr marL="57150" indent="0" algn="ctr">
              <a:lnSpc>
                <a:spcPct val="150000"/>
              </a:lnSpc>
              <a:buNone/>
              <a:defRPr/>
            </a:pPr>
            <a:endParaRPr lang="hu-HU" altLang="en-US" sz="2800" b="1" u="sng" dirty="0">
              <a:ea typeface="Calibri" pitchFamily="34" charset="0"/>
              <a:cs typeface="Times New Roman" pitchFamily="18" charset="0"/>
            </a:endParaRPr>
          </a:p>
          <a:p>
            <a:pPr marL="57150" indent="0" algn="ctr">
              <a:lnSpc>
                <a:spcPct val="150000"/>
              </a:lnSpc>
              <a:buNone/>
              <a:defRPr/>
            </a:pPr>
            <a:endParaRPr lang="hu-HU" altLang="en-US" b="1" dirty="0" smtClean="0">
              <a:solidFill>
                <a:srgbClr val="FF0000"/>
              </a:solidFill>
              <a:ea typeface="Calibri" pitchFamily="34" charset="0"/>
              <a:cs typeface="Times New Roman" pitchFamily="18" charset="0"/>
            </a:endParaRPr>
          </a:p>
          <a:p>
            <a:pPr marL="1314450" lvl="2" indent="-457200" algn="ctr">
              <a:lnSpc>
                <a:spcPct val="150000"/>
              </a:lnSpc>
              <a:buFont typeface="Arial" panose="020B0604020202020204" pitchFamily="34" charset="0"/>
              <a:buChar char="•"/>
              <a:defRPr/>
            </a:pPr>
            <a:endParaRPr lang="en-US" altLang="en-US" sz="2800" b="1" i="1" u="sng" dirty="0" smtClean="0">
              <a:ea typeface="Calibri" pitchFamily="34" charset="0"/>
              <a:cs typeface="Times New Roman" pitchFamily="18" charset="0"/>
            </a:endParaRPr>
          </a:p>
          <a:p>
            <a:pPr marL="857250" lvl="2" indent="0" algn="ctr">
              <a:lnSpc>
                <a:spcPct val="150000"/>
              </a:lnSpc>
              <a:defRPr/>
            </a:pPr>
            <a:endParaRPr lang="en-US" altLang="en-US" sz="2800" b="1" dirty="0" smtClean="0">
              <a:ea typeface="Calibri" pitchFamily="34" charset="0"/>
              <a:cs typeface="Times New Roman" pitchFamily="18" charset="0"/>
            </a:endParaRPr>
          </a:p>
          <a:p>
            <a:pPr marL="914400" lvl="1" indent="-457200" algn="ctr">
              <a:buClrTx/>
              <a:buFont typeface="Verdana" pitchFamily="34" charset="0"/>
              <a:buAutoNum type="arabicPeriod"/>
              <a:defRPr/>
            </a:pPr>
            <a:endParaRPr lang="en-GB" altLang="en-US" sz="2800" i="1" u="sng" dirty="0">
              <a:ea typeface="Calibri" pitchFamily="34" charset="0"/>
              <a:cs typeface="Times New Roman" pitchFamily="18" charset="0"/>
            </a:endParaRPr>
          </a:p>
          <a:p>
            <a:pPr marL="457200" lvl="1" indent="0" algn="ctr">
              <a:buClrTx/>
              <a:buFontTx/>
              <a:buNone/>
              <a:defRPr/>
            </a:pPr>
            <a:endParaRPr lang="en-GB" altLang="en-US" sz="2800" i="1" dirty="0" smtClean="0">
              <a:ea typeface="Calibri" pitchFamily="34" charset="0"/>
              <a:cs typeface="Times New Roman" pitchFamily="18" charset="0"/>
            </a:endParaRPr>
          </a:p>
          <a:p>
            <a:pPr marL="914400" lvl="1" indent="-457200" algn="ctr">
              <a:buClrTx/>
              <a:buFont typeface="Verdana" pitchFamily="34" charset="0"/>
              <a:buAutoNum type="arabicPeriod"/>
              <a:defRPr/>
            </a:pPr>
            <a:endParaRPr lang="en-GB" altLang="en-US" sz="2800" i="1" dirty="0" smtClean="0">
              <a:ea typeface="Calibri" pitchFamily="34" charset="0"/>
              <a:cs typeface="Times New Roman" pitchFamily="18" charset="0"/>
            </a:endParaRPr>
          </a:p>
          <a:p>
            <a:pPr marL="914400" lvl="1" indent="-457200" algn="ctr">
              <a:buClrTx/>
              <a:buFont typeface="Verdana" pitchFamily="34" charset="0"/>
              <a:buAutoNum type="arabicPeriod"/>
              <a:defRPr/>
            </a:pPr>
            <a:endParaRPr lang="en-GB" altLang="en-US" sz="2800" i="1" dirty="0">
              <a:ea typeface="Calibri" pitchFamily="34" charset="0"/>
              <a:cs typeface="Times New Roman" pitchFamily="18" charset="0"/>
            </a:endParaRPr>
          </a:p>
          <a:p>
            <a:pPr marL="457200" lvl="1" indent="0" algn="ctr">
              <a:buClrTx/>
              <a:buFontTx/>
              <a:buNone/>
              <a:defRPr/>
            </a:pPr>
            <a:endParaRPr lang="en-GB" altLang="en-US" sz="2800" i="1" dirty="0">
              <a:ea typeface="Calibri" pitchFamily="34" charset="0"/>
              <a:cs typeface="Times New Roman" pitchFamily="18" charset="0"/>
            </a:endParaRPr>
          </a:p>
          <a:p>
            <a:pPr marL="457200" lvl="1" indent="0" algn="ctr">
              <a:buClrTx/>
              <a:buFontTx/>
              <a:buNone/>
              <a:defRPr/>
            </a:pPr>
            <a:endParaRPr lang="en-GB" altLang="en-US" sz="3200" i="1" dirty="0" smtClean="0">
              <a:ea typeface="Calibri" pitchFamily="34" charset="0"/>
              <a:cs typeface="Times New Roman" pitchFamily="18" charset="0"/>
            </a:endParaRPr>
          </a:p>
        </p:txBody>
      </p:sp>
      <p:sp>
        <p:nvSpPr>
          <p:cNvPr id="8" name="Right Arrow 7"/>
          <p:cNvSpPr/>
          <p:nvPr/>
        </p:nvSpPr>
        <p:spPr>
          <a:xfrm>
            <a:off x="1548172" y="4797152"/>
            <a:ext cx="5976664" cy="921573"/>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b="0" dirty="0" smtClean="0">
                <a:solidFill>
                  <a:schemeClr val="bg1"/>
                </a:solidFill>
              </a:rPr>
              <a:t>IMPLEMENTATION</a:t>
            </a:r>
            <a:endParaRPr lang="es-ES_tradnl" sz="1800" b="0" dirty="0">
              <a:solidFill>
                <a:schemeClr val="bg1"/>
              </a:solidFill>
            </a:endParaRPr>
          </a:p>
        </p:txBody>
      </p:sp>
      <p:grpSp>
        <p:nvGrpSpPr>
          <p:cNvPr id="18" name="Group 17"/>
          <p:cNvGrpSpPr/>
          <p:nvPr/>
        </p:nvGrpSpPr>
        <p:grpSpPr>
          <a:xfrm>
            <a:off x="0" y="3446854"/>
            <a:ext cx="9073008" cy="1530238"/>
            <a:chOff x="179512" y="3558329"/>
            <a:chExt cx="9073008" cy="1530238"/>
          </a:xfrm>
        </p:grpSpPr>
        <p:sp>
          <p:nvSpPr>
            <p:cNvPr id="15" name="Rectangle 14"/>
            <p:cNvSpPr/>
            <p:nvPr/>
          </p:nvSpPr>
          <p:spPr>
            <a:xfrm>
              <a:off x="7596336" y="3562729"/>
              <a:ext cx="1656184" cy="4247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200" b="0" dirty="0" smtClean="0">
                  <a:ln w="0">
                    <a:solidFill>
                      <a:srgbClr val="FF0000"/>
                    </a:solidFill>
                  </a:ln>
                  <a:solidFill>
                    <a:srgbClr val="FF0000"/>
                  </a:solidFill>
                  <a:effectLst/>
                </a:rPr>
                <a:t>17</a:t>
              </a:r>
              <a:r>
                <a:rPr lang="en-IE" sz="1200" b="0" baseline="30000" dirty="0" smtClean="0">
                  <a:ln w="0">
                    <a:solidFill>
                      <a:srgbClr val="FF0000"/>
                    </a:solidFill>
                  </a:ln>
                  <a:solidFill>
                    <a:srgbClr val="FF0000"/>
                  </a:solidFill>
                  <a:effectLst/>
                </a:rPr>
                <a:t>th</a:t>
              </a:r>
              <a:r>
                <a:rPr lang="en-IE" sz="1200" b="0" dirty="0" smtClean="0">
                  <a:ln w="0">
                    <a:solidFill>
                      <a:srgbClr val="FF0000"/>
                    </a:solidFill>
                  </a:ln>
                  <a:solidFill>
                    <a:srgbClr val="FF0000"/>
                  </a:solidFill>
                  <a:effectLst/>
                </a:rPr>
                <a:t> January 2020</a:t>
              </a:r>
              <a:endParaRPr lang="es-ES_tradnl" sz="1200" b="0" dirty="0">
                <a:ln w="0">
                  <a:solidFill>
                    <a:srgbClr val="FF0000"/>
                  </a:solidFill>
                </a:ln>
                <a:solidFill>
                  <a:srgbClr val="FF0000"/>
                </a:solidFill>
                <a:effectLst/>
              </a:endParaRPr>
            </a:p>
          </p:txBody>
        </p:sp>
        <p:sp>
          <p:nvSpPr>
            <p:cNvPr id="16" name="Rectangle 15"/>
            <p:cNvSpPr/>
            <p:nvPr/>
          </p:nvSpPr>
          <p:spPr>
            <a:xfrm>
              <a:off x="179512" y="3558329"/>
              <a:ext cx="1656184" cy="4247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200" b="0" dirty="0" smtClean="0">
                  <a:ln w="0">
                    <a:solidFill>
                      <a:srgbClr val="FF0000"/>
                    </a:solidFill>
                  </a:ln>
                  <a:solidFill>
                    <a:srgbClr val="FF0000"/>
                  </a:solidFill>
                  <a:effectLst/>
                </a:rPr>
                <a:t>17</a:t>
              </a:r>
              <a:r>
                <a:rPr lang="en-IE" sz="1200" b="0" baseline="30000" dirty="0" smtClean="0">
                  <a:ln w="0">
                    <a:solidFill>
                      <a:srgbClr val="FF0000"/>
                    </a:solidFill>
                  </a:ln>
                  <a:solidFill>
                    <a:srgbClr val="FF0000"/>
                  </a:solidFill>
                  <a:effectLst/>
                </a:rPr>
                <a:t>th</a:t>
              </a:r>
              <a:r>
                <a:rPr lang="en-IE" sz="1200" b="0" dirty="0" smtClean="0">
                  <a:ln w="0">
                    <a:solidFill>
                      <a:srgbClr val="FF0000"/>
                    </a:solidFill>
                  </a:ln>
                  <a:solidFill>
                    <a:srgbClr val="FF0000"/>
                  </a:solidFill>
                  <a:effectLst/>
                </a:rPr>
                <a:t> January 2018</a:t>
              </a:r>
              <a:endParaRPr lang="es-ES_tradnl" sz="1200" b="0" dirty="0">
                <a:ln w="0">
                  <a:solidFill>
                    <a:srgbClr val="FF0000"/>
                  </a:solidFill>
                </a:ln>
                <a:solidFill>
                  <a:srgbClr val="FF0000"/>
                </a:solidFill>
                <a:effectLst/>
              </a:endParaRPr>
            </a:p>
          </p:txBody>
        </p:sp>
        <p:grpSp>
          <p:nvGrpSpPr>
            <p:cNvPr id="17" name="Group 16"/>
            <p:cNvGrpSpPr/>
            <p:nvPr/>
          </p:nvGrpSpPr>
          <p:grpSpPr>
            <a:xfrm>
              <a:off x="816888" y="4123725"/>
              <a:ext cx="7798256" cy="964842"/>
              <a:chOff x="806192" y="4242723"/>
              <a:chExt cx="7798256" cy="964842"/>
            </a:xfrm>
          </p:grpSpPr>
          <p:cxnSp>
            <p:nvCxnSpPr>
              <p:cNvPr id="5" name="Straight Connector 4"/>
              <p:cNvCxnSpPr/>
              <p:nvPr/>
            </p:nvCxnSpPr>
            <p:spPr bwMode="auto">
              <a:xfrm>
                <a:off x="806192" y="4715728"/>
                <a:ext cx="7776864" cy="0"/>
              </a:xfrm>
              <a:prstGeom prst="line">
                <a:avLst/>
              </a:prstGeom>
              <a:ln>
                <a:solidFill>
                  <a:schemeClr val="accent6"/>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bwMode="auto">
              <a:xfrm>
                <a:off x="8604448" y="4242723"/>
                <a:ext cx="0" cy="96484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bwMode="auto">
              <a:xfrm>
                <a:off x="806192" y="4242723"/>
                <a:ext cx="0" cy="96484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2931870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5"/>
            <a:ext cx="8229600" cy="1008112"/>
          </a:xfrm>
        </p:spPr>
        <p:txBody>
          <a:bodyPr/>
          <a:lstStyle/>
          <a:p>
            <a:pPr algn="ctr"/>
            <a:r>
              <a:rPr lang="hu-HU" dirty="0" smtClean="0"/>
              <a:t>	</a:t>
            </a:r>
            <a:r>
              <a:rPr lang="hu-HU" sz="2800" i="1" dirty="0" smtClean="0">
                <a:solidFill>
                  <a:srgbClr val="FF9900"/>
                </a:solidFill>
                <a:latin typeface="Verdana" pitchFamily="34" charset="0"/>
                <a:cs typeface="Times New Roman" pitchFamily="18" charset="0"/>
              </a:rPr>
              <a:t>I. W</a:t>
            </a:r>
            <a:r>
              <a:rPr lang="fr-BE" sz="2800" i="1" dirty="0" err="1" smtClean="0">
                <a:solidFill>
                  <a:srgbClr val="FF9900"/>
                </a:solidFill>
                <a:latin typeface="Verdana" pitchFamily="34" charset="0"/>
                <a:ea typeface="Calibri" pitchFamily="34" charset="0"/>
                <a:cs typeface="Times New Roman" pitchFamily="18" charset="0"/>
              </a:rPr>
              <a:t>ork</a:t>
            </a:r>
            <a:r>
              <a:rPr lang="fr-BE" sz="2800" i="1" dirty="0" smtClean="0">
                <a:solidFill>
                  <a:srgbClr val="FF9900"/>
                </a:solidFill>
                <a:latin typeface="Verdana" pitchFamily="34" charset="0"/>
                <a:ea typeface="Calibri" pitchFamily="34" charset="0"/>
                <a:cs typeface="Times New Roman" pitchFamily="18" charset="0"/>
              </a:rPr>
              <a:t> Programme </a:t>
            </a:r>
            <a:r>
              <a:rPr lang="hu-HU" sz="2800" i="1" dirty="0" smtClean="0">
                <a:solidFill>
                  <a:srgbClr val="FF9900"/>
                </a:solidFill>
                <a:latin typeface="Verdana" pitchFamily="34" charset="0"/>
                <a:ea typeface="Calibri" pitchFamily="34" charset="0"/>
                <a:cs typeface="Times New Roman" pitchFamily="18" charset="0"/>
              </a:rPr>
              <a:t>2018</a:t>
            </a:r>
            <a:endParaRPr lang="en-GB" sz="2800" i="1" dirty="0">
              <a:solidFill>
                <a:srgbClr val="FF9900"/>
              </a:solidFill>
              <a:latin typeface="Verdana" pitchFamily="34" charset="0"/>
              <a:ea typeface="Calibri" pitchFamily="34" charset="0"/>
              <a:cs typeface="Times New Roman" pitchFamily="18" charset="0"/>
            </a:endParaRPr>
          </a:p>
        </p:txBody>
      </p:sp>
      <p:sp>
        <p:nvSpPr>
          <p:cNvPr id="3" name="Content Placeholder 2"/>
          <p:cNvSpPr>
            <a:spLocks noGrp="1"/>
          </p:cNvSpPr>
          <p:nvPr>
            <p:ph idx="1"/>
          </p:nvPr>
        </p:nvSpPr>
        <p:spPr>
          <a:xfrm>
            <a:off x="64096" y="1268760"/>
            <a:ext cx="8892480" cy="4896544"/>
          </a:xfrm>
        </p:spPr>
        <p:txBody>
          <a:bodyPr/>
          <a:lstStyle/>
          <a:p>
            <a:pPr marL="457200" lvl="1" indent="0">
              <a:buNone/>
            </a:pPr>
            <a:endParaRPr lang="en-GB" b="0" dirty="0" smtClean="0">
              <a:solidFill>
                <a:schemeClr val="accent2"/>
              </a:solidFill>
            </a:endParaRPr>
          </a:p>
          <a:p>
            <a:pPr lvl="0">
              <a:lnSpc>
                <a:spcPct val="150000"/>
              </a:lnSpc>
              <a:buClr>
                <a:schemeClr val="accent2"/>
              </a:buClr>
              <a:buFont typeface="Wingdings" panose="05000000000000000000" pitchFamily="2" charset="2"/>
              <a:buChar char="Ø"/>
            </a:pPr>
            <a:r>
              <a:rPr lang="en-IE" b="1" dirty="0" smtClean="0">
                <a:solidFill>
                  <a:schemeClr val="accent2"/>
                </a:solidFill>
              </a:rPr>
              <a:t>Workshops on general implement</a:t>
            </a:r>
            <a:r>
              <a:rPr lang="hu-HU" b="1" dirty="0" err="1" smtClean="0">
                <a:solidFill>
                  <a:schemeClr val="accent2"/>
                </a:solidFill>
              </a:rPr>
              <a:t>ation</a:t>
            </a:r>
            <a:r>
              <a:rPr lang="en-IE" b="1" dirty="0" smtClean="0">
                <a:solidFill>
                  <a:schemeClr val="accent2"/>
                </a:solidFill>
              </a:rPr>
              <a:t> issues</a:t>
            </a:r>
            <a:r>
              <a:rPr lang="hu-HU" b="1" dirty="0" smtClean="0">
                <a:solidFill>
                  <a:schemeClr val="accent2"/>
                </a:solidFill>
              </a:rPr>
              <a:t> / </a:t>
            </a:r>
            <a:r>
              <a:rPr lang="hu-HU" b="1" dirty="0" err="1" smtClean="0">
                <a:solidFill>
                  <a:schemeClr val="accent2"/>
                </a:solidFill>
              </a:rPr>
              <a:t>new</a:t>
            </a:r>
            <a:r>
              <a:rPr lang="hu-HU" b="1" dirty="0" smtClean="0">
                <a:solidFill>
                  <a:schemeClr val="accent2"/>
                </a:solidFill>
              </a:rPr>
              <a:t> </a:t>
            </a:r>
            <a:r>
              <a:rPr lang="hu-HU" b="1" dirty="0" err="1" smtClean="0">
                <a:solidFill>
                  <a:schemeClr val="accent2"/>
                </a:solidFill>
              </a:rPr>
              <a:t>legislative</a:t>
            </a:r>
            <a:r>
              <a:rPr lang="hu-HU" b="1" dirty="0" smtClean="0">
                <a:solidFill>
                  <a:schemeClr val="accent2"/>
                </a:solidFill>
              </a:rPr>
              <a:t> </a:t>
            </a:r>
            <a:r>
              <a:rPr lang="hu-HU" b="1" dirty="0" err="1" smtClean="0">
                <a:solidFill>
                  <a:schemeClr val="accent2"/>
                </a:solidFill>
              </a:rPr>
              <a:t>areas</a:t>
            </a:r>
            <a:endParaRPr lang="hu-HU" b="1" dirty="0" smtClean="0">
              <a:solidFill>
                <a:schemeClr val="accent2"/>
              </a:solidFill>
            </a:endParaRPr>
          </a:p>
          <a:p>
            <a:pPr lvl="0">
              <a:lnSpc>
                <a:spcPct val="150000"/>
              </a:lnSpc>
              <a:buClr>
                <a:schemeClr val="accent2"/>
              </a:buClr>
              <a:buFont typeface="Wingdings" panose="05000000000000000000" pitchFamily="2" charset="2"/>
              <a:buChar char="Ø"/>
            </a:pPr>
            <a:r>
              <a:rPr lang="hu-HU" b="1" dirty="0" smtClean="0">
                <a:solidFill>
                  <a:schemeClr val="accent2"/>
                </a:solidFill>
              </a:rPr>
              <a:t>Building </a:t>
            </a:r>
            <a:r>
              <a:rPr lang="hu-HU" b="1" dirty="0" err="1" smtClean="0">
                <a:solidFill>
                  <a:schemeClr val="accent2"/>
                </a:solidFill>
              </a:rPr>
              <a:t>common</a:t>
            </a:r>
            <a:r>
              <a:rPr lang="hu-HU" b="1" dirty="0" smtClean="0">
                <a:solidFill>
                  <a:schemeClr val="accent2"/>
                </a:solidFill>
              </a:rPr>
              <a:t> </a:t>
            </a:r>
            <a:r>
              <a:rPr lang="hu-HU" b="1" dirty="0" err="1" smtClean="0">
                <a:solidFill>
                  <a:schemeClr val="accent2"/>
                </a:solidFill>
              </a:rPr>
              <a:t>understanding</a:t>
            </a:r>
            <a:r>
              <a:rPr lang="hu-HU" b="1" dirty="0" smtClean="0">
                <a:solidFill>
                  <a:schemeClr val="accent2"/>
                </a:solidFill>
              </a:rPr>
              <a:t> / </a:t>
            </a:r>
            <a:r>
              <a:rPr lang="hu-HU" b="1" dirty="0" err="1" smtClean="0">
                <a:solidFill>
                  <a:schemeClr val="accent2"/>
                </a:solidFill>
              </a:rPr>
              <a:t>capacities</a:t>
            </a:r>
            <a:endParaRPr lang="hu-HU" b="1" dirty="0" smtClean="0">
              <a:solidFill>
                <a:schemeClr val="accent2"/>
              </a:solidFill>
            </a:endParaRPr>
          </a:p>
          <a:p>
            <a:pPr lvl="1">
              <a:lnSpc>
                <a:spcPct val="150000"/>
              </a:lnSpc>
              <a:buClr>
                <a:schemeClr val="accent2"/>
              </a:buClr>
              <a:buFont typeface="Wingdings" panose="05000000000000000000" pitchFamily="2" charset="2"/>
              <a:buChar char="§"/>
            </a:pPr>
            <a:r>
              <a:rPr lang="hu-HU" b="0" dirty="0" err="1" smtClean="0">
                <a:solidFill>
                  <a:schemeClr val="accent2"/>
                </a:solidFill>
              </a:rPr>
              <a:t>Dedicated</a:t>
            </a:r>
            <a:r>
              <a:rPr lang="hu-HU" b="0" dirty="0" smtClean="0">
                <a:solidFill>
                  <a:schemeClr val="accent2"/>
                </a:solidFill>
              </a:rPr>
              <a:t> </a:t>
            </a:r>
            <a:r>
              <a:rPr lang="hu-HU" b="0" dirty="0" err="1" smtClean="0">
                <a:solidFill>
                  <a:schemeClr val="accent2"/>
                </a:solidFill>
              </a:rPr>
              <a:t>section</a:t>
            </a:r>
            <a:r>
              <a:rPr lang="hu-HU" b="0" dirty="0" smtClean="0">
                <a:solidFill>
                  <a:schemeClr val="accent2"/>
                </a:solidFill>
              </a:rPr>
              <a:t> </a:t>
            </a:r>
            <a:r>
              <a:rPr lang="hu-HU" b="0" dirty="0" err="1" smtClean="0">
                <a:solidFill>
                  <a:schemeClr val="accent2"/>
                </a:solidFill>
              </a:rPr>
              <a:t>on</a:t>
            </a:r>
            <a:r>
              <a:rPr lang="hu-HU" b="0" dirty="0" smtClean="0">
                <a:solidFill>
                  <a:schemeClr val="accent2"/>
                </a:solidFill>
              </a:rPr>
              <a:t> </a:t>
            </a:r>
            <a:r>
              <a:rPr lang="hu-HU" b="0" dirty="0" err="1" smtClean="0">
                <a:solidFill>
                  <a:schemeClr val="accent2"/>
                </a:solidFill>
              </a:rPr>
              <a:t>the</a:t>
            </a:r>
            <a:r>
              <a:rPr lang="hu-HU" b="0" dirty="0" smtClean="0">
                <a:solidFill>
                  <a:schemeClr val="accent2"/>
                </a:solidFill>
              </a:rPr>
              <a:t> WIKI </a:t>
            </a:r>
            <a:r>
              <a:rPr lang="hu-HU" b="0" dirty="0" err="1" smtClean="0">
                <a:solidFill>
                  <a:schemeClr val="accent2"/>
                </a:solidFill>
              </a:rPr>
              <a:t>knowlede</a:t>
            </a:r>
            <a:r>
              <a:rPr lang="hu-HU" b="0" dirty="0" smtClean="0">
                <a:solidFill>
                  <a:schemeClr val="accent2"/>
                </a:solidFill>
              </a:rPr>
              <a:t> </a:t>
            </a:r>
            <a:r>
              <a:rPr lang="hu-HU" b="0" dirty="0" err="1" smtClean="0">
                <a:solidFill>
                  <a:schemeClr val="accent2"/>
                </a:solidFill>
              </a:rPr>
              <a:t>sharing</a:t>
            </a:r>
            <a:r>
              <a:rPr lang="hu-HU" b="0" dirty="0" smtClean="0">
                <a:solidFill>
                  <a:schemeClr val="accent2"/>
                </a:solidFill>
              </a:rPr>
              <a:t> platform</a:t>
            </a:r>
            <a:endParaRPr lang="en-IE" b="0" dirty="0" smtClean="0">
              <a:solidFill>
                <a:schemeClr val="accent2"/>
              </a:solidFill>
            </a:endParaRPr>
          </a:p>
          <a:p>
            <a:pPr lvl="0">
              <a:lnSpc>
                <a:spcPct val="150000"/>
              </a:lnSpc>
              <a:buClr>
                <a:schemeClr val="accent2"/>
              </a:buClr>
              <a:buFont typeface="Wingdings" panose="05000000000000000000" pitchFamily="2" charset="2"/>
              <a:buChar char="Ø"/>
            </a:pPr>
            <a:r>
              <a:rPr lang="en-IE" b="1" dirty="0" smtClean="0">
                <a:solidFill>
                  <a:schemeClr val="accent2"/>
                </a:solidFill>
              </a:rPr>
              <a:t>New </a:t>
            </a:r>
            <a:r>
              <a:rPr lang="en-IE" b="1" dirty="0">
                <a:solidFill>
                  <a:schemeClr val="accent2"/>
                </a:solidFill>
              </a:rPr>
              <a:t>CPCS IT developments</a:t>
            </a:r>
          </a:p>
          <a:p>
            <a:pPr lvl="1">
              <a:lnSpc>
                <a:spcPct val="150000"/>
              </a:lnSpc>
              <a:buClr>
                <a:schemeClr val="accent2"/>
              </a:buClr>
              <a:buFont typeface="Wingdings" panose="05000000000000000000" pitchFamily="2" charset="2"/>
              <a:buChar char="§"/>
            </a:pPr>
            <a:r>
              <a:rPr lang="hu-HU" b="0" dirty="0" err="1" smtClean="0">
                <a:solidFill>
                  <a:schemeClr val="accent2"/>
                </a:solidFill>
              </a:rPr>
              <a:t>Chosing</a:t>
            </a:r>
            <a:r>
              <a:rPr lang="hu-HU" b="0" dirty="0" smtClean="0">
                <a:solidFill>
                  <a:schemeClr val="accent2"/>
                </a:solidFill>
              </a:rPr>
              <a:t> </a:t>
            </a:r>
            <a:r>
              <a:rPr lang="hu-HU" b="0" dirty="0" err="1" smtClean="0">
                <a:solidFill>
                  <a:schemeClr val="accent2"/>
                </a:solidFill>
              </a:rPr>
              <a:t>the</a:t>
            </a:r>
            <a:r>
              <a:rPr lang="hu-HU" b="0" dirty="0" smtClean="0">
                <a:solidFill>
                  <a:schemeClr val="accent2"/>
                </a:solidFill>
              </a:rPr>
              <a:t> most </a:t>
            </a:r>
            <a:r>
              <a:rPr lang="hu-HU" b="0" dirty="0" err="1" smtClean="0">
                <a:solidFill>
                  <a:schemeClr val="accent2"/>
                </a:solidFill>
              </a:rPr>
              <a:t>optimal</a:t>
            </a:r>
            <a:r>
              <a:rPr lang="hu-HU" b="0" dirty="0" smtClean="0">
                <a:solidFill>
                  <a:schemeClr val="accent2"/>
                </a:solidFill>
              </a:rPr>
              <a:t> IT platform</a:t>
            </a:r>
          </a:p>
          <a:p>
            <a:pPr lvl="1">
              <a:lnSpc>
                <a:spcPct val="150000"/>
              </a:lnSpc>
              <a:buClr>
                <a:schemeClr val="accent2"/>
              </a:buClr>
              <a:buFont typeface="Wingdings" panose="05000000000000000000" pitchFamily="2" charset="2"/>
              <a:buChar char="§"/>
            </a:pPr>
            <a:r>
              <a:rPr lang="en-IE" b="0" dirty="0" smtClean="0">
                <a:solidFill>
                  <a:schemeClr val="accent2"/>
                </a:solidFill>
              </a:rPr>
              <a:t>Meeting </a:t>
            </a:r>
            <a:r>
              <a:rPr lang="en-IE" b="0" dirty="0">
                <a:solidFill>
                  <a:schemeClr val="accent2"/>
                </a:solidFill>
              </a:rPr>
              <a:t>of the Key Users’ Group </a:t>
            </a:r>
            <a:r>
              <a:rPr lang="hu-HU" b="0" dirty="0" err="1" smtClean="0">
                <a:solidFill>
                  <a:schemeClr val="accent2"/>
                </a:solidFill>
              </a:rPr>
              <a:t>on</a:t>
            </a:r>
            <a:r>
              <a:rPr lang="hu-HU" b="0" dirty="0" smtClean="0">
                <a:solidFill>
                  <a:schemeClr val="accent2"/>
                </a:solidFill>
              </a:rPr>
              <a:t> 25 </a:t>
            </a:r>
            <a:r>
              <a:rPr lang="hu-HU" b="0" dirty="0" err="1" smtClean="0">
                <a:solidFill>
                  <a:schemeClr val="accent2"/>
                </a:solidFill>
              </a:rPr>
              <a:t>October</a:t>
            </a:r>
            <a:r>
              <a:rPr lang="hu-HU" b="0" dirty="0" smtClean="0">
                <a:solidFill>
                  <a:schemeClr val="accent2"/>
                </a:solidFill>
              </a:rPr>
              <a:t> 2018</a:t>
            </a:r>
          </a:p>
          <a:p>
            <a:pPr lvl="1">
              <a:lnSpc>
                <a:spcPct val="150000"/>
              </a:lnSpc>
              <a:buClr>
                <a:schemeClr val="accent2"/>
              </a:buClr>
              <a:buFont typeface="Wingdings" panose="05000000000000000000" pitchFamily="2" charset="2"/>
              <a:buChar char="§"/>
            </a:pPr>
            <a:r>
              <a:rPr lang="en-IE" b="0" dirty="0" smtClean="0">
                <a:solidFill>
                  <a:schemeClr val="accent2"/>
                </a:solidFill>
              </a:rPr>
              <a:t>Preparation </a:t>
            </a:r>
            <a:r>
              <a:rPr lang="en-IE" b="0" dirty="0">
                <a:solidFill>
                  <a:schemeClr val="accent2"/>
                </a:solidFill>
              </a:rPr>
              <a:t>for the implementing </a:t>
            </a:r>
            <a:r>
              <a:rPr lang="en-IE" b="0" dirty="0" smtClean="0">
                <a:solidFill>
                  <a:schemeClr val="accent2"/>
                </a:solidFill>
              </a:rPr>
              <a:t>measure</a:t>
            </a:r>
            <a:r>
              <a:rPr lang="hu-HU" b="0" dirty="0" smtClean="0">
                <a:solidFill>
                  <a:schemeClr val="accent2"/>
                </a:solidFill>
              </a:rPr>
              <a:t> (s)</a:t>
            </a:r>
            <a:endParaRPr lang="en-IE" b="1" u="sng" dirty="0">
              <a:solidFill>
                <a:schemeClr val="accent2"/>
              </a:solidFill>
            </a:endParaRPr>
          </a:p>
        </p:txBody>
      </p:sp>
      <p:pic>
        <p:nvPicPr>
          <p:cNvPr id="5" name="Picture 4"/>
          <p:cNvPicPr>
            <a:picLocks noChangeAspect="1"/>
          </p:cNvPicPr>
          <p:nvPr/>
        </p:nvPicPr>
        <p:blipFill>
          <a:blip r:embed="rId3"/>
          <a:stretch>
            <a:fillRect/>
          </a:stretch>
        </p:blipFill>
        <p:spPr>
          <a:xfrm>
            <a:off x="7391222" y="202333"/>
            <a:ext cx="1399634" cy="1412776"/>
          </a:xfrm>
          <a:prstGeom prst="rect">
            <a:avLst/>
          </a:prstGeom>
        </p:spPr>
      </p:pic>
    </p:spTree>
    <p:extLst>
      <p:ext uri="{BB962C8B-B14F-4D97-AF65-F5344CB8AC3E}">
        <p14:creationId xmlns:p14="http://schemas.microsoft.com/office/powerpoint/2010/main" val="1118961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10"/>
            <a:ext cx="8229600" cy="1008112"/>
          </a:xfrm>
        </p:spPr>
        <p:txBody>
          <a:bodyPr/>
          <a:lstStyle/>
          <a:p>
            <a:pPr algn="ctr"/>
            <a:r>
              <a:rPr lang="hu-HU" dirty="0" smtClean="0"/>
              <a:t>	</a:t>
            </a:r>
            <a:r>
              <a:rPr lang="hu-HU" sz="2800" i="1" dirty="0" smtClean="0">
                <a:solidFill>
                  <a:srgbClr val="FF9900"/>
                </a:solidFill>
                <a:latin typeface="Verdana" pitchFamily="34" charset="0"/>
                <a:cs typeface="Times New Roman" pitchFamily="18" charset="0"/>
              </a:rPr>
              <a:t>II. W</a:t>
            </a:r>
            <a:r>
              <a:rPr lang="fr-BE" sz="2800" i="1" dirty="0" err="1" smtClean="0">
                <a:solidFill>
                  <a:srgbClr val="FF9900"/>
                </a:solidFill>
                <a:latin typeface="Verdana" pitchFamily="34" charset="0"/>
                <a:ea typeface="Calibri" pitchFamily="34" charset="0"/>
                <a:cs typeface="Times New Roman" pitchFamily="18" charset="0"/>
              </a:rPr>
              <a:t>ork</a:t>
            </a:r>
            <a:r>
              <a:rPr lang="fr-BE" sz="2800" i="1" dirty="0" smtClean="0">
                <a:solidFill>
                  <a:srgbClr val="FF9900"/>
                </a:solidFill>
                <a:latin typeface="Verdana" pitchFamily="34" charset="0"/>
                <a:ea typeface="Calibri" pitchFamily="34" charset="0"/>
                <a:cs typeface="Times New Roman" pitchFamily="18" charset="0"/>
              </a:rPr>
              <a:t> Programme </a:t>
            </a:r>
            <a:r>
              <a:rPr lang="hu-HU" sz="2800" i="1" dirty="0" smtClean="0">
                <a:solidFill>
                  <a:srgbClr val="FF9900"/>
                </a:solidFill>
                <a:latin typeface="Verdana" pitchFamily="34" charset="0"/>
                <a:ea typeface="Calibri" pitchFamily="34" charset="0"/>
                <a:cs typeface="Times New Roman" pitchFamily="18" charset="0"/>
              </a:rPr>
              <a:t>2018</a:t>
            </a:r>
            <a:endParaRPr lang="en-GB" sz="2800" i="1" dirty="0">
              <a:solidFill>
                <a:srgbClr val="FF9900"/>
              </a:solidFill>
              <a:latin typeface="Verdana" pitchFamily="34" charset="0"/>
              <a:ea typeface="Calibri" pitchFamily="34" charset="0"/>
              <a:cs typeface="Times New Roman" pitchFamily="18" charset="0"/>
            </a:endParaRPr>
          </a:p>
        </p:txBody>
      </p:sp>
      <p:sp>
        <p:nvSpPr>
          <p:cNvPr id="3" name="Content Placeholder 2"/>
          <p:cNvSpPr>
            <a:spLocks noGrp="1"/>
          </p:cNvSpPr>
          <p:nvPr>
            <p:ph idx="1"/>
          </p:nvPr>
        </p:nvSpPr>
        <p:spPr>
          <a:xfrm>
            <a:off x="64096" y="836712"/>
            <a:ext cx="8892480" cy="5328592"/>
          </a:xfrm>
        </p:spPr>
        <p:txBody>
          <a:bodyPr/>
          <a:lstStyle/>
          <a:p>
            <a:pPr algn="just">
              <a:lnSpc>
                <a:spcPct val="150000"/>
              </a:lnSpc>
              <a:buClr>
                <a:schemeClr val="accent2"/>
              </a:buClr>
              <a:buFont typeface="Wingdings" panose="05000000000000000000" pitchFamily="2" charset="2"/>
              <a:buChar char="Ø"/>
            </a:pPr>
            <a:r>
              <a:rPr lang="en-IE" b="1" dirty="0" smtClean="0">
                <a:solidFill>
                  <a:schemeClr val="accent2"/>
                </a:solidFill>
              </a:rPr>
              <a:t>Country visits</a:t>
            </a:r>
            <a:r>
              <a:rPr lang="en-IE" dirty="0" smtClean="0">
                <a:solidFill>
                  <a:schemeClr val="accent2"/>
                </a:solidFill>
              </a:rPr>
              <a:t>: </a:t>
            </a:r>
          </a:p>
          <a:p>
            <a:pPr lvl="1" algn="just">
              <a:lnSpc>
                <a:spcPct val="150000"/>
              </a:lnSpc>
              <a:buClr>
                <a:schemeClr val="accent2"/>
              </a:buClr>
              <a:buFont typeface="Wingdings" panose="05000000000000000000" pitchFamily="2" charset="2"/>
              <a:buChar char="§"/>
            </a:pPr>
            <a:r>
              <a:rPr lang="en-IE" b="0" dirty="0" smtClean="0">
                <a:solidFill>
                  <a:schemeClr val="accent2"/>
                </a:solidFill>
              </a:rPr>
              <a:t>Raise awareness amongst national authorities on the new CPC Regulation</a:t>
            </a:r>
          </a:p>
          <a:p>
            <a:pPr lvl="1" algn="just">
              <a:lnSpc>
                <a:spcPct val="150000"/>
              </a:lnSpc>
              <a:buClr>
                <a:schemeClr val="accent2"/>
              </a:buClr>
              <a:buFont typeface="Wingdings" panose="05000000000000000000" pitchFamily="2" charset="2"/>
              <a:buChar char="§"/>
            </a:pPr>
            <a:r>
              <a:rPr lang="en-IE" b="0" dirty="0" smtClean="0">
                <a:solidFill>
                  <a:schemeClr val="accent2"/>
                </a:solidFill>
              </a:rPr>
              <a:t>Discussions on specific implementation issues</a:t>
            </a:r>
          </a:p>
          <a:p>
            <a:pPr lvl="1" algn="just">
              <a:lnSpc>
                <a:spcPct val="150000"/>
              </a:lnSpc>
              <a:buClr>
                <a:schemeClr val="accent2"/>
              </a:buClr>
              <a:buFont typeface="Wingdings" panose="05000000000000000000" pitchFamily="2" charset="2"/>
              <a:buChar char="§"/>
            </a:pPr>
            <a:r>
              <a:rPr lang="en-IE" b="0" dirty="0" smtClean="0">
                <a:solidFill>
                  <a:schemeClr val="accent2"/>
                </a:solidFill>
              </a:rPr>
              <a:t>Networking and capacity building</a:t>
            </a:r>
            <a:endParaRPr lang="hu-HU" sz="700" dirty="0">
              <a:solidFill>
                <a:schemeClr val="accent2"/>
              </a:solidFill>
            </a:endParaRPr>
          </a:p>
          <a:p>
            <a:pPr algn="just">
              <a:lnSpc>
                <a:spcPct val="150000"/>
              </a:lnSpc>
              <a:buClr>
                <a:schemeClr val="accent2"/>
              </a:buClr>
              <a:buFont typeface="Wingdings" panose="05000000000000000000" pitchFamily="2" charset="2"/>
              <a:buChar char="Ø"/>
            </a:pPr>
            <a:r>
              <a:rPr lang="hu-HU" b="1" dirty="0" err="1" smtClean="0">
                <a:solidFill>
                  <a:schemeClr val="accent2"/>
                </a:solidFill>
              </a:rPr>
              <a:t>Working</a:t>
            </a:r>
            <a:r>
              <a:rPr lang="hu-HU" b="1" dirty="0" smtClean="0">
                <a:solidFill>
                  <a:schemeClr val="accent2"/>
                </a:solidFill>
              </a:rPr>
              <a:t> </a:t>
            </a:r>
            <a:r>
              <a:rPr lang="hu-HU" b="1" dirty="0" err="1" smtClean="0">
                <a:solidFill>
                  <a:schemeClr val="accent2"/>
                </a:solidFill>
              </a:rPr>
              <a:t>on</a:t>
            </a:r>
            <a:r>
              <a:rPr lang="hu-HU" b="1" dirty="0" smtClean="0">
                <a:solidFill>
                  <a:schemeClr val="accent2"/>
                </a:solidFill>
              </a:rPr>
              <a:t> </a:t>
            </a:r>
            <a:r>
              <a:rPr lang="hu-HU" b="1" dirty="0" err="1" smtClean="0">
                <a:solidFill>
                  <a:schemeClr val="accent2"/>
                </a:solidFill>
              </a:rPr>
              <a:t>the</a:t>
            </a:r>
            <a:r>
              <a:rPr lang="hu-HU" b="1" dirty="0" smtClean="0">
                <a:solidFill>
                  <a:schemeClr val="accent2"/>
                </a:solidFill>
              </a:rPr>
              <a:t> </a:t>
            </a:r>
            <a:r>
              <a:rPr lang="hu-HU" b="1" dirty="0" err="1" smtClean="0">
                <a:solidFill>
                  <a:schemeClr val="accent2"/>
                </a:solidFill>
              </a:rPr>
              <a:t>new</a:t>
            </a:r>
            <a:r>
              <a:rPr lang="hu-HU" b="1" dirty="0" smtClean="0">
                <a:solidFill>
                  <a:schemeClr val="accent2"/>
                </a:solidFill>
              </a:rPr>
              <a:t> </a:t>
            </a:r>
            <a:r>
              <a:rPr lang="hu-HU" b="1" dirty="0" err="1" smtClean="0">
                <a:solidFill>
                  <a:schemeClr val="accent2"/>
                </a:solidFill>
              </a:rPr>
              <a:t>way</a:t>
            </a:r>
            <a:r>
              <a:rPr lang="hu-HU" b="1" dirty="0" smtClean="0">
                <a:solidFill>
                  <a:schemeClr val="accent2"/>
                </a:solidFill>
              </a:rPr>
              <a:t> of </a:t>
            </a:r>
            <a:r>
              <a:rPr lang="hu-HU" b="1" dirty="0" err="1" smtClean="0">
                <a:solidFill>
                  <a:schemeClr val="accent2"/>
                </a:solidFill>
              </a:rPr>
              <a:t>prioritising</a:t>
            </a:r>
            <a:r>
              <a:rPr lang="hu-HU" b="1" dirty="0" smtClean="0">
                <a:solidFill>
                  <a:schemeClr val="accent2"/>
                </a:solidFill>
              </a:rPr>
              <a:t> </a:t>
            </a:r>
            <a:r>
              <a:rPr lang="hu-HU" b="1" dirty="0" err="1" smtClean="0">
                <a:solidFill>
                  <a:schemeClr val="accent2"/>
                </a:solidFill>
              </a:rPr>
              <a:t>issues</a:t>
            </a:r>
            <a:endParaRPr lang="hu-HU" b="1" dirty="0" smtClean="0">
              <a:solidFill>
                <a:schemeClr val="accent2"/>
              </a:solidFill>
            </a:endParaRPr>
          </a:p>
          <a:p>
            <a:pPr lvl="1" algn="just">
              <a:lnSpc>
                <a:spcPct val="150000"/>
              </a:lnSpc>
              <a:buClr>
                <a:schemeClr val="accent2"/>
              </a:buClr>
              <a:buFont typeface="Wingdings" panose="05000000000000000000" pitchFamily="2" charset="2"/>
              <a:buChar char="§"/>
            </a:pPr>
            <a:r>
              <a:rPr lang="hu-HU" b="0" dirty="0" smtClean="0">
                <a:solidFill>
                  <a:schemeClr val="accent2"/>
                </a:solidFill>
              </a:rPr>
              <a:t>Meeting of </a:t>
            </a:r>
            <a:r>
              <a:rPr lang="hu-HU" b="0" dirty="0" err="1" smtClean="0">
                <a:solidFill>
                  <a:schemeClr val="accent2"/>
                </a:solidFill>
              </a:rPr>
              <a:t>the</a:t>
            </a:r>
            <a:r>
              <a:rPr lang="hu-HU" b="0" dirty="0" smtClean="0">
                <a:solidFill>
                  <a:schemeClr val="accent2"/>
                </a:solidFill>
              </a:rPr>
              <a:t> </a:t>
            </a:r>
            <a:r>
              <a:rPr lang="hu-HU" b="0" dirty="0" err="1" smtClean="0">
                <a:solidFill>
                  <a:schemeClr val="accent2"/>
                </a:solidFill>
              </a:rPr>
              <a:t>Priorities</a:t>
            </a:r>
            <a:r>
              <a:rPr lang="hu-HU" b="0" dirty="0" smtClean="0">
                <a:solidFill>
                  <a:schemeClr val="accent2"/>
                </a:solidFill>
              </a:rPr>
              <a:t> </a:t>
            </a:r>
            <a:r>
              <a:rPr lang="hu-HU" b="0" dirty="0" err="1" smtClean="0">
                <a:solidFill>
                  <a:schemeClr val="accent2"/>
                </a:solidFill>
              </a:rPr>
              <a:t>Working</a:t>
            </a:r>
            <a:r>
              <a:rPr lang="hu-HU" b="0" dirty="0" smtClean="0">
                <a:solidFill>
                  <a:schemeClr val="accent2"/>
                </a:solidFill>
              </a:rPr>
              <a:t> Group </a:t>
            </a:r>
            <a:r>
              <a:rPr lang="hu-HU" b="0" dirty="0" err="1" smtClean="0">
                <a:solidFill>
                  <a:schemeClr val="accent2"/>
                </a:solidFill>
              </a:rPr>
              <a:t>on</a:t>
            </a:r>
            <a:r>
              <a:rPr lang="hu-HU" b="0" dirty="0" smtClean="0">
                <a:solidFill>
                  <a:schemeClr val="accent2"/>
                </a:solidFill>
              </a:rPr>
              <a:t> 18 </a:t>
            </a:r>
            <a:r>
              <a:rPr lang="hu-HU" b="0" dirty="0" err="1" smtClean="0">
                <a:solidFill>
                  <a:schemeClr val="accent2"/>
                </a:solidFill>
              </a:rPr>
              <a:t>October</a:t>
            </a:r>
            <a:r>
              <a:rPr lang="hu-HU" b="0" dirty="0" smtClean="0">
                <a:solidFill>
                  <a:schemeClr val="accent2"/>
                </a:solidFill>
              </a:rPr>
              <a:t> </a:t>
            </a:r>
            <a:endParaRPr lang="hu-HU" sz="700" b="0" dirty="0" smtClean="0">
              <a:solidFill>
                <a:schemeClr val="accent2"/>
              </a:solidFill>
            </a:endParaRPr>
          </a:p>
          <a:p>
            <a:pPr algn="just">
              <a:lnSpc>
                <a:spcPct val="150000"/>
              </a:lnSpc>
              <a:buClr>
                <a:schemeClr val="accent2"/>
              </a:buClr>
              <a:buFont typeface="Wingdings" panose="05000000000000000000" pitchFamily="2" charset="2"/>
              <a:buChar char="Ø"/>
            </a:pPr>
            <a:r>
              <a:rPr lang="hu-HU" b="1" dirty="0" err="1">
                <a:solidFill>
                  <a:schemeClr val="accent2"/>
                </a:solidFill>
              </a:rPr>
              <a:t>Working</a:t>
            </a:r>
            <a:r>
              <a:rPr lang="hu-HU" b="1" dirty="0">
                <a:solidFill>
                  <a:schemeClr val="accent2"/>
                </a:solidFill>
              </a:rPr>
              <a:t> </a:t>
            </a:r>
            <a:r>
              <a:rPr lang="hu-HU" b="1" dirty="0" err="1" smtClean="0">
                <a:solidFill>
                  <a:schemeClr val="accent2"/>
                </a:solidFill>
              </a:rPr>
              <a:t>together</a:t>
            </a:r>
            <a:r>
              <a:rPr lang="hu-HU" b="1" dirty="0" smtClean="0">
                <a:solidFill>
                  <a:schemeClr val="accent2"/>
                </a:solidFill>
              </a:rPr>
              <a:t> </a:t>
            </a:r>
            <a:r>
              <a:rPr lang="hu-HU" b="1" dirty="0" err="1" smtClean="0">
                <a:solidFill>
                  <a:schemeClr val="accent2"/>
                </a:solidFill>
              </a:rPr>
              <a:t>with</a:t>
            </a:r>
            <a:r>
              <a:rPr lang="hu-HU" b="1" dirty="0" smtClean="0">
                <a:solidFill>
                  <a:schemeClr val="accent2"/>
                </a:solidFill>
              </a:rPr>
              <a:t> </a:t>
            </a:r>
            <a:r>
              <a:rPr lang="hu-HU" b="1" dirty="0" err="1" smtClean="0">
                <a:solidFill>
                  <a:schemeClr val="accent2"/>
                </a:solidFill>
              </a:rPr>
              <a:t>stakeholders</a:t>
            </a:r>
            <a:r>
              <a:rPr lang="hu-HU" b="1" dirty="0" smtClean="0">
                <a:solidFill>
                  <a:schemeClr val="accent2"/>
                </a:solidFill>
              </a:rPr>
              <a:t> </a:t>
            </a:r>
            <a:r>
              <a:rPr lang="hu-HU" b="1" dirty="0" err="1" smtClean="0">
                <a:solidFill>
                  <a:schemeClr val="accent2"/>
                </a:solidFill>
              </a:rPr>
              <a:t>to</a:t>
            </a:r>
            <a:r>
              <a:rPr lang="hu-HU" b="1" dirty="0" smtClean="0">
                <a:solidFill>
                  <a:schemeClr val="accent2"/>
                </a:solidFill>
              </a:rPr>
              <a:t> stop </a:t>
            </a:r>
            <a:r>
              <a:rPr lang="hu-HU" b="1" dirty="0" err="1" smtClean="0">
                <a:solidFill>
                  <a:schemeClr val="accent2"/>
                </a:solidFill>
              </a:rPr>
              <a:t>widespread</a:t>
            </a:r>
            <a:r>
              <a:rPr lang="hu-HU" b="1" dirty="0" smtClean="0">
                <a:solidFill>
                  <a:schemeClr val="accent2"/>
                </a:solidFill>
              </a:rPr>
              <a:t> </a:t>
            </a:r>
            <a:r>
              <a:rPr lang="hu-HU" b="1" dirty="0" err="1" smtClean="0">
                <a:solidFill>
                  <a:schemeClr val="accent2"/>
                </a:solidFill>
              </a:rPr>
              <a:t>breaches</a:t>
            </a:r>
            <a:r>
              <a:rPr lang="hu-HU" b="1" dirty="0" smtClean="0">
                <a:solidFill>
                  <a:schemeClr val="accent2"/>
                </a:solidFill>
              </a:rPr>
              <a:t> of consumer </a:t>
            </a:r>
            <a:r>
              <a:rPr lang="hu-HU" b="1" dirty="0" err="1" smtClean="0">
                <a:solidFill>
                  <a:schemeClr val="accent2"/>
                </a:solidFill>
              </a:rPr>
              <a:t>law</a:t>
            </a:r>
            <a:endParaRPr lang="hu-HU" b="1" dirty="0" smtClean="0">
              <a:solidFill>
                <a:schemeClr val="accent2"/>
              </a:solidFill>
            </a:endParaRPr>
          </a:p>
          <a:p>
            <a:pPr lvl="1" algn="just">
              <a:lnSpc>
                <a:spcPct val="150000"/>
              </a:lnSpc>
              <a:buClr>
                <a:schemeClr val="accent2"/>
              </a:buClr>
              <a:buFont typeface="Wingdings" panose="05000000000000000000" pitchFamily="2" charset="2"/>
              <a:buChar char="§"/>
            </a:pPr>
            <a:r>
              <a:rPr lang="hu-HU" b="0" dirty="0" smtClean="0">
                <a:solidFill>
                  <a:schemeClr val="accent2"/>
                </a:solidFill>
              </a:rPr>
              <a:t>17 </a:t>
            </a:r>
            <a:r>
              <a:rPr lang="hu-HU" b="0" dirty="0" err="1" smtClean="0">
                <a:solidFill>
                  <a:schemeClr val="accent2"/>
                </a:solidFill>
              </a:rPr>
              <a:t>January</a:t>
            </a:r>
            <a:r>
              <a:rPr lang="hu-HU" b="0" dirty="0" smtClean="0">
                <a:solidFill>
                  <a:schemeClr val="accent2"/>
                </a:solidFill>
              </a:rPr>
              <a:t> 2019: BEUC-EC-ECC-ECCG </a:t>
            </a:r>
            <a:r>
              <a:rPr lang="hu-HU" b="0" dirty="0" err="1" smtClean="0">
                <a:solidFill>
                  <a:schemeClr val="accent2"/>
                </a:solidFill>
              </a:rPr>
              <a:t>event</a:t>
            </a:r>
            <a:r>
              <a:rPr lang="hu-HU" b="0" dirty="0" smtClean="0">
                <a:solidFill>
                  <a:schemeClr val="accent2"/>
                </a:solidFill>
              </a:rPr>
              <a:t> (</a:t>
            </a:r>
            <a:r>
              <a:rPr lang="hu-HU" b="0" dirty="0" err="1" smtClean="0">
                <a:solidFill>
                  <a:schemeClr val="accent2"/>
                </a:solidFill>
              </a:rPr>
              <a:t>Brussels</a:t>
            </a:r>
            <a:r>
              <a:rPr lang="hu-HU" b="0" dirty="0" smtClean="0">
                <a:solidFill>
                  <a:schemeClr val="accent2"/>
                </a:solidFill>
              </a:rPr>
              <a:t>)</a:t>
            </a:r>
            <a:endParaRPr lang="hu-HU" b="0" dirty="0">
              <a:solidFill>
                <a:schemeClr val="accent2"/>
              </a:solidFill>
            </a:endParaRPr>
          </a:p>
          <a:p>
            <a:pPr marL="457200" lvl="1" indent="0" algn="just">
              <a:lnSpc>
                <a:spcPct val="150000"/>
              </a:lnSpc>
              <a:buClr>
                <a:schemeClr val="accent2"/>
              </a:buClr>
              <a:buNone/>
            </a:pPr>
            <a:endParaRPr lang="en-IE" b="0" dirty="0" smtClean="0"/>
          </a:p>
          <a:p>
            <a:pPr marL="0" indent="0">
              <a:buNone/>
            </a:pPr>
            <a:endParaRPr lang="en-GB" dirty="0" smtClean="0"/>
          </a:p>
          <a:p>
            <a:pPr marL="0" indent="0">
              <a:buNone/>
            </a:pPr>
            <a:endParaRPr lang="en-GB" dirty="0" smtClean="0"/>
          </a:p>
          <a:p>
            <a:pPr lvl="1"/>
            <a:endParaRPr lang="en-GB" dirty="0"/>
          </a:p>
        </p:txBody>
      </p:sp>
      <p:pic>
        <p:nvPicPr>
          <p:cNvPr id="5" name="Picture 4"/>
          <p:cNvPicPr>
            <a:picLocks noChangeAspect="1"/>
          </p:cNvPicPr>
          <p:nvPr/>
        </p:nvPicPr>
        <p:blipFill>
          <a:blip r:embed="rId3"/>
          <a:stretch>
            <a:fillRect/>
          </a:stretch>
        </p:blipFill>
        <p:spPr>
          <a:xfrm>
            <a:off x="7444486" y="1"/>
            <a:ext cx="1399634" cy="1412776"/>
          </a:xfrm>
          <a:prstGeom prst="rect">
            <a:avLst/>
          </a:prstGeom>
        </p:spPr>
      </p:pic>
    </p:spTree>
    <p:extLst>
      <p:ext uri="{BB962C8B-B14F-4D97-AF65-F5344CB8AC3E}">
        <p14:creationId xmlns:p14="http://schemas.microsoft.com/office/powerpoint/2010/main" val="3120055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80920" cy="2736304"/>
          </a:xfrm>
        </p:spPr>
        <p:txBody>
          <a:bodyPr/>
          <a:lstStyle/>
          <a:p>
            <a:pPr lvl="0" algn="ctr"/>
            <a:r>
              <a:rPr lang="en-GB" sz="3200" dirty="0"/>
              <a:t>First experience of the stakeholders with ADR/ODR legislation</a:t>
            </a:r>
          </a:p>
        </p:txBody>
      </p:sp>
      <p:sp>
        <p:nvSpPr>
          <p:cNvPr id="3" name="Content Placeholder 2"/>
          <p:cNvSpPr>
            <a:spLocks noGrp="1"/>
          </p:cNvSpPr>
          <p:nvPr>
            <p:ph idx="1"/>
          </p:nvPr>
        </p:nvSpPr>
        <p:spPr>
          <a:xfrm>
            <a:off x="467544" y="4581128"/>
            <a:ext cx="4896544" cy="1872208"/>
          </a:xfrm>
        </p:spPr>
        <p:txBody>
          <a:bodyPr/>
          <a:lstStyle/>
          <a:p>
            <a:endParaRPr lang="en-GB" sz="2000" dirty="0"/>
          </a:p>
        </p:txBody>
      </p:sp>
    </p:spTree>
    <p:extLst>
      <p:ext uri="{BB962C8B-B14F-4D97-AF65-F5344CB8AC3E}">
        <p14:creationId xmlns:p14="http://schemas.microsoft.com/office/powerpoint/2010/main" val="136226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20688"/>
            <a:ext cx="8229600" cy="719137"/>
          </a:xfrm>
        </p:spPr>
        <p:txBody>
          <a:bodyPr>
            <a:noAutofit/>
          </a:bodyPr>
          <a:lstStyle/>
          <a:p>
            <a:pPr algn="ctr"/>
            <a:r>
              <a:rPr lang="de-DE" altLang="en-US" sz="2700" i="1" kern="1200" dirty="0">
                <a:solidFill>
                  <a:srgbClr val="FF9900"/>
                </a:solidFill>
                <a:latin typeface="Verdana" pitchFamily="34" charset="0"/>
                <a:ea typeface="Calibri" pitchFamily="34" charset="0"/>
                <a:cs typeface="Times New Roman" pitchFamily="18" charset="0"/>
              </a:rPr>
              <a:t>ADR </a:t>
            </a:r>
            <a:r>
              <a:rPr lang="de-DE" altLang="en-US" sz="2700" i="1" kern="1200" dirty="0" err="1">
                <a:solidFill>
                  <a:srgbClr val="FF9900"/>
                </a:solidFill>
                <a:latin typeface="Verdana" pitchFamily="34" charset="0"/>
                <a:ea typeface="Calibri" pitchFamily="34" charset="0"/>
                <a:cs typeface="Times New Roman" pitchFamily="18" charset="0"/>
              </a:rPr>
              <a:t>Directive</a:t>
            </a:r>
            <a:r>
              <a:rPr lang="de-DE" altLang="en-US" sz="2700" i="1" kern="1200" dirty="0">
                <a:solidFill>
                  <a:srgbClr val="FF9900"/>
                </a:solidFill>
                <a:latin typeface="Verdana" pitchFamily="34" charset="0"/>
                <a:ea typeface="Calibri" pitchFamily="34" charset="0"/>
                <a:cs typeface="Times New Roman" pitchFamily="18" charset="0"/>
              </a:rPr>
              <a:t> - </a:t>
            </a:r>
            <a:r>
              <a:rPr lang="de-DE" altLang="en-US" sz="2700" i="1" kern="1200" dirty="0" err="1">
                <a:solidFill>
                  <a:srgbClr val="FF9900"/>
                </a:solidFill>
                <a:latin typeface="Verdana" pitchFamily="34" charset="0"/>
                <a:ea typeface="Calibri" pitchFamily="34" charset="0"/>
                <a:cs typeface="Times New Roman" pitchFamily="18" charset="0"/>
              </a:rPr>
              <a:t>state</a:t>
            </a:r>
            <a:r>
              <a:rPr lang="de-DE" altLang="en-US" sz="2700" i="1" kern="1200" dirty="0">
                <a:solidFill>
                  <a:srgbClr val="FF9900"/>
                </a:solidFill>
                <a:latin typeface="Verdana" pitchFamily="34" charset="0"/>
                <a:ea typeface="Calibri" pitchFamily="34" charset="0"/>
                <a:cs typeface="Times New Roman" pitchFamily="18" charset="0"/>
              </a:rPr>
              <a:t> </a:t>
            </a:r>
            <a:r>
              <a:rPr lang="de-DE" altLang="en-US" sz="2700" i="1" kern="1200" dirty="0" err="1">
                <a:solidFill>
                  <a:srgbClr val="FF9900"/>
                </a:solidFill>
                <a:latin typeface="Verdana" pitchFamily="34" charset="0"/>
                <a:ea typeface="Calibri" pitchFamily="34" charset="0"/>
                <a:cs typeface="Times New Roman" pitchFamily="18" charset="0"/>
              </a:rPr>
              <a:t>of</a:t>
            </a:r>
            <a:r>
              <a:rPr lang="de-DE" altLang="en-US" sz="2700" i="1" kern="1200" dirty="0">
                <a:solidFill>
                  <a:srgbClr val="FF9900"/>
                </a:solidFill>
                <a:latin typeface="Verdana" pitchFamily="34" charset="0"/>
                <a:ea typeface="Calibri" pitchFamily="34" charset="0"/>
                <a:cs typeface="Times New Roman" pitchFamily="18" charset="0"/>
              </a:rPr>
              <a:t> </a:t>
            </a:r>
            <a:r>
              <a:rPr lang="de-DE" altLang="en-US" sz="2700" i="1" kern="1200" dirty="0" err="1">
                <a:solidFill>
                  <a:srgbClr val="FF9900"/>
                </a:solidFill>
                <a:latin typeface="Verdana" pitchFamily="34" charset="0"/>
                <a:ea typeface="Calibri" pitchFamily="34" charset="0"/>
                <a:cs typeface="Times New Roman" pitchFamily="18" charset="0"/>
              </a:rPr>
              <a:t>play</a:t>
            </a:r>
            <a:r>
              <a:rPr lang="de-DE" altLang="en-US" sz="2700" i="1" kern="1200" dirty="0">
                <a:solidFill>
                  <a:srgbClr val="FF9900"/>
                </a:solidFill>
                <a:latin typeface="Verdana" pitchFamily="34" charset="0"/>
                <a:ea typeface="Calibri" pitchFamily="34" charset="0"/>
                <a:cs typeface="Times New Roman" pitchFamily="18" charset="0"/>
              </a:rPr>
              <a:t> </a:t>
            </a:r>
            <a:r>
              <a:rPr lang="de-DE" altLang="en-US" sz="2700" i="1" kern="1200" dirty="0" err="1">
                <a:solidFill>
                  <a:srgbClr val="FF9900"/>
                </a:solidFill>
                <a:latin typeface="Verdana" pitchFamily="34" charset="0"/>
                <a:ea typeface="Calibri" pitchFamily="34" charset="0"/>
                <a:cs typeface="Times New Roman" pitchFamily="18" charset="0"/>
              </a:rPr>
              <a:t>of</a:t>
            </a:r>
            <a:r>
              <a:rPr lang="de-DE" altLang="en-US" sz="2700" i="1" kern="1200" dirty="0">
                <a:solidFill>
                  <a:srgbClr val="FF9900"/>
                </a:solidFill>
                <a:latin typeface="Verdana" pitchFamily="34" charset="0"/>
                <a:ea typeface="Calibri" pitchFamily="34" charset="0"/>
                <a:cs typeface="Times New Roman" pitchFamily="18" charset="0"/>
              </a:rPr>
              <a:t> </a:t>
            </a:r>
            <a:r>
              <a:rPr lang="de-DE" altLang="en-US" sz="2700" i="1" kern="1200" dirty="0" err="1">
                <a:solidFill>
                  <a:srgbClr val="FF9900"/>
                </a:solidFill>
                <a:latin typeface="Verdana" pitchFamily="34" charset="0"/>
                <a:ea typeface="Calibri" pitchFamily="34" charset="0"/>
                <a:cs typeface="Times New Roman" pitchFamily="18" charset="0"/>
              </a:rPr>
              <a:t>implementation</a:t>
            </a:r>
            <a:endParaRPr lang="en-GB" altLang="en-US" sz="2700" i="1" kern="1200" dirty="0">
              <a:solidFill>
                <a:srgbClr val="FF9900"/>
              </a:solidFill>
              <a:latin typeface="Verdana" pitchFamily="34" charset="0"/>
              <a:ea typeface="Calibri" pitchFamily="34" charset="0"/>
              <a:cs typeface="Times New Roman" pitchFamily="18" charset="0"/>
            </a:endParaRPr>
          </a:p>
        </p:txBody>
      </p:sp>
      <p:sp>
        <p:nvSpPr>
          <p:cNvPr id="15363" name="Content Placeholder 2"/>
          <p:cNvSpPr>
            <a:spLocks noGrp="1"/>
          </p:cNvSpPr>
          <p:nvPr>
            <p:ph idx="1"/>
          </p:nvPr>
        </p:nvSpPr>
        <p:spPr>
          <a:xfrm>
            <a:off x="457200" y="1700809"/>
            <a:ext cx="8229600" cy="3888431"/>
          </a:xfrm>
        </p:spPr>
        <p:txBody>
          <a:bodyPr/>
          <a:lstStyle/>
          <a:p>
            <a:pPr>
              <a:buFont typeface="Wingdings" pitchFamily="2" charset="2"/>
              <a:buChar char="Ø"/>
              <a:defRPr/>
            </a:pPr>
            <a:r>
              <a:rPr lang="en-GB" altLang="de-DE" i="0" dirty="0" smtClean="0"/>
              <a:t>All </a:t>
            </a:r>
            <a:r>
              <a:rPr lang="en-GB" altLang="de-DE" i="0" dirty="0"/>
              <a:t>Member States have notified complete </a:t>
            </a:r>
            <a:r>
              <a:rPr lang="en-GB" altLang="de-DE" i="0" dirty="0" smtClean="0"/>
              <a:t>transposition</a:t>
            </a:r>
            <a:endParaRPr lang="en-GB" altLang="de-DE" i="0" dirty="0"/>
          </a:p>
          <a:p>
            <a:pPr>
              <a:buFont typeface="Wingdings" pitchFamily="2" charset="2"/>
              <a:buChar char="Ø"/>
              <a:defRPr/>
            </a:pPr>
            <a:endParaRPr lang="en-GB" altLang="de-DE" i="0" dirty="0"/>
          </a:p>
          <a:p>
            <a:pPr>
              <a:buFont typeface="Wingdings" pitchFamily="2" charset="2"/>
              <a:buChar char="Ø"/>
              <a:defRPr/>
            </a:pPr>
            <a:r>
              <a:rPr lang="en-GB" altLang="de-DE" i="0" dirty="0" smtClean="0"/>
              <a:t>ADR/ODR </a:t>
            </a:r>
            <a:r>
              <a:rPr lang="en-GB" altLang="de-DE" i="0" dirty="0"/>
              <a:t>legislation applicable to EEA </a:t>
            </a:r>
            <a:r>
              <a:rPr lang="en-GB" altLang="de-DE" i="0" dirty="0" smtClean="0"/>
              <a:t>countries since </a:t>
            </a:r>
            <a:r>
              <a:rPr lang="en-GB" altLang="de-DE" i="0" dirty="0"/>
              <a:t>1 July 2017 </a:t>
            </a:r>
            <a:r>
              <a:rPr lang="en-GB" altLang="de-DE" i="0" dirty="0" smtClean="0"/>
              <a:t>(</a:t>
            </a:r>
            <a:r>
              <a:rPr lang="en-GB" altLang="de-DE" i="0" dirty="0"/>
              <a:t>Iceland, </a:t>
            </a:r>
            <a:r>
              <a:rPr lang="en-GB" altLang="de-DE" i="0" dirty="0" smtClean="0"/>
              <a:t>Liechtenstein</a:t>
            </a:r>
            <a:r>
              <a:rPr lang="en-GB" altLang="de-DE" i="0" dirty="0"/>
              <a:t>, Norway</a:t>
            </a:r>
            <a:r>
              <a:rPr lang="en-GB" altLang="de-DE" i="0" dirty="0" smtClean="0"/>
              <a:t>)</a:t>
            </a:r>
            <a:endParaRPr lang="en-GB" altLang="de-DE" i="0" dirty="0"/>
          </a:p>
          <a:p>
            <a:pPr>
              <a:buFont typeface="Wingdings" pitchFamily="2" charset="2"/>
              <a:buChar char="Ø"/>
              <a:defRPr/>
            </a:pPr>
            <a:endParaRPr lang="en-GB" altLang="de-DE" i="0" dirty="0"/>
          </a:p>
          <a:p>
            <a:pPr>
              <a:buFont typeface="Wingdings" pitchFamily="2" charset="2"/>
              <a:buChar char="Ø"/>
              <a:defRPr/>
            </a:pPr>
            <a:r>
              <a:rPr lang="en-GB" altLang="de-DE" i="0" dirty="0" smtClean="0"/>
              <a:t>All EU </a:t>
            </a:r>
            <a:r>
              <a:rPr lang="en-GB" altLang="de-DE" i="0" dirty="0"/>
              <a:t>Member States,  Norway and Liechtenstein notified </a:t>
            </a:r>
            <a:r>
              <a:rPr lang="en-GB" altLang="de-DE" i="0" dirty="0" smtClean="0"/>
              <a:t>394 ADR entities</a:t>
            </a:r>
            <a:endParaRPr lang="en-GB" altLang="de-DE" sz="1800" i="0" dirty="0" smtClean="0"/>
          </a:p>
        </p:txBody>
      </p:sp>
      <p:sp>
        <p:nvSpPr>
          <p:cNvPr id="15364" name="Slide Number Placeholder 1"/>
          <p:cNvSpPr>
            <a:spLocks noGrp="1"/>
          </p:cNvSpPr>
          <p:nvPr>
            <p:ph type="sldNum" sz="quarter" idx="4294967295"/>
          </p:nvPr>
        </p:nvSpPr>
        <p:spPr>
          <a:xfrm>
            <a:off x="7010400" y="6245225"/>
            <a:ext cx="2133600" cy="476250"/>
          </a:xfrm>
          <a:prstGeom prst="rect">
            <a:avLst/>
          </a:prstGeo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7AE1CA-09D4-4A5D-AC58-AE9A916D0D14}" type="slidenum">
              <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400" b="0" i="0" u="none" strike="noStrike" kern="1200" cap="none" spc="0" normalizeH="0" baseline="0" noProof="0" smtClean="0">
              <a:ln>
                <a:noFill/>
              </a:ln>
              <a:solidFill>
                <a:srgbClr val="000000"/>
              </a:solidFill>
              <a:effectLst/>
              <a:uLnTx/>
              <a:uFillTx/>
              <a:latin typeface="Arial" charset="0"/>
              <a:cs typeface="Arial"/>
              <a:sym typeface="Arial"/>
            </a:endParaRPr>
          </a:p>
        </p:txBody>
      </p:sp>
    </p:spTree>
    <p:extLst>
      <p:ext uri="{BB962C8B-B14F-4D97-AF65-F5344CB8AC3E}">
        <p14:creationId xmlns:p14="http://schemas.microsoft.com/office/powerpoint/2010/main" val="45657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2839</TotalTime>
  <Words>1426</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Verdana</vt:lpstr>
      <vt:lpstr>Wingdings</vt:lpstr>
      <vt:lpstr>Blank</vt:lpstr>
      <vt:lpstr>Enforcement of consumer law</vt:lpstr>
      <vt:lpstr>„Agenda” of the presentation</vt:lpstr>
      <vt:lpstr>Update on the preparation for the entry into application of the new CPC regulation  </vt:lpstr>
      <vt:lpstr>Communication on A New Deal for Consumers- CPC Regulation</vt:lpstr>
      <vt:lpstr>New Consumer Protection Cooperation Regulation (EU) 2017/2394  </vt:lpstr>
      <vt:lpstr> I. Work Programme 2018</vt:lpstr>
      <vt:lpstr> II. Work Programme 2018</vt:lpstr>
      <vt:lpstr>First experience of the stakeholders with ADR/ODR legislation</vt:lpstr>
      <vt:lpstr>ADR Directive - state of play of implementation</vt:lpstr>
      <vt:lpstr>ODR Regulation – state of play of implementation</vt:lpstr>
      <vt:lpstr>ADR/ODR stakeholders‘ engagement</vt:lpstr>
      <vt:lpstr>ADR Assembly – 11-12 June 2018</vt:lpstr>
      <vt:lpstr>Lessons learned </vt:lpstr>
      <vt:lpstr>Next steps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implementation of the new CPC Regulation</dc:title>
  <dc:creator>ZSIGMOND Andras (MARKT)</dc:creator>
  <cp:lastModifiedBy>FIDANIDIS Litsa (JUST)</cp:lastModifiedBy>
  <cp:revision>145</cp:revision>
  <cp:lastPrinted>2018-10-22T15:15:43Z</cp:lastPrinted>
  <dcterms:created xsi:type="dcterms:W3CDTF">2018-02-16T09:06:55Z</dcterms:created>
  <dcterms:modified xsi:type="dcterms:W3CDTF">2018-10-22T15:28:44Z</dcterms:modified>
</cp:coreProperties>
</file>