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8"/>
  </p:notesMasterIdLst>
  <p:handoutMasterIdLst>
    <p:handoutMasterId r:id="rId19"/>
  </p:handoutMasterIdLst>
  <p:sldIdLst>
    <p:sldId id="263" r:id="rId2"/>
    <p:sldId id="293" r:id="rId3"/>
    <p:sldId id="264" r:id="rId4"/>
    <p:sldId id="284" r:id="rId5"/>
    <p:sldId id="272" r:id="rId6"/>
    <p:sldId id="266" r:id="rId7"/>
    <p:sldId id="280" r:id="rId8"/>
    <p:sldId id="290" r:id="rId9"/>
    <p:sldId id="286" r:id="rId10"/>
    <p:sldId id="285" r:id="rId11"/>
    <p:sldId id="291" r:id="rId12"/>
    <p:sldId id="274" r:id="rId13"/>
    <p:sldId id="276" r:id="rId14"/>
    <p:sldId id="292" r:id="rId15"/>
    <p:sldId id="275" r:id="rId16"/>
    <p:sldId id="281" r:id="rId17"/>
  </p:sldIdLst>
  <p:sldSz cx="9144000" cy="6858000" type="screen4x3"/>
  <p:notesSz cx="6797675" cy="9926638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7600" b="1" kern="1200">
        <a:solidFill>
          <a:srgbClr val="FFD624"/>
        </a:solidFill>
        <a:latin typeface="Verdan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7600" b="1" kern="1200">
        <a:solidFill>
          <a:srgbClr val="FFD624"/>
        </a:solidFill>
        <a:latin typeface="Verdan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7600" b="1" kern="1200">
        <a:solidFill>
          <a:srgbClr val="FFD624"/>
        </a:solidFill>
        <a:latin typeface="Verdan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7600" b="1" kern="1200">
        <a:solidFill>
          <a:srgbClr val="FFD624"/>
        </a:solidFill>
        <a:latin typeface="Verdan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7600" b="1" kern="1200">
        <a:solidFill>
          <a:srgbClr val="FFD624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sz="7600" b="1" kern="1200">
        <a:solidFill>
          <a:srgbClr val="FFD624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sz="7600" b="1" kern="1200">
        <a:solidFill>
          <a:srgbClr val="FFD624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sz="7600" b="1" kern="1200">
        <a:solidFill>
          <a:srgbClr val="FFD624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sz="7600" b="1" kern="1200">
        <a:solidFill>
          <a:srgbClr val="FFD624"/>
        </a:solidFill>
        <a:latin typeface="Verdana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6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SPEGREN Markus (FISMA)" initials=" " lastIdx="1" clrIdx="0">
    <p:extLst>
      <p:ext uri="{19B8F6BF-5375-455C-9EA6-DF929625EA0E}">
        <p15:presenceInfo xmlns:p15="http://schemas.microsoft.com/office/powerpoint/2012/main" userId="ASPEGREN Markus (FISMA)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F5494"/>
    <a:srgbClr val="3166CF"/>
    <a:srgbClr val="2D5EC1"/>
    <a:srgbClr val="FFD624"/>
    <a:srgbClr val="3E6FD2"/>
    <a:srgbClr val="BDDEFF"/>
    <a:srgbClr val="99CCFF"/>
    <a:srgbClr val="808080"/>
    <a:srgbClr val="009FB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6395" autoAdjust="0"/>
  </p:normalViewPr>
  <p:slideViewPr>
    <p:cSldViewPr>
      <p:cViewPr varScale="1">
        <p:scale>
          <a:sx n="77" d="100"/>
          <a:sy n="77" d="100"/>
        </p:scale>
        <p:origin x="1368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74" d="100"/>
          <a:sy n="74" d="100"/>
        </p:scale>
        <p:origin x="-2172" y="-90"/>
      </p:cViewPr>
      <p:guideLst>
        <p:guide orient="horz" pos="3126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789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789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fld id="{5EC7A9CE-B5D3-4830-AA57-DD8049CE9F2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676622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19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4538"/>
            <a:ext cx="4964113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68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4875"/>
            <a:ext cx="5438775" cy="446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 smtClean="0"/>
              <a:t>Click to edit Master text styles</a:t>
            </a:r>
          </a:p>
          <a:p>
            <a:pPr lvl="1"/>
            <a:r>
              <a:rPr lang="en-GB" noProof="0" smtClean="0"/>
              <a:t>Second level</a:t>
            </a:r>
          </a:p>
          <a:p>
            <a:pPr lvl="2"/>
            <a:r>
              <a:rPr lang="en-GB" noProof="0" smtClean="0"/>
              <a:t>Third level</a:t>
            </a:r>
          </a:p>
          <a:p>
            <a:pPr lvl="3"/>
            <a:r>
              <a:rPr lang="en-GB" noProof="0" smtClean="0"/>
              <a:t>Fourth level</a:t>
            </a:r>
          </a:p>
          <a:p>
            <a:pPr lvl="4"/>
            <a:r>
              <a:rPr lang="en-GB" noProof="0" smtClean="0"/>
              <a:t>Fifth level</a:t>
            </a:r>
          </a:p>
        </p:txBody>
      </p:sp>
      <p:sp>
        <p:nvSpPr>
          <p:cNvPr id="368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68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fld id="{36441B25-C4D1-47DB-817D-B9C4FC5392F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2992382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Enhanced protection</a:t>
            </a:r>
            <a:r>
              <a:rPr lang="en-US" baseline="0" dirty="0" smtClean="0"/>
              <a:t> of secured creditors: </a:t>
            </a:r>
            <a:r>
              <a:rPr lang="en-US" dirty="0" smtClean="0"/>
              <a:t>in a manner complementary to the proposal on preventive restructuring procedures, second chance for entrepreneurs, and the efficiency of insolvency frameworks put forward in November 2016.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36441B25-C4D1-47DB-817D-B9C4FC5392FB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4896512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Enhanced protection</a:t>
            </a:r>
            <a:r>
              <a:rPr lang="en-US" baseline="0" dirty="0" smtClean="0"/>
              <a:t> of secured creditors: </a:t>
            </a:r>
            <a:r>
              <a:rPr lang="en-US" dirty="0" smtClean="0"/>
              <a:t>in a manner complementary to the proposal on preventive restructuring procedures, second chance for entrepreneurs, and the efficiency of insolvency frameworks put forward in November 2016.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6441B25-C4D1-47DB-817D-B9C4FC5392FB}" type="slidenum">
              <a:rPr lang="en-GB" smtClean="0"/>
              <a:pPr>
                <a:defRPr/>
              </a:pPr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430283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 userDrawn="1"/>
        </p:nvSpPr>
        <p:spPr bwMode="auto">
          <a:xfrm>
            <a:off x="0" y="1125538"/>
            <a:ext cx="9144000" cy="5732462"/>
          </a:xfrm>
          <a:prstGeom prst="rect">
            <a:avLst/>
          </a:prstGeom>
          <a:solidFill>
            <a:srgbClr val="0F5494"/>
          </a:solidFill>
          <a:ln w="73025" algn="ctr">
            <a:solidFill>
              <a:srgbClr val="0F5494"/>
            </a:solidFill>
            <a:miter lim="800000"/>
            <a:headEnd/>
            <a:tailEnd/>
          </a:ln>
          <a:effectLst>
            <a:outerShdw dist="23000" dir="5400000" rotWithShape="0">
              <a:srgbClr val="000000">
                <a:alpha val="34999"/>
              </a:srgbClr>
            </a:outerShdw>
          </a:effectLst>
        </p:spPr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 b="0">
              <a:solidFill>
                <a:schemeClr val="lt1"/>
              </a:solidFill>
              <a:latin typeface="+mn-lt"/>
            </a:endParaRPr>
          </a:p>
        </p:txBody>
      </p:sp>
      <p:pic>
        <p:nvPicPr>
          <p:cNvPr id="5" name="Picture 6" descr="LOGO CE-EN-quadri.eps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06000" y="309600"/>
            <a:ext cx="1584325" cy="1100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5"/>
          <p:cNvSpPr/>
          <p:nvPr userDrawn="1"/>
        </p:nvSpPr>
        <p:spPr>
          <a:xfrm>
            <a:off x="4230000" y="6669360"/>
            <a:ext cx="684213" cy="215900"/>
          </a:xfrm>
          <a:prstGeom prst="rect">
            <a:avLst/>
          </a:prstGeom>
          <a:solidFill>
            <a:srgbClr val="133176"/>
          </a:solidFill>
          <a:ln>
            <a:solidFill>
              <a:srgbClr val="13317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 b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139952" y="1700808"/>
            <a:ext cx="4536504" cy="2016224"/>
          </a:xfrm>
        </p:spPr>
        <p:txBody>
          <a:bodyPr/>
          <a:lstStyle>
            <a:lvl1pPr indent="0">
              <a:defRPr sz="4800">
                <a:solidFill>
                  <a:srgbClr val="FFD624"/>
                </a:solidFill>
              </a:defRPr>
            </a:lvl1pPr>
          </a:lstStyle>
          <a:p>
            <a:r>
              <a:rPr lang="en-GB" dirty="0" smtClean="0"/>
              <a:t>Title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67544" y="3933056"/>
            <a:ext cx="3744416" cy="1872208"/>
          </a:xfrm>
        </p:spPr>
        <p:txBody>
          <a:bodyPr/>
          <a:lstStyle>
            <a:lvl1pPr marL="0" indent="0">
              <a:buNone/>
              <a:defRPr sz="3000" b="1" i="0">
                <a:solidFill>
                  <a:schemeClr val="bg1"/>
                </a:solidFill>
              </a:defRPr>
            </a:lvl1pPr>
            <a:lvl3pPr marL="228600" indent="-228600" algn="l">
              <a:defRPr sz="3000" b="1">
                <a:solidFill>
                  <a:schemeClr val="bg1"/>
                </a:solidFill>
              </a:defRPr>
            </a:lvl3pPr>
          </a:lstStyle>
          <a:p>
            <a:pPr lvl="0"/>
            <a:r>
              <a:rPr lang="en-US" dirty="0" smtClean="0"/>
              <a:t>Subtitle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dirty="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dirty="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2BB59E6E-B967-488E-B209-8B7FA0D7AF99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E98375-5C84-4176-84A5-B6A3E0825F0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38925" y="1123950"/>
            <a:ext cx="2058988" cy="48974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123950"/>
            <a:ext cx="6029325" cy="48974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7C7773-6390-40B5-8F3A-46FD9E5B709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7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77013" y="6145213"/>
            <a:ext cx="2243137" cy="596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8313" y="980728"/>
            <a:ext cx="8229600" cy="9366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6577013" y="116632"/>
            <a:ext cx="2133600" cy="476250"/>
          </a:xfrm>
        </p:spPr>
        <p:txBody>
          <a:bodyPr/>
          <a:lstStyle>
            <a:lvl1pPr>
              <a:defRPr sz="1200"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3347864" y="6337126"/>
            <a:ext cx="2133600" cy="476250"/>
          </a:xfrm>
        </p:spPr>
        <p:txBody>
          <a:bodyPr/>
          <a:lstStyle>
            <a:lvl1pPr algn="ctr">
              <a:defRPr>
                <a:solidFill>
                  <a:srgbClr val="0F5494"/>
                </a:solidFill>
              </a:defRPr>
            </a:lvl1pPr>
          </a:lstStyle>
          <a:p>
            <a:pPr>
              <a:defRPr/>
            </a:pPr>
            <a:fld id="{37EC8A20-BA03-4FF7-8742-03D8AD4CA4F4}" type="slidenum">
              <a:rPr lang="en-GB" smtClean="0"/>
              <a:pPr>
                <a:defRPr/>
              </a:pPr>
              <a:t>‹#›</a:t>
            </a:fld>
            <a:endParaRPr lang="en-GB" dirty="0"/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2276872"/>
            <a:ext cx="8229600" cy="3633788"/>
          </a:xfrm>
        </p:spPr>
        <p:txBody>
          <a:bodyPr/>
          <a:lstStyle>
            <a:lvl1pPr marL="342900" indent="-342900">
              <a:buClr>
                <a:srgbClr val="0F5494"/>
              </a:buClr>
              <a:buFont typeface="Arial" pitchFamily="34" charset="0"/>
              <a:buChar char="•"/>
              <a:defRPr/>
            </a:lvl1pPr>
            <a:lvl2pPr>
              <a:buClr>
                <a:srgbClr val="0F5494"/>
              </a:buClr>
              <a:defRPr/>
            </a:lvl2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E88F9B-71EE-4D5C-B44E-012EF44E925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387600"/>
            <a:ext cx="4038600" cy="36337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387600"/>
            <a:ext cx="4038600" cy="36337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6CDD1B-50E0-44E8-82B7-F85F69F6D40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E8177A-0CE3-43B6-B11B-ED2E8AEAD8D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855DDF-6655-40F2-8D9E-CA15739A7EC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EBFC62-E3CF-4012-8A8B-ABF1C18EA02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8800BF-55FD-4017-8F82-94A8DE4F575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747253-C9BC-4251-8AE3-8910CE9253F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68313" y="1123950"/>
            <a:ext cx="8229600" cy="936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Lorem ipsum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2387600"/>
            <a:ext cx="8229600" cy="3633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BE" dirty="0" smtClean="0"/>
              <a:t>Et dolor fragum</a:t>
            </a:r>
            <a:endParaRPr lang="en-GB" dirty="0" smtClean="0"/>
          </a:p>
          <a:p>
            <a:pPr lvl="1"/>
            <a:r>
              <a:rPr lang="en-GB" dirty="0" smtClean="0"/>
              <a:t>Et </a:t>
            </a:r>
            <a:r>
              <a:rPr lang="en-GB" dirty="0" err="1" smtClean="0"/>
              <a:t>dolor</a:t>
            </a:r>
            <a:r>
              <a:rPr lang="en-GB" dirty="0" smtClean="0"/>
              <a:t> </a:t>
            </a:r>
            <a:r>
              <a:rPr lang="en-GB" dirty="0" err="1" smtClean="0"/>
              <a:t>fragum</a:t>
            </a:r>
            <a:endParaRPr lang="en-GB" dirty="0" smtClean="0"/>
          </a:p>
          <a:p>
            <a:pPr lvl="2"/>
            <a:r>
              <a:rPr lang="en-GB" dirty="0" smtClean="0"/>
              <a:t>- Et </a:t>
            </a:r>
            <a:r>
              <a:rPr lang="en-GB" dirty="0" err="1" smtClean="0"/>
              <a:t>dolor</a:t>
            </a:r>
            <a:r>
              <a:rPr lang="en-GB" dirty="0" smtClean="0"/>
              <a:t> </a:t>
            </a:r>
            <a:r>
              <a:rPr lang="en-GB" dirty="0" err="1" smtClean="0"/>
              <a:t>fragum</a:t>
            </a:r>
            <a:endParaRPr lang="en-GB" dirty="0" smtClean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b="0">
                <a:solidFill>
                  <a:schemeClr val="tx1"/>
                </a:solidFill>
                <a:latin typeface="+mj-lt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lang="en-GB" sz="1400" b="0" kern="1200" dirty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="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fld id="{9C8D21B7-B314-438C-91E9-7FF9087DC078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3" r:id="rId1"/>
    <p:sldLayoutId id="2147483752" r:id="rId2"/>
    <p:sldLayoutId id="2147483741" r:id="rId3"/>
    <p:sldLayoutId id="2147483742" r:id="rId4"/>
    <p:sldLayoutId id="2147483743" r:id="rId5"/>
    <p:sldLayoutId id="2147483744" r:id="rId6"/>
    <p:sldLayoutId id="2147483745" r:id="rId7"/>
    <p:sldLayoutId id="2147483746" r:id="rId8"/>
    <p:sldLayoutId id="2147483747" r:id="rId9"/>
    <p:sldLayoutId id="2147483748" r:id="rId10"/>
    <p:sldLayoutId id="2147483749" r:id="rId11"/>
  </p:sldLayoutIdLst>
  <p:hf hdr="0" ftr="0" dt="0"/>
  <p:txStyles>
    <p:titleStyle>
      <a:lvl1pPr marL="358775" indent="-3587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+mj-lt"/>
          <a:ea typeface="+mj-ea"/>
          <a:cs typeface="+mj-cs"/>
        </a:defRPr>
      </a:lvl1pPr>
      <a:lvl2pPr marL="358775" indent="-3587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2pPr>
      <a:lvl3pPr marL="358775" indent="-3587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3pPr>
      <a:lvl4pPr marL="358775" indent="-3587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4pPr>
      <a:lvl5pPr marL="358775" indent="-3587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5pPr>
      <a:lvl6pPr marL="8159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6pPr>
      <a:lvl7pPr marL="12731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7pPr>
      <a:lvl8pPr marL="17303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8pPr>
      <a:lvl9pPr marL="21875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bg1"/>
        </a:buClr>
        <a:buChar char="•"/>
        <a:defRPr sz="2400" i="1">
          <a:solidFill>
            <a:srgbClr val="0F5494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009FBA"/>
        </a:buClr>
        <a:buChar char="•"/>
        <a:defRPr sz="2000" b="1">
          <a:solidFill>
            <a:srgbClr val="0F5494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defRPr sz="1400">
          <a:solidFill>
            <a:srgbClr val="0F5494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Arial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2348880"/>
            <a:ext cx="8208912" cy="2016224"/>
          </a:xfrm>
        </p:spPr>
        <p:txBody>
          <a:bodyPr/>
          <a:lstStyle/>
          <a:p>
            <a:pPr algn="ctr"/>
            <a:r>
              <a:rPr lang="en-GB" sz="4000" dirty="0" smtClean="0"/>
              <a:t>The Commission’s NPL Package and the Directive on Credit Servicers, Credit Purchasers and Collateral Recovery</a:t>
            </a:r>
            <a:endParaRPr lang="en-GB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8229600" cy="792609"/>
          </a:xfrm>
        </p:spPr>
        <p:txBody>
          <a:bodyPr/>
          <a:lstStyle/>
          <a:p>
            <a:r>
              <a:rPr lang="en-US" dirty="0"/>
              <a:t>Access to the European NPL market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37EC8A20-BA03-4FF7-8742-03D8AD4CA4F4}" type="slidenum">
              <a:rPr kumimoji="0" lang="en-GB" sz="1400" b="0" i="0" u="none" strike="noStrike" kern="1200" cap="none" spc="0" normalizeH="0" baseline="0" noProof="0" smtClean="0">
                <a:ln>
                  <a:noFill/>
                </a:ln>
                <a:solidFill>
                  <a:srgbClr val="0F5494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GB" sz="1400" b="0" i="0" u="none" strike="noStrike" kern="1200" cap="none" spc="0" normalizeH="0" baseline="0" noProof="0" dirty="0">
              <a:ln>
                <a:noFill/>
              </a:ln>
              <a:solidFill>
                <a:srgbClr val="0F5494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323528" y="1530154"/>
            <a:ext cx="4032448" cy="4635150"/>
          </a:xfrm>
        </p:spPr>
        <p:txBody>
          <a:bodyPr/>
          <a:lstStyle/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en-GB" sz="2000" u="sng" dirty="0" smtClean="0"/>
              <a:t>What changes?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2000" b="1" i="0" dirty="0" smtClean="0"/>
              <a:t>No authorisation for credit purchasers </a:t>
            </a:r>
            <a:r>
              <a:rPr lang="en-GB" sz="2000" i="0" dirty="0" smtClean="0"/>
              <a:t>in any Member State</a:t>
            </a:r>
            <a:r>
              <a:rPr lang="en-GB" sz="2000" i="0" dirty="0"/>
              <a:t> </a:t>
            </a:r>
            <a:r>
              <a:rPr lang="en-GB" sz="2000" i="0" dirty="0" smtClean="0"/>
              <a:t>but authorities are informed of the transfer.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2000" b="1" i="0" dirty="0"/>
              <a:t>Authorisation for credit servicers</a:t>
            </a:r>
            <a:r>
              <a:rPr lang="en-GB" sz="2000" i="0" dirty="0"/>
              <a:t>; can passport their services across the EU. 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2000" i="0" dirty="0" smtClean="0"/>
              <a:t>Third-country purchasers to appoint a legal representative in the EU.</a:t>
            </a:r>
          </a:p>
        </p:txBody>
      </p:sp>
      <p:sp>
        <p:nvSpPr>
          <p:cNvPr id="9" name="Content Placeholder 2"/>
          <p:cNvSpPr txBox="1">
            <a:spLocks/>
          </p:cNvSpPr>
          <p:nvPr/>
        </p:nvSpPr>
        <p:spPr bwMode="auto">
          <a:xfrm>
            <a:off x="4499992" y="1530154"/>
            <a:ext cx="4104456" cy="4275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F5494"/>
              </a:buClr>
              <a:buFont typeface="Arial" pitchFamily="34" charset="0"/>
              <a:buChar char="•"/>
              <a:defRPr sz="2400" i="1">
                <a:solidFill>
                  <a:srgbClr val="0F5494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F5494"/>
              </a:buClr>
              <a:buChar char="•"/>
              <a:defRPr sz="2000" b="1">
                <a:solidFill>
                  <a:srgbClr val="0F5494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defRPr sz="1400">
                <a:solidFill>
                  <a:srgbClr val="0F5494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rgbClr val="0F5494"/>
              </a:buClr>
              <a:buSzTx/>
              <a:buFont typeface="Arial" pitchFamily="34" charset="0"/>
              <a:buNone/>
              <a:tabLst/>
              <a:defRPr/>
            </a:pPr>
            <a:r>
              <a:rPr kumimoji="0" lang="en-GB" sz="2000" b="0" i="1" u="sng" strike="noStrike" kern="0" cap="none" spc="0" normalizeH="0" baseline="0" noProof="0" dirty="0" smtClean="0">
                <a:ln>
                  <a:noFill/>
                </a:ln>
                <a:solidFill>
                  <a:srgbClr val="0F5494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Safeguards for borrowers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rgbClr val="0F5494"/>
              </a:buClr>
              <a:buSzTx/>
              <a:buFont typeface="Arial" pitchFamily="34" charset="0"/>
              <a:buChar char="•"/>
              <a:tabLst/>
              <a:defRPr/>
            </a:pPr>
            <a:r>
              <a:rPr kumimoji="0" lang="en-GB" sz="1800" b="0" i="0" u="none" strike="noStrike" kern="0" cap="none" spc="0" normalizeH="0" baseline="0" noProof="0" dirty="0" smtClean="0">
                <a:ln>
                  <a:noFill/>
                </a:ln>
                <a:solidFill>
                  <a:srgbClr val="0F5494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All legal protections applied to the bank loan remain in place.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rgbClr val="0F5494"/>
              </a:buClr>
              <a:buSzTx/>
              <a:buFont typeface="Arial" pitchFamily="34" charset="0"/>
              <a:buChar char="•"/>
              <a:tabLst/>
              <a:defRPr/>
            </a:pPr>
            <a:r>
              <a:rPr kumimoji="0" lang="en-GB" sz="1800" b="0" i="0" u="none" strike="noStrike" kern="0" cap="none" spc="0" normalizeH="0" baseline="0" noProof="0" dirty="0" smtClean="0">
                <a:ln>
                  <a:noFill/>
                </a:ln>
                <a:solidFill>
                  <a:srgbClr val="0F5494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Proportionate supervision incentivises credit purchasers and servicers to treat borrowers fairly.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rgbClr val="0F5494"/>
              </a:buClr>
              <a:buSzTx/>
              <a:buFont typeface="Arial" pitchFamily="34" charset="0"/>
              <a:buChar char="•"/>
              <a:tabLst/>
              <a:defRPr/>
            </a:pPr>
            <a:r>
              <a:rPr kumimoji="0" lang="en-GB" sz="1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F5494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Authorisation of credit servicers based </a:t>
            </a:r>
            <a:r>
              <a: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srgbClr val="0F5494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on fit-and-proper </a:t>
            </a:r>
            <a:r>
              <a:rPr kumimoji="0" lang="en-GB" sz="1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F5494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criteria.</a:t>
            </a:r>
            <a:endParaRPr kumimoji="0" lang="en-GB" sz="1800" b="0" i="0" u="none" strike="noStrike" kern="0" cap="none" spc="0" normalizeH="0" baseline="0" noProof="0" dirty="0">
              <a:ln>
                <a:noFill/>
              </a:ln>
              <a:solidFill>
                <a:srgbClr val="0F5494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rgbClr val="0F5494"/>
              </a:buClr>
              <a:buSzTx/>
              <a:buFont typeface="Arial" pitchFamily="34" charset="0"/>
              <a:buChar char="•"/>
              <a:tabLst/>
              <a:defRPr/>
            </a:pPr>
            <a:r>
              <a:rPr kumimoji="0" lang="en-GB" sz="1800" b="0" i="0" u="none" strike="noStrike" kern="0" cap="none" spc="0" normalizeH="0" baseline="0" noProof="0" dirty="0" smtClean="0">
                <a:ln>
                  <a:noFill/>
                </a:ln>
                <a:solidFill>
                  <a:srgbClr val="0F5494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Third-country purchasers of consumer loans to have them serviced by an authorised EU credit servicer or by a bank.</a:t>
            </a:r>
            <a:r>
              <a:rPr kumimoji="0" lang="en-GB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F5494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 </a:t>
            </a:r>
            <a:endParaRPr kumimoji="0" lang="en-GB" sz="2000" b="0" i="0" u="none" strike="noStrike" kern="0" cap="none" spc="0" normalizeH="0" baseline="0" noProof="0" dirty="0" smtClean="0">
              <a:ln>
                <a:noFill/>
              </a:ln>
              <a:solidFill>
                <a:srgbClr val="0F5494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572637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8313" y="443647"/>
            <a:ext cx="8229600" cy="897121"/>
          </a:xfrm>
        </p:spPr>
        <p:txBody>
          <a:bodyPr/>
          <a:lstStyle/>
          <a:p>
            <a:pPr marL="1588" indent="-1588"/>
            <a:r>
              <a:rPr lang="en-US" sz="2600" dirty="0" smtClean="0"/>
              <a:t>Collateral enforcement: economic effects</a:t>
            </a:r>
            <a:endParaRPr lang="en-GB" sz="26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37EC8A20-BA03-4FF7-8742-03D8AD4CA4F4}" type="slidenum">
              <a:rPr kumimoji="0" lang="en-GB" sz="1400" b="0" i="0" u="none" strike="noStrike" kern="1200" cap="none" spc="0" normalizeH="0" baseline="0" noProof="0" smtClean="0">
                <a:ln>
                  <a:noFill/>
                </a:ln>
                <a:solidFill>
                  <a:srgbClr val="0F5494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en-GB" sz="1400" b="0" i="0" u="none" strike="noStrike" kern="1200" cap="none" spc="0" normalizeH="0" baseline="0" noProof="0" dirty="0">
              <a:ln>
                <a:noFill/>
              </a:ln>
              <a:solidFill>
                <a:srgbClr val="0F5494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3568" y="1772816"/>
            <a:ext cx="7600893" cy="38164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74822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8313" y="116111"/>
            <a:ext cx="8229600" cy="897121"/>
          </a:xfrm>
        </p:spPr>
        <p:txBody>
          <a:bodyPr/>
          <a:lstStyle/>
          <a:p>
            <a:pPr marL="1588" indent="-1588"/>
            <a:r>
              <a:rPr lang="en-US" sz="2600" dirty="0" smtClean="0"/>
              <a:t>Accelerated extrajudicial collateral enforcement</a:t>
            </a:r>
            <a:endParaRPr lang="en-GB" sz="2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313" y="2708920"/>
            <a:ext cx="8280151" cy="3744416"/>
          </a:xfrm>
        </p:spPr>
        <p:txBody>
          <a:bodyPr/>
          <a:lstStyle/>
          <a:p>
            <a:pPr marL="0" indent="0">
              <a:spcBef>
                <a:spcPts val="1000"/>
              </a:spcBef>
              <a:buNone/>
            </a:pPr>
            <a:r>
              <a:rPr lang="en-GB" sz="1800" u="sng" dirty="0" smtClean="0"/>
              <a:t>Objective:</a:t>
            </a:r>
          </a:p>
          <a:p>
            <a:pPr>
              <a:spcBef>
                <a:spcPts val="1000"/>
              </a:spcBef>
            </a:pPr>
            <a:r>
              <a:rPr lang="en-US" sz="1900" i="0" dirty="0" smtClean="0"/>
              <a:t>To </a:t>
            </a:r>
            <a:r>
              <a:rPr lang="en-US" sz="1900" i="0" dirty="0"/>
              <a:t>provide </a:t>
            </a:r>
            <a:r>
              <a:rPr lang="en-US" sz="1900" b="1" i="0" dirty="0"/>
              <a:t>secured creditors</a:t>
            </a:r>
            <a:r>
              <a:rPr lang="en-US" sz="1900" i="0" dirty="0"/>
              <a:t> with an </a:t>
            </a:r>
            <a:r>
              <a:rPr lang="en-US" sz="1900" i="0" dirty="0" smtClean="0"/>
              <a:t>efficient mechanism, based on and requiring upfront contractual agreement, for </a:t>
            </a:r>
            <a:r>
              <a:rPr lang="en-US" sz="1900" b="1" i="0" dirty="0"/>
              <a:t>out-of-court value recovery</a:t>
            </a:r>
            <a:r>
              <a:rPr lang="en-US" sz="1900" i="0" dirty="0"/>
              <a:t> from </a:t>
            </a:r>
            <a:r>
              <a:rPr lang="en-US" sz="1900" i="0" dirty="0" smtClean="0"/>
              <a:t>collateral.</a:t>
            </a:r>
            <a:endParaRPr lang="en-US" sz="1900" i="0" dirty="0"/>
          </a:p>
          <a:p>
            <a:pPr>
              <a:spcBef>
                <a:spcPts val="1000"/>
              </a:spcBef>
            </a:pPr>
            <a:r>
              <a:rPr lang="en-US" sz="1900" i="0" dirty="0" smtClean="0"/>
              <a:t>If the borrower defaults on the loan, such accelerated </a:t>
            </a:r>
            <a:r>
              <a:rPr lang="en-US" sz="1900" i="0" dirty="0"/>
              <a:t>extrajudicial collateral enforcement will allow </a:t>
            </a:r>
            <a:r>
              <a:rPr lang="en-US" sz="1900" i="0" dirty="0" smtClean="0"/>
              <a:t>creditors </a:t>
            </a:r>
            <a:r>
              <a:rPr lang="en-US" sz="1900" i="0" dirty="0"/>
              <a:t>to </a:t>
            </a:r>
            <a:r>
              <a:rPr lang="en-US" sz="1900" i="0" dirty="0" smtClean="0"/>
              <a:t>enforce </a:t>
            </a:r>
            <a:r>
              <a:rPr lang="en-US" sz="1900" i="0" dirty="0"/>
              <a:t>the collateral </a:t>
            </a:r>
            <a:r>
              <a:rPr lang="en-US" sz="1900" i="0" dirty="0" smtClean="0"/>
              <a:t>securing the </a:t>
            </a:r>
            <a:r>
              <a:rPr lang="en-US" sz="1900" i="0" dirty="0"/>
              <a:t>loan in an expedited way, without going to court.</a:t>
            </a:r>
          </a:p>
          <a:p>
            <a:pPr>
              <a:spcBef>
                <a:spcPts val="1000"/>
              </a:spcBef>
            </a:pPr>
            <a:r>
              <a:rPr lang="en-US" sz="1900" i="0" dirty="0" smtClean="0"/>
              <a:t>Strictly </a:t>
            </a:r>
            <a:r>
              <a:rPr lang="en-US" sz="1900" i="0" dirty="0"/>
              <a:t>limited to loans granted to </a:t>
            </a:r>
            <a:r>
              <a:rPr lang="en-US" sz="1900" i="0" dirty="0" smtClean="0"/>
              <a:t>businesses: </a:t>
            </a:r>
            <a:r>
              <a:rPr lang="en-US" sz="1900" b="1" i="0" dirty="0"/>
              <a:t>Consumer loans are excluded</a:t>
            </a:r>
            <a:r>
              <a:rPr lang="en-US" sz="1900" i="0" dirty="0"/>
              <a:t>. </a:t>
            </a:r>
            <a:r>
              <a:rPr lang="en-US" sz="1900" i="0" dirty="0" smtClean="0"/>
              <a:t>Various safeguards for the borrower ensure a balanced mechanism.</a:t>
            </a:r>
            <a:endParaRPr lang="en-US" sz="1900" i="0" dirty="0"/>
          </a:p>
        </p:txBody>
      </p:sp>
      <p:sp>
        <p:nvSpPr>
          <p:cNvPr id="4" name="Rectangle 3"/>
          <p:cNvSpPr/>
          <p:nvPr/>
        </p:nvSpPr>
        <p:spPr>
          <a:xfrm>
            <a:off x="539552" y="1124744"/>
            <a:ext cx="3816424" cy="1477328"/>
          </a:xfrm>
          <a:prstGeom prst="rect">
            <a:avLst/>
          </a:prstGeom>
          <a:ln>
            <a:prstDash val="sysDot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1200"/>
              </a:spcBef>
              <a:spcAft>
                <a:spcPct val="0"/>
              </a:spcAft>
              <a:buClr>
                <a:srgbClr val="0F5494"/>
              </a:buClr>
              <a:buSzTx/>
              <a:buFontTx/>
              <a:buNone/>
              <a:tabLst/>
              <a:defRPr/>
            </a:pPr>
            <a:r>
              <a:rPr kumimoji="0" lang="en-US" sz="2000" b="0" i="1" u="sng" strike="noStrike" kern="0" cap="none" spc="0" normalizeH="0" baseline="0" noProof="0" dirty="0">
                <a:ln>
                  <a:noFill/>
                </a:ln>
                <a:solidFill>
                  <a:srgbClr val="0F5494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What?</a:t>
            </a:r>
          </a:p>
          <a:p>
            <a:pPr lvl="0">
              <a:spcBef>
                <a:spcPts val="1200"/>
              </a:spcBef>
              <a:buClr>
                <a:srgbClr val="0F5494"/>
              </a:buClr>
            </a:pPr>
            <a:r>
              <a:rPr lang="en-US" sz="2000" b="0" kern="0" dirty="0" smtClean="0">
                <a:solidFill>
                  <a:srgbClr val="0F5494"/>
                </a:solidFill>
              </a:rPr>
              <a:t>Measure </a:t>
            </a:r>
            <a:r>
              <a:rPr lang="en-US" sz="2000" b="0" kern="0" dirty="0">
                <a:solidFill>
                  <a:srgbClr val="0F5494"/>
                </a:solidFill>
              </a:rPr>
              <a:t>to provide </a:t>
            </a:r>
            <a:r>
              <a:rPr lang="en-US" sz="2000" kern="0" dirty="0">
                <a:solidFill>
                  <a:srgbClr val="0F5494"/>
                </a:solidFill>
              </a:rPr>
              <a:t>more efficient value recovery</a:t>
            </a:r>
            <a:r>
              <a:rPr lang="en-US" sz="2000" b="0" kern="0" dirty="0">
                <a:solidFill>
                  <a:srgbClr val="0F5494"/>
                </a:solidFill>
              </a:rPr>
              <a:t> from </a:t>
            </a:r>
            <a:r>
              <a:rPr lang="en-US" sz="2000" kern="0" dirty="0">
                <a:solidFill>
                  <a:srgbClr val="0F5494"/>
                </a:solidFill>
              </a:rPr>
              <a:t>secured loans</a:t>
            </a:r>
            <a:endParaRPr kumimoji="0" lang="en-US" sz="2000" i="0" u="none" strike="noStrike" kern="0" cap="none" spc="0" normalizeH="0" baseline="0" noProof="0" dirty="0">
              <a:ln>
                <a:noFill/>
              </a:ln>
              <a:solidFill>
                <a:srgbClr val="0F5494"/>
              </a:solidFill>
              <a:effectLst/>
              <a:uLnTx/>
              <a:uFillTx/>
              <a:latin typeface="Verdana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788023" y="1125912"/>
            <a:ext cx="3909889" cy="1477328"/>
          </a:xfrm>
          <a:prstGeom prst="rect">
            <a:avLst/>
          </a:prstGeom>
          <a:ln>
            <a:prstDash val="sysDot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1200"/>
              </a:spcBef>
              <a:spcAft>
                <a:spcPct val="0"/>
              </a:spcAft>
              <a:buClr>
                <a:srgbClr val="0F5494"/>
              </a:buClr>
              <a:buSzTx/>
              <a:buFontTx/>
              <a:buNone/>
              <a:tabLst/>
              <a:defRPr/>
            </a:pPr>
            <a:r>
              <a:rPr kumimoji="0" lang="en-US" sz="2000" b="0" i="1" u="sng" strike="noStrike" kern="0" cap="none" spc="0" normalizeH="0" baseline="0" noProof="0" dirty="0">
                <a:ln>
                  <a:noFill/>
                </a:ln>
                <a:solidFill>
                  <a:srgbClr val="0F5494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Instrument: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1200"/>
              </a:spcBef>
              <a:spcAft>
                <a:spcPct val="0"/>
              </a:spcAft>
              <a:buClr>
                <a:srgbClr val="0F5494"/>
              </a:buClr>
              <a:buSzTx/>
              <a:buFontTx/>
              <a:buNone/>
              <a:tabLst/>
              <a:defRPr/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F5494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Directive on credit servicers, credit purchasers and the recovery of </a:t>
            </a: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rgbClr val="0F5494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collateral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rgbClr val="0F5494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7EC8A20-BA03-4FF7-8742-03D8AD4CA4F4}" type="slidenum">
              <a:rPr lang="en-GB" smtClean="0"/>
              <a:pPr>
                <a:defRPr/>
              </a:pPr>
              <a:t>12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659507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8313" y="443647"/>
            <a:ext cx="8229600" cy="897121"/>
          </a:xfrm>
        </p:spPr>
        <p:txBody>
          <a:bodyPr/>
          <a:lstStyle/>
          <a:p>
            <a:pPr marL="1588" indent="-1588"/>
            <a:r>
              <a:rPr lang="en-US" sz="2600" dirty="0" smtClean="0"/>
              <a:t>Accelerated extrajudicial collateral enforcement: Safeguards</a:t>
            </a:r>
            <a:endParaRPr lang="en-GB" sz="2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7" y="1790814"/>
            <a:ext cx="3528392" cy="3726418"/>
          </a:xfrm>
        </p:spPr>
        <p:txBody>
          <a:bodyPr/>
          <a:lstStyle/>
          <a:p>
            <a:pPr marL="0" indent="0">
              <a:spcBef>
                <a:spcPts val="1200"/>
              </a:spcBef>
              <a:buNone/>
            </a:pPr>
            <a:r>
              <a:rPr lang="en-US" sz="2000" b="1" i="0" dirty="0" smtClean="0"/>
              <a:t>	</a:t>
            </a:r>
            <a:endParaRPr lang="en-US" sz="2000" b="1" i="0" u="sng" dirty="0"/>
          </a:p>
          <a:p>
            <a:pPr>
              <a:spcBef>
                <a:spcPts val="1200"/>
              </a:spcBef>
            </a:pPr>
            <a:r>
              <a:rPr lang="en-US" sz="2000" i="0" dirty="0"/>
              <a:t>Consumer loans </a:t>
            </a:r>
            <a:r>
              <a:rPr lang="en-US" sz="2000" i="0" dirty="0" smtClean="0"/>
              <a:t>excluded;</a:t>
            </a:r>
            <a:endParaRPr lang="en-US" sz="2000" i="0" dirty="0"/>
          </a:p>
          <a:p>
            <a:pPr>
              <a:spcBef>
                <a:spcPts val="1200"/>
              </a:spcBef>
            </a:pPr>
            <a:r>
              <a:rPr lang="en-US" sz="2000" i="0" dirty="0"/>
              <a:t>Borrower’s first residences </a:t>
            </a:r>
            <a:r>
              <a:rPr lang="en-US" sz="2000" i="0" dirty="0" smtClean="0"/>
              <a:t>excluded;</a:t>
            </a:r>
            <a:endParaRPr lang="en-US" sz="2000" i="0" dirty="0"/>
          </a:p>
          <a:p>
            <a:pPr>
              <a:spcBef>
                <a:spcPts val="1200"/>
              </a:spcBef>
            </a:pPr>
            <a:r>
              <a:rPr lang="en-US" sz="2000" i="0" dirty="0"/>
              <a:t>Only upon upfront agreement between creditor and </a:t>
            </a:r>
            <a:r>
              <a:rPr lang="en-US" sz="2000" i="0" dirty="0" smtClean="0"/>
              <a:t>borrower;</a:t>
            </a:r>
            <a:endParaRPr lang="en-US" sz="2000" i="0" dirty="0"/>
          </a:p>
          <a:p>
            <a:pPr>
              <a:spcBef>
                <a:spcPts val="1200"/>
              </a:spcBef>
            </a:pPr>
            <a:r>
              <a:rPr lang="en-US" sz="2000" i="0" dirty="0"/>
              <a:t>Rules on fair </a:t>
            </a:r>
            <a:r>
              <a:rPr lang="en-US" sz="2000" i="0" dirty="0" smtClean="0"/>
              <a:t>valuation;</a:t>
            </a:r>
            <a:endParaRPr lang="en-US" sz="2000" i="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37EC8A20-BA03-4FF7-8742-03D8AD4CA4F4}" type="slidenum">
              <a:rPr kumimoji="0" lang="en-GB" sz="1400" b="0" i="0" u="none" strike="noStrike" kern="1200" cap="none" spc="0" normalizeH="0" baseline="0" noProof="0" smtClean="0">
                <a:ln>
                  <a:noFill/>
                </a:ln>
                <a:solidFill>
                  <a:srgbClr val="0F5494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en-GB" sz="1400" b="0" i="0" u="none" strike="noStrike" kern="1200" cap="none" spc="0" normalizeH="0" baseline="0" noProof="0" dirty="0">
              <a:ln>
                <a:noFill/>
              </a:ln>
              <a:solidFill>
                <a:srgbClr val="0F5494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067944" y="2222862"/>
            <a:ext cx="4788024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spcBef>
                <a:spcPts val="1200"/>
              </a:spcBef>
              <a:buClr>
                <a:srgbClr val="0F5494"/>
              </a:buClr>
              <a:buFont typeface="Arial" pitchFamily="34" charset="0"/>
              <a:buChar char="•"/>
            </a:pPr>
            <a:r>
              <a:rPr lang="en-US" sz="2000" b="0" kern="0" dirty="0">
                <a:solidFill>
                  <a:srgbClr val="0F5494"/>
                </a:solidFill>
                <a:latin typeface="Verdana"/>
              </a:rPr>
              <a:t>Borrower can challenge the use of the mechanism in </a:t>
            </a:r>
            <a:r>
              <a:rPr lang="en-US" sz="2000" b="0" kern="0" dirty="0" smtClean="0">
                <a:solidFill>
                  <a:srgbClr val="0F5494"/>
                </a:solidFill>
                <a:latin typeface="Verdana"/>
              </a:rPr>
              <a:t>court;</a:t>
            </a:r>
            <a:endParaRPr lang="en-US" sz="2000" b="0" kern="0" dirty="0">
              <a:solidFill>
                <a:srgbClr val="0F5494"/>
              </a:solidFill>
              <a:latin typeface="Verdana"/>
            </a:endParaRPr>
          </a:p>
          <a:p>
            <a:pPr marL="342900" lvl="0" indent="-342900">
              <a:spcBef>
                <a:spcPts val="1200"/>
              </a:spcBef>
              <a:buClr>
                <a:srgbClr val="0F5494"/>
              </a:buClr>
              <a:buFont typeface="Arial" pitchFamily="34" charset="0"/>
              <a:buChar char="•"/>
            </a:pPr>
            <a:r>
              <a:rPr lang="en-US" sz="2000" b="0" kern="0" dirty="0">
                <a:solidFill>
                  <a:srgbClr val="0F5494"/>
                </a:solidFill>
                <a:latin typeface="Verdana"/>
              </a:rPr>
              <a:t>Excess proceeds to be turned over to the </a:t>
            </a:r>
            <a:r>
              <a:rPr lang="en-US" sz="2000" b="0" kern="0" dirty="0" smtClean="0">
                <a:solidFill>
                  <a:srgbClr val="0F5494"/>
                </a:solidFill>
                <a:latin typeface="Verdana"/>
              </a:rPr>
              <a:t>borrower; and</a:t>
            </a:r>
            <a:endParaRPr lang="en-US" sz="2000" b="0" kern="0" dirty="0">
              <a:solidFill>
                <a:srgbClr val="0F5494"/>
              </a:solidFill>
              <a:latin typeface="Verdana"/>
            </a:endParaRPr>
          </a:p>
          <a:p>
            <a:pPr marL="342900" lvl="0" indent="-342900">
              <a:spcBef>
                <a:spcPts val="1200"/>
              </a:spcBef>
              <a:buClr>
                <a:srgbClr val="0F5494"/>
              </a:buClr>
              <a:buFont typeface="Arial" pitchFamily="34" charset="0"/>
              <a:buChar char="•"/>
            </a:pPr>
            <a:r>
              <a:rPr lang="en-US" sz="2000" b="0" kern="0" dirty="0">
                <a:solidFill>
                  <a:srgbClr val="0F5494"/>
                </a:solidFill>
                <a:latin typeface="Verdana"/>
              </a:rPr>
              <a:t>Member </a:t>
            </a:r>
            <a:r>
              <a:rPr lang="en-US" sz="2000" b="0" kern="0" dirty="0" smtClean="0">
                <a:solidFill>
                  <a:srgbClr val="0F5494"/>
                </a:solidFill>
                <a:latin typeface="Verdana"/>
              </a:rPr>
              <a:t>States </a:t>
            </a:r>
            <a:r>
              <a:rPr lang="en-US" sz="2000" b="0" u="sng" kern="0" dirty="0">
                <a:solidFill>
                  <a:srgbClr val="0F5494"/>
                </a:solidFill>
                <a:latin typeface="Verdana"/>
              </a:rPr>
              <a:t>may</a:t>
            </a:r>
            <a:r>
              <a:rPr lang="en-US" sz="2000" b="0" kern="0" dirty="0">
                <a:solidFill>
                  <a:srgbClr val="0F5494"/>
                </a:solidFill>
                <a:latin typeface="Verdana"/>
              </a:rPr>
              <a:t> </a:t>
            </a:r>
            <a:r>
              <a:rPr lang="en-US" sz="2000" b="0" kern="0" dirty="0" smtClean="0">
                <a:solidFill>
                  <a:srgbClr val="0F5494"/>
                </a:solidFill>
                <a:latin typeface="Verdana"/>
              </a:rPr>
              <a:t>put in place a rule that even </a:t>
            </a:r>
            <a:r>
              <a:rPr lang="en-US" sz="2000" b="0" kern="0" dirty="0">
                <a:solidFill>
                  <a:srgbClr val="0F5494"/>
                </a:solidFill>
                <a:latin typeface="Verdana"/>
              </a:rPr>
              <a:t>where the proceeds </a:t>
            </a:r>
            <a:r>
              <a:rPr lang="en-US" sz="2000" b="0" kern="0" dirty="0" smtClean="0">
                <a:solidFill>
                  <a:srgbClr val="0F5494"/>
                </a:solidFill>
                <a:latin typeface="Verdana"/>
              </a:rPr>
              <a:t>from the collateral fall </a:t>
            </a:r>
            <a:r>
              <a:rPr lang="en-US" sz="2000" b="0" kern="0" dirty="0">
                <a:solidFill>
                  <a:srgbClr val="0F5494"/>
                </a:solidFill>
                <a:latin typeface="Verdana"/>
              </a:rPr>
              <a:t>short of the </a:t>
            </a:r>
            <a:r>
              <a:rPr lang="en-US" sz="2000" b="0" kern="0" dirty="0" smtClean="0">
                <a:solidFill>
                  <a:srgbClr val="0F5494"/>
                </a:solidFill>
                <a:latin typeface="Verdana"/>
              </a:rPr>
              <a:t>amount outstanding on </a:t>
            </a:r>
            <a:r>
              <a:rPr lang="en-US" sz="2000" b="0" kern="0" dirty="0">
                <a:solidFill>
                  <a:srgbClr val="0F5494"/>
                </a:solidFill>
                <a:latin typeface="Verdana"/>
              </a:rPr>
              <a:t>the </a:t>
            </a:r>
            <a:r>
              <a:rPr lang="en-US" sz="2000" b="0" kern="0" dirty="0" smtClean="0">
                <a:solidFill>
                  <a:srgbClr val="0F5494"/>
                </a:solidFill>
                <a:latin typeface="Verdana"/>
              </a:rPr>
              <a:t>loan, the loan shall be considered fully settled. </a:t>
            </a:r>
            <a:endParaRPr lang="en-US" sz="2000" b="0" kern="0" dirty="0">
              <a:solidFill>
                <a:srgbClr val="0F5494"/>
              </a:solidFill>
              <a:latin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2541960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8313" y="188640"/>
            <a:ext cx="8229600" cy="936625"/>
          </a:xfrm>
        </p:spPr>
        <p:txBody>
          <a:bodyPr/>
          <a:lstStyle/>
          <a:p>
            <a:pPr marL="1588" indent="-1588"/>
            <a:r>
              <a:rPr lang="en-US" dirty="0" smtClean="0"/>
              <a:t>A strong package with mutually reinforcing measures</a:t>
            </a:r>
            <a:endParaRPr lang="en-GB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7EC8A20-BA03-4FF7-8742-03D8AD4CA4F4}" type="slidenum">
              <a:rPr lang="en-GB" smtClean="0"/>
              <a:pPr>
                <a:defRPr/>
              </a:pPr>
              <a:t>14</a:t>
            </a:fld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7584" y="1379870"/>
            <a:ext cx="7583681" cy="4209370"/>
          </a:xfrm>
          <a:prstGeom prst="rect">
            <a:avLst/>
          </a:prstGeom>
        </p:spPr>
      </p:pic>
      <p:sp>
        <p:nvSpPr>
          <p:cNvPr id="5" name="Rounded Rectangle 4"/>
          <p:cNvSpPr/>
          <p:nvPr/>
        </p:nvSpPr>
        <p:spPr>
          <a:xfrm>
            <a:off x="323528" y="5229200"/>
            <a:ext cx="3528392" cy="1152128"/>
          </a:xfrm>
          <a:prstGeom prst="roundRect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</a:pPr>
            <a:r>
              <a:rPr lang="en-US" sz="2000" b="0" dirty="0">
                <a:solidFill>
                  <a:srgbClr val="0F5494"/>
                </a:solidFill>
              </a:rPr>
              <a:t>The proposals</a:t>
            </a:r>
            <a:r>
              <a:rPr lang="en-US" sz="2000" dirty="0">
                <a:solidFill>
                  <a:srgbClr val="0F5494"/>
                </a:solidFill>
              </a:rPr>
              <a:t> </a:t>
            </a:r>
            <a:r>
              <a:rPr lang="en-US" sz="2000" b="0" dirty="0" smtClean="0">
                <a:solidFill>
                  <a:srgbClr val="0F5494"/>
                </a:solidFill>
              </a:rPr>
              <a:t>would </a:t>
            </a:r>
            <a:r>
              <a:rPr lang="en-US" sz="2000" b="0" dirty="0">
                <a:solidFill>
                  <a:srgbClr val="0F5494"/>
                </a:solidFill>
              </a:rPr>
              <a:t>not be as effective if implemented in isolation</a:t>
            </a:r>
          </a:p>
        </p:txBody>
      </p:sp>
    </p:spTree>
    <p:extLst>
      <p:ext uri="{BB962C8B-B14F-4D97-AF65-F5344CB8AC3E}">
        <p14:creationId xmlns:p14="http://schemas.microsoft.com/office/powerpoint/2010/main" val="24601290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8313" y="116111"/>
            <a:ext cx="8229600" cy="897121"/>
          </a:xfrm>
        </p:spPr>
        <p:txBody>
          <a:bodyPr/>
          <a:lstStyle/>
          <a:p>
            <a:pPr marL="1588" indent="-1588"/>
            <a:r>
              <a:rPr lang="en-US" sz="2600" dirty="0"/>
              <a:t>AMC </a:t>
            </a:r>
            <a:r>
              <a:rPr lang="en-US" sz="2600" dirty="0" smtClean="0"/>
              <a:t>Blueprint</a:t>
            </a:r>
            <a:endParaRPr lang="en-GB" sz="2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313" y="2492896"/>
            <a:ext cx="8280151" cy="3744416"/>
          </a:xfrm>
        </p:spPr>
        <p:txBody>
          <a:bodyPr/>
          <a:lstStyle/>
          <a:p>
            <a:pPr marL="0" indent="0">
              <a:spcBef>
                <a:spcPts val="1200"/>
              </a:spcBef>
              <a:buNone/>
            </a:pPr>
            <a:r>
              <a:rPr lang="en-GB" sz="1800" u="sng" dirty="0" smtClean="0"/>
              <a:t>Objective:</a:t>
            </a:r>
          </a:p>
          <a:p>
            <a:pPr>
              <a:spcBef>
                <a:spcPts val="1200"/>
              </a:spcBef>
            </a:pPr>
            <a:r>
              <a:rPr lang="en-US" sz="1900" i="0" dirty="0" smtClean="0"/>
              <a:t>To guide </a:t>
            </a:r>
            <a:r>
              <a:rPr lang="en-US" sz="1900" i="0" dirty="0"/>
              <a:t>Member States on how they can set up national AMCs, should they find it useful, in full compliance with EU banking and State aid rules. </a:t>
            </a:r>
            <a:r>
              <a:rPr lang="en-US" sz="1900" i="0" dirty="0" smtClean="0"/>
              <a:t>Setting up an AMC is </a:t>
            </a:r>
            <a:r>
              <a:rPr lang="en-US" sz="1900" b="1" i="0" dirty="0" smtClean="0"/>
              <a:t>voluntary</a:t>
            </a:r>
            <a:r>
              <a:rPr lang="en-US" sz="1900" i="0" dirty="0" smtClean="0"/>
              <a:t>.</a:t>
            </a:r>
            <a:endParaRPr lang="en-US" sz="1900" i="0" dirty="0"/>
          </a:p>
          <a:p>
            <a:pPr>
              <a:spcBef>
                <a:spcPts val="1200"/>
              </a:spcBef>
            </a:pPr>
            <a:r>
              <a:rPr lang="en-US" sz="1900" i="0" dirty="0" smtClean="0"/>
              <a:t>While </a:t>
            </a:r>
            <a:r>
              <a:rPr lang="en-US" sz="1900" i="0" dirty="0"/>
              <a:t>considering AMCs with a State aid element as an exceptional solution, the blueprint clarifies the </a:t>
            </a:r>
            <a:r>
              <a:rPr lang="en-US" sz="1900" b="1" i="0" dirty="0"/>
              <a:t>permissible design of </a:t>
            </a:r>
            <a:r>
              <a:rPr lang="en-US" sz="1900" b="1" i="0" dirty="0" smtClean="0"/>
              <a:t>AMCs, if </a:t>
            </a:r>
            <a:r>
              <a:rPr lang="en-US" sz="1900" b="1" i="0" dirty="0"/>
              <a:t>receiving public support</a:t>
            </a:r>
            <a:r>
              <a:rPr lang="en-US" sz="1900" i="0" dirty="0"/>
              <a:t>.</a:t>
            </a:r>
          </a:p>
          <a:p>
            <a:pPr>
              <a:spcBef>
                <a:spcPts val="1200"/>
              </a:spcBef>
            </a:pPr>
            <a:r>
              <a:rPr lang="en-US" sz="1900" i="0" dirty="0" smtClean="0"/>
              <a:t>The </a:t>
            </a:r>
            <a:r>
              <a:rPr lang="en-US" sz="1900" i="0" dirty="0"/>
              <a:t>blueprint suggests a number of </a:t>
            </a:r>
            <a:r>
              <a:rPr lang="en-US" sz="1900" b="1" i="0" dirty="0"/>
              <a:t>common principles</a:t>
            </a:r>
            <a:r>
              <a:rPr lang="en-US" sz="1900" i="0" dirty="0"/>
              <a:t>, on the set-up, governance and operations of AMCs. The blueprint draws on </a:t>
            </a:r>
            <a:r>
              <a:rPr lang="en-US" sz="1900" b="1" i="0" dirty="0"/>
              <a:t>experience and best practices</a:t>
            </a:r>
            <a:r>
              <a:rPr lang="en-US" sz="1900" i="0" dirty="0"/>
              <a:t> from AMCs already set up in Member States.</a:t>
            </a:r>
          </a:p>
        </p:txBody>
      </p:sp>
      <p:sp>
        <p:nvSpPr>
          <p:cNvPr id="4" name="Rectangle 3"/>
          <p:cNvSpPr/>
          <p:nvPr/>
        </p:nvSpPr>
        <p:spPr>
          <a:xfrm>
            <a:off x="395535" y="1015568"/>
            <a:ext cx="4032000" cy="1260000"/>
          </a:xfrm>
          <a:prstGeom prst="rect">
            <a:avLst/>
          </a:prstGeom>
          <a:ln>
            <a:prstDash val="sysDot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1200"/>
              </a:spcBef>
              <a:spcAft>
                <a:spcPct val="0"/>
              </a:spcAft>
              <a:buClr>
                <a:srgbClr val="0F5494"/>
              </a:buClr>
              <a:buSzTx/>
              <a:buFontTx/>
              <a:buNone/>
              <a:tabLst/>
              <a:defRPr/>
            </a:pPr>
            <a:r>
              <a:rPr kumimoji="0" lang="en-US" sz="2000" b="0" i="1" u="sng" strike="noStrike" kern="0" cap="none" spc="0" normalizeH="0" baseline="0" noProof="0" dirty="0">
                <a:ln>
                  <a:noFill/>
                </a:ln>
                <a:solidFill>
                  <a:srgbClr val="0F5494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What?</a:t>
            </a:r>
          </a:p>
          <a:p>
            <a:pPr lvl="0">
              <a:spcBef>
                <a:spcPts val="1200"/>
              </a:spcBef>
              <a:buClr>
                <a:srgbClr val="0F5494"/>
              </a:buClr>
            </a:pPr>
            <a:r>
              <a:rPr lang="en-US" sz="2000" b="0" kern="0" dirty="0" smtClean="0">
                <a:solidFill>
                  <a:srgbClr val="0F5494"/>
                </a:solidFill>
              </a:rPr>
              <a:t>A </a:t>
            </a:r>
            <a:r>
              <a:rPr lang="en-US" sz="2000" b="0" kern="0" dirty="0">
                <a:solidFill>
                  <a:srgbClr val="0F5494"/>
                </a:solidFill>
              </a:rPr>
              <a:t>technical guidance </a:t>
            </a:r>
            <a:r>
              <a:rPr lang="en-US" sz="2000" b="0" kern="0" dirty="0" smtClean="0">
                <a:solidFill>
                  <a:srgbClr val="0F5494"/>
                </a:solidFill>
              </a:rPr>
              <a:t>for </a:t>
            </a:r>
            <a:r>
              <a:rPr lang="en-US" sz="2000" b="0" kern="0" dirty="0">
                <a:solidFill>
                  <a:srgbClr val="0F5494"/>
                </a:solidFill>
              </a:rPr>
              <a:t>how </a:t>
            </a:r>
            <a:r>
              <a:rPr lang="en-US" sz="2000" kern="0" dirty="0">
                <a:solidFill>
                  <a:srgbClr val="0F5494"/>
                </a:solidFill>
              </a:rPr>
              <a:t>national </a:t>
            </a:r>
            <a:r>
              <a:rPr lang="en-US" sz="2000" kern="0" dirty="0" smtClean="0">
                <a:solidFill>
                  <a:srgbClr val="0F5494"/>
                </a:solidFill>
              </a:rPr>
              <a:t>AMCs</a:t>
            </a:r>
            <a:r>
              <a:rPr lang="en-US" sz="2000" b="0" kern="0" dirty="0" smtClean="0">
                <a:solidFill>
                  <a:srgbClr val="0F5494"/>
                </a:solidFill>
              </a:rPr>
              <a:t> </a:t>
            </a:r>
            <a:r>
              <a:rPr lang="en-US" sz="2000" b="0" kern="0" dirty="0">
                <a:solidFill>
                  <a:srgbClr val="0F5494"/>
                </a:solidFill>
              </a:rPr>
              <a:t>can be set </a:t>
            </a:r>
            <a:r>
              <a:rPr lang="en-US" sz="2000" b="0" kern="0" dirty="0" smtClean="0">
                <a:solidFill>
                  <a:srgbClr val="0F5494"/>
                </a:solidFill>
              </a:rPr>
              <a:t>up</a:t>
            </a:r>
          </a:p>
          <a:p>
            <a:pPr lvl="0">
              <a:spcBef>
                <a:spcPts val="1200"/>
              </a:spcBef>
              <a:buClr>
                <a:srgbClr val="0F5494"/>
              </a:buClr>
            </a:pPr>
            <a:endParaRPr kumimoji="0" lang="en-US" sz="1000" b="1" i="0" u="none" strike="noStrike" kern="0" cap="none" spc="0" normalizeH="0" baseline="0" noProof="0" dirty="0">
              <a:ln>
                <a:noFill/>
              </a:ln>
              <a:solidFill>
                <a:srgbClr val="0F5494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571999" y="1009661"/>
            <a:ext cx="4176465" cy="1260000"/>
          </a:xfrm>
          <a:prstGeom prst="rect">
            <a:avLst/>
          </a:prstGeom>
          <a:ln>
            <a:prstDash val="sysDot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1200"/>
              </a:spcBef>
              <a:spcAft>
                <a:spcPct val="0"/>
              </a:spcAft>
              <a:buClr>
                <a:srgbClr val="0F5494"/>
              </a:buClr>
              <a:buSzTx/>
              <a:buFontTx/>
              <a:buNone/>
              <a:tabLst/>
              <a:defRPr/>
            </a:pPr>
            <a:r>
              <a:rPr kumimoji="0" lang="en-US" sz="2000" b="0" i="1" u="sng" strike="noStrike" kern="0" cap="none" spc="0" normalizeH="0" baseline="0" noProof="0" dirty="0">
                <a:ln>
                  <a:noFill/>
                </a:ln>
                <a:solidFill>
                  <a:srgbClr val="0F5494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Instrument:</a:t>
            </a:r>
          </a:p>
          <a:p>
            <a:pPr lvl="0">
              <a:spcBef>
                <a:spcPts val="1200"/>
              </a:spcBef>
              <a:buClr>
                <a:srgbClr val="0F5494"/>
              </a:buClr>
            </a:pPr>
            <a:r>
              <a:rPr lang="en-US" sz="2000" b="0" kern="0" dirty="0" smtClean="0">
                <a:solidFill>
                  <a:srgbClr val="0F5494"/>
                </a:solidFill>
              </a:rPr>
              <a:t>Staff working document</a:t>
            </a:r>
          </a:p>
          <a:p>
            <a:pPr lvl="0">
              <a:spcBef>
                <a:spcPts val="600"/>
              </a:spcBef>
              <a:spcAft>
                <a:spcPts val="600"/>
              </a:spcAft>
              <a:buClr>
                <a:srgbClr val="0F5494"/>
              </a:buClr>
            </a:pPr>
            <a:r>
              <a:rPr lang="en-US" sz="2000" b="0" kern="0" dirty="0" smtClean="0">
                <a:solidFill>
                  <a:srgbClr val="0F5494"/>
                </a:solidFill>
                <a:sym typeface="Wingdings" panose="05000000000000000000" pitchFamily="2" charset="2"/>
              </a:rPr>
              <a:t> non-binding, non-legislative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rgbClr val="0F5494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7EC8A20-BA03-4FF7-8742-03D8AD4CA4F4}" type="slidenum">
              <a:rPr lang="en-GB" smtClean="0"/>
              <a:pPr>
                <a:defRPr/>
              </a:pPr>
              <a:t>15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345126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8313" y="260648"/>
            <a:ext cx="8229600" cy="936625"/>
          </a:xfrm>
        </p:spPr>
        <p:txBody>
          <a:bodyPr/>
          <a:lstStyle/>
          <a:p>
            <a:r>
              <a:rPr lang="en-US" dirty="0" smtClean="0"/>
              <a:t>Conclusion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5192" y="1196752"/>
            <a:ext cx="8507288" cy="2880320"/>
          </a:xfrm>
        </p:spPr>
        <p:txBody>
          <a:bodyPr/>
          <a:lstStyle/>
          <a:p>
            <a:pPr>
              <a:spcBef>
                <a:spcPts val="1200"/>
              </a:spcBef>
            </a:pPr>
            <a:r>
              <a:rPr lang="en-US" sz="2000" i="0" dirty="0" smtClean="0"/>
              <a:t>NPLs </a:t>
            </a:r>
            <a:r>
              <a:rPr lang="en-US" sz="2000" i="0" dirty="0"/>
              <a:t>are </a:t>
            </a:r>
            <a:r>
              <a:rPr lang="en-US" sz="2000" b="1" i="0" dirty="0" smtClean="0"/>
              <a:t>still an important challenge</a:t>
            </a:r>
            <a:r>
              <a:rPr lang="en-US" sz="2000" i="0" dirty="0" smtClean="0"/>
              <a:t> for the European </a:t>
            </a:r>
            <a:r>
              <a:rPr lang="en-US" sz="2000" i="0" dirty="0"/>
              <a:t>banking system</a:t>
            </a:r>
            <a:r>
              <a:rPr lang="en-US" sz="2000" i="0" dirty="0" smtClean="0"/>
              <a:t>. The </a:t>
            </a:r>
            <a:r>
              <a:rPr lang="en-US" sz="2000" i="0" dirty="0"/>
              <a:t>total volume of NPLs across the EU </a:t>
            </a:r>
            <a:r>
              <a:rPr lang="en-US" sz="2000" i="0" dirty="0" smtClean="0"/>
              <a:t>remains </a:t>
            </a:r>
            <a:r>
              <a:rPr lang="en-US" sz="2000" i="0" dirty="0"/>
              <a:t>well above pre-crisis </a:t>
            </a:r>
            <a:r>
              <a:rPr lang="en-US" sz="2000" i="0" dirty="0" smtClean="0"/>
              <a:t>levels.</a:t>
            </a:r>
          </a:p>
          <a:p>
            <a:pPr>
              <a:spcBef>
                <a:spcPts val="1200"/>
              </a:spcBef>
            </a:pPr>
            <a:r>
              <a:rPr lang="en-US" sz="2000" i="0" dirty="0" smtClean="0"/>
              <a:t>Tackling this issue is supported by the economic recovery. Yet </a:t>
            </a:r>
            <a:r>
              <a:rPr lang="en-US" sz="2000" b="1" i="0" dirty="0" smtClean="0"/>
              <a:t>more is needed</a:t>
            </a:r>
            <a:r>
              <a:rPr lang="en-US" sz="2000" i="0" dirty="0" smtClean="0"/>
              <a:t>.</a:t>
            </a:r>
          </a:p>
          <a:p>
            <a:pPr>
              <a:spcBef>
                <a:spcPts val="1200"/>
              </a:spcBef>
            </a:pPr>
            <a:r>
              <a:rPr lang="en-US" sz="2000" i="0" dirty="0" smtClean="0"/>
              <a:t>The Commission therefore launched a </a:t>
            </a:r>
            <a:r>
              <a:rPr lang="en-US" sz="2000" b="1" i="0" dirty="0" smtClean="0"/>
              <a:t>comprehensive package of “push” and “pull” measures</a:t>
            </a:r>
            <a:r>
              <a:rPr lang="en-US" sz="2000" i="0" dirty="0" smtClean="0"/>
              <a:t> to address the NPL challenge.</a:t>
            </a:r>
            <a:endParaRPr lang="en-US" sz="2000" i="0" dirty="0"/>
          </a:p>
        </p:txBody>
      </p:sp>
      <p:sp>
        <p:nvSpPr>
          <p:cNvPr id="10" name="Rectangle 9"/>
          <p:cNvSpPr/>
          <p:nvPr/>
        </p:nvSpPr>
        <p:spPr>
          <a:xfrm>
            <a:off x="1475656" y="4293096"/>
            <a:ext cx="6192688" cy="1631216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F5494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As Europe and its economy regain strength, </a:t>
            </a: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F5494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we 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F5494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must seize the momentum and further reduce risks in the banking sector, accelerating the 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F5494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reduction of </a:t>
            </a:r>
            <a:r>
              <a:rPr kumimoji="0" 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F5494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NPLs</a:t>
            </a: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F5494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 as well as </a:t>
            </a:r>
            <a:r>
              <a:rPr kumimoji="0" 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F5494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preventing future 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F5494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build-ups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F5494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 of </a:t>
            </a: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F5494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NPLs.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0F5494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37EC8A20-BA03-4FF7-8742-03D8AD4CA4F4}" type="slidenum">
              <a:rPr kumimoji="0" lang="en-GB" sz="1400" b="0" i="0" u="none" strike="noStrike" kern="1200" cap="none" spc="0" normalizeH="0" baseline="0" noProof="0" smtClean="0">
                <a:ln>
                  <a:noFill/>
                </a:ln>
                <a:solidFill>
                  <a:srgbClr val="0F5494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16</a:t>
            </a:fld>
            <a:endParaRPr kumimoji="0" lang="en-GB" sz="1400" b="0" i="0" u="none" strike="noStrike" kern="1200" cap="none" spc="0" normalizeH="0" baseline="0" noProof="0" dirty="0">
              <a:ln>
                <a:noFill/>
              </a:ln>
              <a:solidFill>
                <a:srgbClr val="0F5494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822927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188641"/>
            <a:ext cx="8712968" cy="792088"/>
          </a:xfrm>
        </p:spPr>
        <p:txBody>
          <a:bodyPr/>
          <a:lstStyle/>
          <a:p>
            <a:r>
              <a:rPr lang="en-US" sz="2800" dirty="0" smtClean="0"/>
              <a:t>Non-performing loans as impediment to bank lending and economic recovery</a:t>
            </a:r>
            <a:endParaRPr lang="en-GB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5192" y="1556792"/>
            <a:ext cx="8363272" cy="1080120"/>
          </a:xfrm>
        </p:spPr>
        <p:txBody>
          <a:bodyPr/>
          <a:lstStyle/>
          <a:p>
            <a:pPr marL="0" indent="0">
              <a:spcBef>
                <a:spcPts val="1200"/>
              </a:spcBef>
              <a:buNone/>
            </a:pPr>
            <a:r>
              <a:rPr lang="en-US" sz="2000" i="0" dirty="0" smtClean="0"/>
              <a:t>Member States with high NPL had weaker bank lending (even when different GDP growth is accounted for)</a:t>
            </a:r>
          </a:p>
          <a:p>
            <a:pPr marL="0" indent="0">
              <a:spcBef>
                <a:spcPts val="1200"/>
              </a:spcBef>
              <a:buNone/>
            </a:pPr>
            <a:r>
              <a:rPr lang="en-US" sz="2000" i="0" dirty="0" smtClean="0"/>
              <a:t>Banks with high NPL have difficulties to obtain capital and funding</a:t>
            </a:r>
          </a:p>
          <a:p>
            <a:pPr>
              <a:spcBef>
                <a:spcPts val="1200"/>
              </a:spcBef>
            </a:pPr>
            <a:endParaRPr lang="en-US" sz="2000" i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7EC8A20-BA03-4FF7-8742-03D8AD4CA4F4}" type="slidenum">
              <a:rPr lang="en-GB" smtClean="0"/>
              <a:pPr>
                <a:defRPr/>
              </a:pPr>
              <a:t>2</a:t>
            </a:fld>
            <a:endParaRPr lang="en-GB" dirty="0"/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414" y="3214167"/>
            <a:ext cx="4584589" cy="2755631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52047" y="3212975"/>
            <a:ext cx="4584589" cy="27495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93312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188641"/>
            <a:ext cx="8712968" cy="792088"/>
          </a:xfrm>
        </p:spPr>
        <p:txBody>
          <a:bodyPr/>
          <a:lstStyle/>
          <a:p>
            <a:r>
              <a:rPr lang="en-US" sz="2800" dirty="0" smtClean="0"/>
              <a:t>NPLs: </a:t>
            </a:r>
            <a:r>
              <a:rPr lang="en-US" sz="2800" dirty="0"/>
              <a:t>Declining but still high</a:t>
            </a:r>
            <a:endParaRPr lang="en-GB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5192" y="1052736"/>
            <a:ext cx="8363272" cy="1584176"/>
          </a:xfrm>
        </p:spPr>
        <p:txBody>
          <a:bodyPr/>
          <a:lstStyle/>
          <a:p>
            <a:pPr>
              <a:spcBef>
                <a:spcPts val="1200"/>
              </a:spcBef>
            </a:pPr>
            <a:r>
              <a:rPr lang="en-US" sz="2000" i="0" dirty="0" smtClean="0"/>
              <a:t>Non-performing </a:t>
            </a:r>
            <a:r>
              <a:rPr lang="en-US" sz="2000" i="0" dirty="0"/>
              <a:t>loans (NPLs) are one of the </a:t>
            </a:r>
            <a:r>
              <a:rPr lang="en-US" sz="2000" b="1" i="0" dirty="0" smtClean="0"/>
              <a:t>remaining </a:t>
            </a:r>
            <a:r>
              <a:rPr lang="en-US" sz="2000" b="1" i="0" dirty="0"/>
              <a:t>legacy risks</a:t>
            </a:r>
            <a:r>
              <a:rPr lang="en-US" sz="2000" i="0" dirty="0"/>
              <a:t> in </a:t>
            </a:r>
            <a:r>
              <a:rPr lang="en-US" sz="2000" i="0" dirty="0" smtClean="0"/>
              <a:t>the European </a:t>
            </a:r>
            <a:r>
              <a:rPr lang="en-US" sz="2000" i="0" dirty="0"/>
              <a:t>banking system</a:t>
            </a:r>
            <a:r>
              <a:rPr lang="en-US" sz="2000" i="0" dirty="0" smtClean="0"/>
              <a:t>.</a:t>
            </a:r>
          </a:p>
          <a:p>
            <a:pPr>
              <a:spcBef>
                <a:spcPts val="1200"/>
              </a:spcBef>
            </a:pPr>
            <a:r>
              <a:rPr lang="en-US" sz="2000" i="0" dirty="0" smtClean="0"/>
              <a:t>Despite </a:t>
            </a:r>
            <a:r>
              <a:rPr lang="en-US" sz="2000" i="0" dirty="0"/>
              <a:t>the significant progress already </a:t>
            </a:r>
            <a:r>
              <a:rPr lang="en-US" sz="2000" i="0" dirty="0" smtClean="0"/>
              <a:t>made, </a:t>
            </a:r>
            <a:r>
              <a:rPr lang="en-US" sz="2000" i="0" dirty="0"/>
              <a:t>NPLs continue to pose risks to economic growth and financial </a:t>
            </a:r>
            <a:r>
              <a:rPr lang="en-US" sz="2000" i="0" dirty="0" smtClean="0"/>
              <a:t>stability.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7EC8A20-BA03-4FF7-8742-03D8AD4CA4F4}" type="slidenum">
              <a:rPr lang="en-GB" smtClean="0"/>
              <a:pPr>
                <a:defRPr/>
              </a:pPr>
              <a:t>3</a:t>
            </a:fld>
            <a:endParaRPr lang="en-GB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1560" y="2643858"/>
            <a:ext cx="3438600" cy="3252300"/>
          </a:xfrm>
          <a:prstGeom prst="rect">
            <a:avLst/>
          </a:prstGeom>
        </p:spPr>
      </p:pic>
      <p:grpSp>
        <p:nvGrpSpPr>
          <p:cNvPr id="9" name="Group 8"/>
          <p:cNvGrpSpPr/>
          <p:nvPr/>
        </p:nvGrpSpPr>
        <p:grpSpPr>
          <a:xfrm>
            <a:off x="4021025" y="2667339"/>
            <a:ext cx="4943463" cy="3028814"/>
            <a:chOff x="4021025" y="2704442"/>
            <a:chExt cx="4943463" cy="3028814"/>
          </a:xfrm>
        </p:grpSpPr>
        <p:pic>
          <p:nvPicPr>
            <p:cNvPr id="6" name="Picture 5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4021025" y="2704442"/>
              <a:ext cx="4943463" cy="3028814"/>
            </a:xfrm>
            <a:prstGeom prst="rect">
              <a:avLst/>
            </a:prstGeom>
          </p:spPr>
        </p:pic>
        <p:sp>
          <p:nvSpPr>
            <p:cNvPr id="7" name="TextBox 6"/>
            <p:cNvSpPr txBox="1"/>
            <p:nvPr/>
          </p:nvSpPr>
          <p:spPr>
            <a:xfrm>
              <a:off x="8004221" y="2996952"/>
              <a:ext cx="936104" cy="46166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txBody>
            <a:bodyPr wrap="square" rtlCol="0">
              <a:spAutoFit/>
            </a:bodyPr>
            <a:lstStyle/>
            <a:p>
              <a:endParaRPr lang="en-GB" sz="2400" b="0" dirty="0" err="1" smtClean="0">
                <a:solidFill>
                  <a:srgbClr val="0F5494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570865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8313" y="260127"/>
            <a:ext cx="8229600" cy="648593"/>
          </a:xfrm>
        </p:spPr>
        <p:txBody>
          <a:bodyPr/>
          <a:lstStyle/>
          <a:p>
            <a:r>
              <a:rPr lang="en-US" dirty="0" smtClean="0"/>
              <a:t>The Council’s NPL Action Plan 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37EC8A20-BA03-4FF7-8742-03D8AD4CA4F4}" type="slidenum">
              <a:rPr kumimoji="0" lang="en-GB" sz="1400" b="0" i="0" u="none" strike="noStrike" kern="1200" cap="none" spc="0" normalizeH="0" baseline="0" noProof="0" smtClean="0">
                <a:ln>
                  <a:noFill/>
                </a:ln>
                <a:solidFill>
                  <a:srgbClr val="0F5494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GB" sz="1400" b="0" i="0" u="none" strike="noStrike" kern="1200" cap="none" spc="0" normalizeH="0" baseline="0" noProof="0" dirty="0">
              <a:ln>
                <a:noFill/>
              </a:ln>
              <a:solidFill>
                <a:srgbClr val="0F5494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pic>
        <p:nvPicPr>
          <p:cNvPr id="6" name="Picture 1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1844824"/>
            <a:ext cx="7905978" cy="45365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385192" y="1052736"/>
            <a:ext cx="8363272" cy="1584176"/>
          </a:xfrm>
        </p:spPr>
        <p:txBody>
          <a:bodyPr/>
          <a:lstStyle/>
          <a:p>
            <a:pPr>
              <a:spcBef>
                <a:spcPts val="1200"/>
              </a:spcBef>
            </a:pPr>
            <a:r>
              <a:rPr lang="en-US" sz="2000" i="0" dirty="0" smtClean="0"/>
              <a:t>Mandates tasks to COM, EBA, ECA, ESRB and Member States</a:t>
            </a:r>
          </a:p>
          <a:p>
            <a:pPr>
              <a:spcBef>
                <a:spcPts val="1200"/>
              </a:spcBef>
            </a:pPr>
            <a:r>
              <a:rPr lang="en-US" sz="2000" i="0" dirty="0" smtClean="0"/>
              <a:t>Includes push and pull-factors.</a:t>
            </a:r>
          </a:p>
        </p:txBody>
      </p:sp>
    </p:spTree>
    <p:extLst>
      <p:ext uri="{BB962C8B-B14F-4D97-AF65-F5344CB8AC3E}">
        <p14:creationId xmlns:p14="http://schemas.microsoft.com/office/powerpoint/2010/main" val="21713679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8313" y="332656"/>
            <a:ext cx="8229600" cy="648072"/>
          </a:xfrm>
        </p:spPr>
        <p:txBody>
          <a:bodyPr/>
          <a:lstStyle/>
          <a:p>
            <a:r>
              <a:rPr lang="en-US" dirty="0" smtClean="0"/>
              <a:t>The Commission’s NPL package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9916" y="1268760"/>
            <a:ext cx="8446393" cy="4536504"/>
          </a:xfrm>
        </p:spPr>
        <p:txBody>
          <a:bodyPr/>
          <a:lstStyle/>
          <a:p>
            <a:pPr>
              <a:spcBef>
                <a:spcPts val="1800"/>
              </a:spcBef>
            </a:pPr>
            <a:r>
              <a:rPr lang="en-US" sz="2000" i="0" dirty="0" smtClean="0"/>
              <a:t>Based on the </a:t>
            </a:r>
            <a:r>
              <a:rPr lang="en-US" sz="2000" b="1" i="0" dirty="0" smtClean="0"/>
              <a:t>Council Action Plan</a:t>
            </a:r>
            <a:r>
              <a:rPr lang="en-US" sz="2000" i="0" dirty="0" smtClean="0"/>
              <a:t> to Tackle NPLs, the Commission put forward a </a:t>
            </a:r>
            <a:r>
              <a:rPr lang="en-US" sz="2000" b="1" i="0" dirty="0" smtClean="0"/>
              <a:t>comprehensive </a:t>
            </a:r>
            <a:r>
              <a:rPr lang="en-US" sz="2000" b="1" i="0" dirty="0"/>
              <a:t>package</a:t>
            </a:r>
            <a:r>
              <a:rPr lang="en-US" sz="2000" i="0" dirty="0"/>
              <a:t> of </a:t>
            </a:r>
            <a:r>
              <a:rPr lang="en-US" sz="2000" i="0" dirty="0" smtClean="0"/>
              <a:t>measures that will </a:t>
            </a:r>
            <a:r>
              <a:rPr lang="en-US" sz="2000" b="1" i="0" dirty="0" smtClean="0"/>
              <a:t>speed up </a:t>
            </a:r>
            <a:r>
              <a:rPr lang="en-US" sz="2000" i="0" dirty="0" smtClean="0"/>
              <a:t>the</a:t>
            </a:r>
            <a:r>
              <a:rPr lang="en-US" sz="2000" b="1" i="0" dirty="0" smtClean="0"/>
              <a:t> </a:t>
            </a:r>
            <a:r>
              <a:rPr lang="en-US" sz="2000" i="0" dirty="0" smtClean="0"/>
              <a:t>reduction of NPLs in Europe.</a:t>
            </a:r>
          </a:p>
          <a:p>
            <a:pPr>
              <a:spcBef>
                <a:spcPts val="1800"/>
              </a:spcBef>
            </a:pPr>
            <a:r>
              <a:rPr lang="en-US" sz="2000" i="0" dirty="0" smtClean="0"/>
              <a:t>It will create </a:t>
            </a:r>
            <a:r>
              <a:rPr lang="en-US" sz="2000" i="0" dirty="0"/>
              <a:t>the appropriate environment for </a:t>
            </a:r>
            <a:r>
              <a:rPr lang="en-US" sz="2000" b="1" i="0" dirty="0"/>
              <a:t>dealing with </a:t>
            </a:r>
            <a:r>
              <a:rPr lang="en-US" sz="2000" b="1" i="0" dirty="0" smtClean="0"/>
              <a:t>current NPLs</a:t>
            </a:r>
            <a:r>
              <a:rPr lang="en-US" sz="2000" i="0" dirty="0" smtClean="0"/>
              <a:t> and </a:t>
            </a:r>
            <a:r>
              <a:rPr lang="en-US" sz="2000" b="1" i="0" dirty="0" smtClean="0"/>
              <a:t>reduce </a:t>
            </a:r>
            <a:r>
              <a:rPr lang="en-US" sz="2000" b="1" i="0" dirty="0"/>
              <a:t>the risk of future NPL </a:t>
            </a:r>
            <a:r>
              <a:rPr lang="en-US" sz="2000" b="1" i="0" dirty="0" smtClean="0"/>
              <a:t>accumulation</a:t>
            </a:r>
            <a:r>
              <a:rPr lang="en-US" sz="2000" i="0" dirty="0" smtClean="0"/>
              <a:t>.</a:t>
            </a:r>
          </a:p>
          <a:p>
            <a:pPr>
              <a:spcBef>
                <a:spcPts val="1800"/>
              </a:spcBef>
              <a:buFont typeface="Wingdings" panose="05000000000000000000" pitchFamily="2" charset="2"/>
              <a:buChar char="è"/>
            </a:pPr>
            <a:r>
              <a:rPr lang="en-US" sz="2000" i="0" dirty="0" smtClean="0"/>
              <a:t>The </a:t>
            </a:r>
            <a:r>
              <a:rPr lang="en-US" sz="2000" i="0" dirty="0"/>
              <a:t>proposed </a:t>
            </a:r>
            <a:r>
              <a:rPr lang="en-US" sz="2000" i="0" dirty="0" smtClean="0"/>
              <a:t>actions </a:t>
            </a:r>
            <a:r>
              <a:rPr lang="en-US" sz="2000" i="0" dirty="0"/>
              <a:t>will enable banks and Member States to address NPLs in </a:t>
            </a:r>
            <a:r>
              <a:rPr lang="en-US" sz="2000" i="0" dirty="0" smtClean="0"/>
              <a:t>a more </a:t>
            </a:r>
            <a:r>
              <a:rPr lang="en-US" sz="2000" i="0" dirty="0"/>
              <a:t>determined way than </a:t>
            </a:r>
            <a:r>
              <a:rPr lang="en-US" sz="2000" i="0" dirty="0" smtClean="0"/>
              <a:t>before.</a:t>
            </a:r>
          </a:p>
          <a:p>
            <a:pPr marL="0" indent="0">
              <a:spcBef>
                <a:spcPts val="1800"/>
              </a:spcBef>
              <a:buNone/>
            </a:pPr>
            <a:endParaRPr lang="en-US" sz="2000" i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7EC8A20-BA03-4FF7-8742-03D8AD4CA4F4}" type="slidenum">
              <a:rPr lang="en-GB" smtClean="0"/>
              <a:pPr>
                <a:defRPr/>
              </a:pPr>
              <a:t>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878924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8313" y="260127"/>
            <a:ext cx="8229600" cy="648593"/>
          </a:xfrm>
        </p:spPr>
        <p:txBody>
          <a:bodyPr/>
          <a:lstStyle/>
          <a:p>
            <a:r>
              <a:rPr lang="en-US" dirty="0" smtClean="0"/>
              <a:t>Elements of the NPL package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112568"/>
          </a:xfrm>
        </p:spPr>
        <p:txBody>
          <a:bodyPr/>
          <a:lstStyle/>
          <a:p>
            <a:pPr>
              <a:spcBef>
                <a:spcPts val="1200"/>
              </a:spcBef>
            </a:pPr>
            <a:r>
              <a:rPr lang="en-US" sz="2000" i="0" dirty="0" smtClean="0"/>
              <a:t>The package consists </a:t>
            </a:r>
            <a:r>
              <a:rPr lang="en-US" sz="2000" i="0" dirty="0"/>
              <a:t>of </a:t>
            </a:r>
            <a:r>
              <a:rPr lang="en-US" sz="2000" b="1" i="0" dirty="0"/>
              <a:t>two legislative proposals </a:t>
            </a:r>
            <a:r>
              <a:rPr lang="en-US" sz="2000" i="0" dirty="0"/>
              <a:t>and a </a:t>
            </a:r>
            <a:r>
              <a:rPr lang="en-US" sz="2000" b="1" i="0" dirty="0"/>
              <a:t>staff working document</a:t>
            </a:r>
            <a:r>
              <a:rPr lang="en-US" sz="2000" i="0" dirty="0"/>
              <a:t> providing non-binding technical guidance (a so-called </a:t>
            </a:r>
            <a:r>
              <a:rPr lang="en-US" sz="2000" i="0" dirty="0" smtClean="0"/>
              <a:t>‘blueprint’) </a:t>
            </a:r>
            <a:r>
              <a:rPr lang="en-US" sz="2000" i="0" dirty="0"/>
              <a:t>for how national Asset Management Companies (AMCs) can be set </a:t>
            </a:r>
            <a:r>
              <a:rPr lang="en-US" sz="2000" i="0" dirty="0" smtClean="0"/>
              <a:t>up by Member States, if they so wish.</a:t>
            </a:r>
          </a:p>
          <a:p>
            <a:pPr>
              <a:spcBef>
                <a:spcPts val="1200"/>
              </a:spcBef>
            </a:pPr>
            <a:r>
              <a:rPr lang="en-US" sz="2000" i="0" dirty="0" smtClean="0"/>
              <a:t>Together</a:t>
            </a:r>
            <a:r>
              <a:rPr lang="en-US" sz="2000" i="0" dirty="0"/>
              <a:t>, these proposals </a:t>
            </a:r>
            <a:r>
              <a:rPr lang="en-US" sz="2000" i="0" dirty="0" smtClean="0"/>
              <a:t>will:</a:t>
            </a:r>
          </a:p>
          <a:p>
            <a:pPr lvl="1">
              <a:spcBef>
                <a:spcPts val="600"/>
              </a:spcBef>
              <a:buFont typeface="Courier New" panose="02070309020205020404" pitchFamily="49" charset="0"/>
              <a:buChar char="o"/>
            </a:pPr>
            <a:r>
              <a:rPr lang="en-US" sz="1800" b="0" i="0" dirty="0" smtClean="0"/>
              <a:t>enhance </a:t>
            </a:r>
            <a:r>
              <a:rPr lang="en-US" sz="1800" b="0" i="0" dirty="0"/>
              <a:t>the </a:t>
            </a:r>
            <a:r>
              <a:rPr lang="en-US" sz="1800" i="0" dirty="0"/>
              <a:t>prudential tools </a:t>
            </a:r>
            <a:r>
              <a:rPr lang="en-US" sz="1800" b="0" i="0" dirty="0"/>
              <a:t>needed to effectively address NPLs;</a:t>
            </a:r>
          </a:p>
          <a:p>
            <a:pPr lvl="1">
              <a:spcBef>
                <a:spcPts val="600"/>
              </a:spcBef>
              <a:buFont typeface="Courier New" panose="02070309020205020404" pitchFamily="49" charset="0"/>
              <a:buChar char="o"/>
            </a:pPr>
            <a:r>
              <a:rPr lang="en-US" sz="1800" b="0" i="0" dirty="0" smtClean="0"/>
              <a:t>encourage </a:t>
            </a:r>
            <a:r>
              <a:rPr lang="en-US" sz="1800" b="0" i="0" dirty="0"/>
              <a:t>the development of </a:t>
            </a:r>
            <a:r>
              <a:rPr lang="en-US" sz="1800" i="0" dirty="0"/>
              <a:t>secondary markets </a:t>
            </a:r>
            <a:r>
              <a:rPr lang="en-US" sz="1800" b="0" i="0" dirty="0"/>
              <a:t>for NPLs;</a:t>
            </a:r>
          </a:p>
          <a:p>
            <a:pPr lvl="1">
              <a:spcBef>
                <a:spcPts val="600"/>
              </a:spcBef>
              <a:buFont typeface="Courier New" panose="02070309020205020404" pitchFamily="49" charset="0"/>
              <a:buChar char="o"/>
            </a:pPr>
            <a:r>
              <a:rPr lang="en-US" sz="1800" b="0" i="0" dirty="0" smtClean="0"/>
              <a:t>facilitate </a:t>
            </a:r>
            <a:r>
              <a:rPr lang="en-US" sz="1800" i="0" dirty="0"/>
              <a:t>debt recovery </a:t>
            </a:r>
            <a:r>
              <a:rPr lang="en-US" sz="1800" b="0" i="0" dirty="0"/>
              <a:t>by enhancing the protection of secured creditors in an extrajudicial proceeding; and</a:t>
            </a:r>
          </a:p>
          <a:p>
            <a:pPr lvl="1">
              <a:spcBef>
                <a:spcPts val="600"/>
              </a:spcBef>
              <a:buFont typeface="Courier New" panose="02070309020205020404" pitchFamily="49" charset="0"/>
              <a:buChar char="o"/>
            </a:pPr>
            <a:r>
              <a:rPr lang="en-US" sz="1800" b="0" i="0" dirty="0" smtClean="0"/>
              <a:t>[assist </a:t>
            </a:r>
            <a:r>
              <a:rPr lang="en-US" sz="1800" b="0" i="0" dirty="0"/>
              <a:t>Member States – that so wish – in the </a:t>
            </a:r>
            <a:r>
              <a:rPr lang="en-US" sz="1800" i="0" dirty="0"/>
              <a:t>restructuring of their banks by establishing AMCs </a:t>
            </a:r>
            <a:r>
              <a:rPr lang="en-US" sz="1800" b="0" i="0" dirty="0"/>
              <a:t>dealing with NPLs</a:t>
            </a:r>
            <a:r>
              <a:rPr lang="en-US" sz="1800" b="0" i="0" dirty="0" smtClean="0"/>
              <a:t>.]</a:t>
            </a:r>
            <a:endParaRPr lang="en-US" sz="1800" b="0" i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GB" dirty="0" smtClean="0"/>
              <a:t>5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475260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8313" y="188119"/>
            <a:ext cx="8229600" cy="792609"/>
          </a:xfrm>
        </p:spPr>
        <p:txBody>
          <a:bodyPr/>
          <a:lstStyle/>
          <a:p>
            <a:r>
              <a:rPr lang="en-US" dirty="0" smtClean="0"/>
              <a:t>Statutory prudential backstop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864" y="2636912"/>
            <a:ext cx="8229600" cy="3627038"/>
          </a:xfrm>
        </p:spPr>
        <p:txBody>
          <a:bodyPr/>
          <a:lstStyle/>
          <a:p>
            <a:pPr marL="0" indent="0">
              <a:spcBef>
                <a:spcPts val="1200"/>
              </a:spcBef>
              <a:buNone/>
            </a:pPr>
            <a:r>
              <a:rPr lang="en-US" sz="2000" u="sng" dirty="0" smtClean="0"/>
              <a:t>Objective</a:t>
            </a:r>
            <a:r>
              <a:rPr lang="en-US" sz="2000" u="sng" dirty="0"/>
              <a:t>:</a:t>
            </a:r>
          </a:p>
          <a:p>
            <a:pPr>
              <a:spcBef>
                <a:spcPts val="1200"/>
              </a:spcBef>
            </a:pPr>
            <a:r>
              <a:rPr lang="en-US" sz="2000" i="0" dirty="0" smtClean="0"/>
              <a:t>To </a:t>
            </a:r>
            <a:r>
              <a:rPr lang="en-US" sz="2000" i="0" dirty="0"/>
              <a:t>introduce common </a:t>
            </a:r>
            <a:r>
              <a:rPr lang="en-US" sz="2000" b="1" i="0" dirty="0"/>
              <a:t>minimum coverage levels</a:t>
            </a:r>
            <a:r>
              <a:rPr lang="en-US" sz="2000" i="0" dirty="0"/>
              <a:t> for newly originated loans that become non-performing. </a:t>
            </a:r>
            <a:endParaRPr lang="en-US" sz="2000" i="0" dirty="0" smtClean="0"/>
          </a:p>
          <a:p>
            <a:pPr>
              <a:spcBef>
                <a:spcPts val="1200"/>
              </a:spcBef>
            </a:pPr>
            <a:r>
              <a:rPr lang="en-US" sz="2000" i="0" dirty="0" smtClean="0"/>
              <a:t>The </a:t>
            </a:r>
            <a:r>
              <a:rPr lang="en-US" sz="2000" i="0" dirty="0"/>
              <a:t>minimum coverage levels will act as a </a:t>
            </a:r>
            <a:r>
              <a:rPr lang="en-US" sz="2000" b="1" i="0" dirty="0"/>
              <a:t>statutory prudential backstop</a:t>
            </a:r>
            <a:r>
              <a:rPr lang="en-US" sz="2000" i="0" dirty="0"/>
              <a:t>. The measure addresses the risk of not having enough money to cover losses on future NPLs and prevents their accumulation</a:t>
            </a:r>
            <a:r>
              <a:rPr lang="en-US" sz="2000" i="0" dirty="0" smtClean="0"/>
              <a:t>. </a:t>
            </a:r>
          </a:p>
        </p:txBody>
      </p:sp>
      <p:sp>
        <p:nvSpPr>
          <p:cNvPr id="4" name="Rectangle 3"/>
          <p:cNvSpPr/>
          <p:nvPr/>
        </p:nvSpPr>
        <p:spPr>
          <a:xfrm>
            <a:off x="539552" y="1052736"/>
            <a:ext cx="3744416" cy="1477328"/>
          </a:xfrm>
          <a:prstGeom prst="rect">
            <a:avLst/>
          </a:prstGeom>
          <a:ln>
            <a:prstDash val="sysDot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1200"/>
              </a:spcBef>
              <a:spcAft>
                <a:spcPct val="0"/>
              </a:spcAft>
              <a:buClr>
                <a:srgbClr val="0F5494"/>
              </a:buClr>
              <a:buSzTx/>
              <a:buFontTx/>
              <a:buNone/>
              <a:tabLst/>
              <a:defRPr/>
            </a:pPr>
            <a:r>
              <a:rPr kumimoji="0" lang="en-US" sz="2000" b="0" i="1" u="sng" strike="noStrike" kern="0" cap="none" spc="0" normalizeH="0" baseline="0" noProof="0" dirty="0">
                <a:ln>
                  <a:noFill/>
                </a:ln>
                <a:solidFill>
                  <a:srgbClr val="0F5494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What?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1200"/>
              </a:spcBef>
              <a:spcAft>
                <a:spcPct val="0"/>
              </a:spcAft>
              <a:buClr>
                <a:srgbClr val="0F5494"/>
              </a:buClr>
              <a:buSzTx/>
              <a:buFontTx/>
              <a:buNone/>
              <a:tabLst/>
              <a:defRPr/>
            </a:pP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rgbClr val="0F5494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Measure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F5494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to ensure </a:t>
            </a:r>
            <a:r>
              <a:rPr kumimoji="0" lang="en-US" sz="2000" b="1" i="0" u="none" strike="noStrike" kern="0" cap="none" spc="0" normalizeH="0" baseline="0" noProof="0" dirty="0">
                <a:ln>
                  <a:noFill/>
                </a:ln>
                <a:solidFill>
                  <a:srgbClr val="0F5494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sufficient loss coverage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F5494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 by banks for </a:t>
            </a:r>
            <a:r>
              <a:rPr kumimoji="0" lang="en-US" sz="2000" b="1" i="0" u="none" strike="noStrike" kern="0" cap="none" spc="0" normalizeH="0" baseline="0" noProof="0" dirty="0">
                <a:ln>
                  <a:noFill/>
                </a:ln>
                <a:solidFill>
                  <a:srgbClr val="0F5494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future </a:t>
            </a:r>
            <a:r>
              <a:rPr kumimoji="0" lang="en-US" sz="2000" b="1" i="0" u="none" strike="noStrike" kern="0" cap="none" spc="0" normalizeH="0" baseline="0" noProof="0" dirty="0" smtClean="0">
                <a:ln>
                  <a:noFill/>
                </a:ln>
                <a:solidFill>
                  <a:srgbClr val="0F5494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NPLs</a:t>
            </a:r>
            <a:endParaRPr kumimoji="0" lang="en-US" sz="2000" b="1" i="0" u="none" strike="noStrike" kern="0" cap="none" spc="0" normalizeH="0" baseline="0" noProof="0" dirty="0">
              <a:ln>
                <a:noFill/>
              </a:ln>
              <a:solidFill>
                <a:srgbClr val="0F5494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788024" y="1053904"/>
            <a:ext cx="3492896" cy="1477328"/>
          </a:xfrm>
          <a:prstGeom prst="rect">
            <a:avLst/>
          </a:prstGeom>
          <a:ln>
            <a:prstDash val="sysDot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1200"/>
              </a:spcBef>
              <a:spcAft>
                <a:spcPct val="0"/>
              </a:spcAft>
              <a:buClr>
                <a:srgbClr val="0F5494"/>
              </a:buClr>
              <a:buSzTx/>
              <a:buFontTx/>
              <a:buNone/>
              <a:tabLst/>
              <a:defRPr/>
            </a:pPr>
            <a:r>
              <a:rPr kumimoji="0" lang="en-US" sz="2000" b="0" i="1" u="sng" strike="noStrike" kern="0" cap="none" spc="0" normalizeH="0" baseline="0" noProof="0" dirty="0">
                <a:ln>
                  <a:noFill/>
                </a:ln>
                <a:solidFill>
                  <a:srgbClr val="0F5494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Instrument: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1200"/>
              </a:spcBef>
              <a:spcAft>
                <a:spcPct val="0"/>
              </a:spcAft>
              <a:buClr>
                <a:srgbClr val="0F5494"/>
              </a:buClr>
              <a:buSzTx/>
              <a:buFontTx/>
              <a:buNone/>
              <a:tabLst/>
              <a:defRPr/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F5494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A </a:t>
            </a:r>
            <a:r>
              <a:rPr kumimoji="0" lang="en-US" sz="2000" b="1" i="0" u="none" strike="noStrike" kern="0" cap="none" spc="0" normalizeH="0" baseline="0" noProof="0" dirty="0">
                <a:ln>
                  <a:noFill/>
                </a:ln>
                <a:solidFill>
                  <a:srgbClr val="0F5494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Regulation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F5494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 amending the Capital Requirements Regulation (CRR)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37EC8A20-BA03-4FF7-8742-03D8AD4CA4F4}" type="slidenum">
              <a:rPr kumimoji="0" lang="en-GB" sz="1400" b="0" i="0" u="none" strike="noStrike" kern="1200" cap="none" spc="0" normalizeH="0" baseline="0" noProof="0" smtClean="0">
                <a:ln>
                  <a:noFill/>
                </a:ln>
                <a:solidFill>
                  <a:srgbClr val="0F5494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GB" sz="1400" b="0" i="0" u="none" strike="noStrike" kern="1200" cap="none" spc="0" normalizeH="0" baseline="0" noProof="0" dirty="0">
              <a:ln>
                <a:noFill/>
              </a:ln>
              <a:solidFill>
                <a:srgbClr val="0F5494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382743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8313" y="188119"/>
            <a:ext cx="8229600" cy="792609"/>
          </a:xfrm>
        </p:spPr>
        <p:txBody>
          <a:bodyPr/>
          <a:lstStyle/>
          <a:p>
            <a:r>
              <a:rPr lang="en-US" dirty="0"/>
              <a:t>Secondary markets for </a:t>
            </a:r>
            <a:r>
              <a:rPr lang="en-US" dirty="0" smtClean="0"/>
              <a:t>NPLs: economic effects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37EC8A20-BA03-4FF7-8742-03D8AD4CA4F4}" type="slidenum">
              <a:rPr kumimoji="0" lang="en-GB" sz="1400" b="0" i="0" u="none" strike="noStrike" kern="1200" cap="none" spc="0" normalizeH="0" baseline="0" noProof="0" smtClean="0">
                <a:ln>
                  <a:noFill/>
                </a:ln>
                <a:solidFill>
                  <a:srgbClr val="0F5494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GB" sz="1400" b="0" i="0" u="none" strike="noStrike" kern="1200" cap="none" spc="0" normalizeH="0" baseline="0" noProof="0" dirty="0">
              <a:ln>
                <a:noFill/>
              </a:ln>
              <a:solidFill>
                <a:srgbClr val="0F5494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pic>
        <p:nvPicPr>
          <p:cNvPr id="11" name="Picture 3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635" b="2654"/>
          <a:stretch/>
        </p:blipFill>
        <p:spPr bwMode="auto">
          <a:xfrm>
            <a:off x="971600" y="1268760"/>
            <a:ext cx="6984776" cy="43204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1205582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8313" y="188119"/>
            <a:ext cx="8229600" cy="792609"/>
          </a:xfrm>
        </p:spPr>
        <p:txBody>
          <a:bodyPr/>
          <a:lstStyle/>
          <a:p>
            <a:r>
              <a:rPr lang="en-US" dirty="0" smtClean="0"/>
              <a:t>Content of the Directive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552" y="2908819"/>
            <a:ext cx="8229600" cy="3627038"/>
          </a:xfrm>
        </p:spPr>
        <p:txBody>
          <a:bodyPr/>
          <a:lstStyle/>
          <a:p>
            <a:pPr marL="0" indent="0">
              <a:spcBef>
                <a:spcPts val="1200"/>
              </a:spcBef>
              <a:buNone/>
            </a:pPr>
            <a:r>
              <a:rPr lang="en-GB" sz="2000" u="sng" dirty="0" smtClean="0"/>
              <a:t>Objective:</a:t>
            </a:r>
          </a:p>
          <a:p>
            <a:pPr>
              <a:spcBef>
                <a:spcPts val="1200"/>
              </a:spcBef>
            </a:pPr>
            <a:r>
              <a:rPr lang="en-GB" sz="2000" i="0" dirty="0" smtClean="0"/>
              <a:t>The proposal defines the activities of credit servicers, sets common standards for authorisation and supervision, and imposes conduct rules across the EU. As such, the proposal </a:t>
            </a:r>
            <a:r>
              <a:rPr lang="en-US" sz="2000" i="0" dirty="0" smtClean="0"/>
              <a:t>facilitates cross-border activities.</a:t>
            </a:r>
          </a:p>
          <a:p>
            <a:pPr>
              <a:spcBef>
                <a:spcPts val="1200"/>
              </a:spcBef>
            </a:pPr>
            <a:r>
              <a:rPr lang="en-US" sz="2000" i="0" dirty="0" smtClean="0"/>
              <a:t>The proposal does </a:t>
            </a:r>
            <a:r>
              <a:rPr lang="en-US" sz="2000" i="0" dirty="0"/>
              <a:t>not affect contract law principles under national law </a:t>
            </a:r>
            <a:endParaRPr lang="en-GB" sz="2000" i="0" dirty="0" smtClean="0"/>
          </a:p>
          <a:p>
            <a:pPr>
              <a:spcBef>
                <a:spcPts val="1200"/>
              </a:spcBef>
            </a:pPr>
            <a:r>
              <a:rPr lang="en-GB" sz="2000" b="1" i="0" dirty="0" smtClean="0"/>
              <a:t>Consumer protection is ensured</a:t>
            </a:r>
            <a:r>
              <a:rPr lang="en-GB" sz="2000" i="0" dirty="0" smtClean="0"/>
              <a:t> by legal safeguards and transparency rules so that the transfer of a loan does not affect the rights and interest of the borrower.</a:t>
            </a:r>
            <a:endParaRPr lang="en-GB" sz="2000" i="0" dirty="0"/>
          </a:p>
        </p:txBody>
      </p:sp>
      <p:sp>
        <p:nvSpPr>
          <p:cNvPr id="4" name="Rectangle 3"/>
          <p:cNvSpPr/>
          <p:nvPr/>
        </p:nvSpPr>
        <p:spPr>
          <a:xfrm>
            <a:off x="539552" y="1052736"/>
            <a:ext cx="3816424" cy="1785104"/>
          </a:xfrm>
          <a:prstGeom prst="rect">
            <a:avLst/>
          </a:prstGeom>
          <a:ln>
            <a:prstDash val="sysDot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1200"/>
              </a:spcBef>
              <a:spcAft>
                <a:spcPct val="0"/>
              </a:spcAft>
              <a:buClr>
                <a:srgbClr val="0F5494"/>
              </a:buClr>
              <a:buSzTx/>
              <a:buFontTx/>
              <a:buNone/>
              <a:tabLst/>
              <a:defRPr/>
            </a:pPr>
            <a:r>
              <a:rPr kumimoji="0" lang="en-US" sz="2000" b="0" i="1" u="sng" strike="noStrike" kern="0" cap="none" spc="0" normalizeH="0" baseline="0" noProof="0" dirty="0">
                <a:ln>
                  <a:noFill/>
                </a:ln>
                <a:solidFill>
                  <a:srgbClr val="0F5494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What?</a:t>
            </a:r>
          </a:p>
          <a:p>
            <a:pPr lvl="0">
              <a:spcBef>
                <a:spcPts val="1200"/>
              </a:spcBef>
              <a:buClr>
                <a:srgbClr val="0F5494"/>
              </a:buClr>
              <a:defRPr/>
            </a:pPr>
            <a:r>
              <a:rPr lang="en-US" sz="2000" b="0" kern="0" dirty="0">
                <a:solidFill>
                  <a:srgbClr val="0F5494"/>
                </a:solidFill>
              </a:rPr>
              <a:t>To improve the conditions for market entry for NPL buyers and loan servicing firms. </a:t>
            </a:r>
          </a:p>
        </p:txBody>
      </p:sp>
      <p:sp>
        <p:nvSpPr>
          <p:cNvPr id="5" name="Rectangle 4"/>
          <p:cNvSpPr/>
          <p:nvPr/>
        </p:nvSpPr>
        <p:spPr>
          <a:xfrm>
            <a:off x="4788023" y="1053904"/>
            <a:ext cx="3909889" cy="1477328"/>
          </a:xfrm>
          <a:prstGeom prst="rect">
            <a:avLst/>
          </a:prstGeom>
          <a:ln>
            <a:prstDash val="sysDot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1200"/>
              </a:spcBef>
              <a:spcAft>
                <a:spcPct val="0"/>
              </a:spcAft>
              <a:buClr>
                <a:srgbClr val="0F5494"/>
              </a:buClr>
              <a:buSzTx/>
              <a:buFontTx/>
              <a:buNone/>
              <a:tabLst/>
              <a:defRPr/>
            </a:pPr>
            <a:r>
              <a:rPr kumimoji="0" lang="en-US" sz="2000" b="0" i="1" u="sng" strike="noStrike" kern="0" cap="none" spc="0" normalizeH="0" baseline="0" noProof="0" dirty="0">
                <a:ln>
                  <a:noFill/>
                </a:ln>
                <a:solidFill>
                  <a:srgbClr val="0F5494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Instrument: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1200"/>
              </a:spcBef>
              <a:spcAft>
                <a:spcPct val="0"/>
              </a:spcAft>
              <a:buClr>
                <a:srgbClr val="0F5494"/>
              </a:buClr>
              <a:buSzTx/>
              <a:buFontTx/>
              <a:buNone/>
              <a:tabLst/>
              <a:defRPr/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F5494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Directive on credit servicers, credit purchasers and the recovery of </a:t>
            </a: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rgbClr val="0F5494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collateral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rgbClr val="0F5494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37EC8A20-BA03-4FF7-8742-03D8AD4CA4F4}" type="slidenum">
              <a:rPr kumimoji="0" lang="en-GB" sz="1400" b="0" i="0" u="none" strike="noStrike" kern="1200" cap="none" spc="0" normalizeH="0" baseline="0" noProof="0" smtClean="0">
                <a:ln>
                  <a:noFill/>
                </a:ln>
                <a:solidFill>
                  <a:srgbClr val="0F5494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GB" sz="1400" b="0" i="0" u="none" strike="noStrike" kern="1200" cap="none" spc="0" normalizeH="0" baseline="0" noProof="0" dirty="0">
              <a:ln>
                <a:noFill/>
              </a:ln>
              <a:solidFill>
                <a:srgbClr val="0F5494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455137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133176"/>
        </a:solidFill>
        <a:ln>
          <a:solidFill>
            <a:srgbClr val="133176"/>
          </a:solidFill>
        </a:ln>
      </a:spPr>
      <a:bodyPr anchor="ctr"/>
      <a:lstStyle>
        <a:defPPr algn="ctr" defTabSz="457200" fontAlgn="auto">
          <a:spcBef>
            <a:spcPts val="0"/>
          </a:spcBef>
          <a:spcAft>
            <a:spcPts val="0"/>
          </a:spcAft>
          <a:defRPr sz="1800" b="0"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3175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7600" b="1" i="0" u="none" strike="noStrike" cap="none" normalizeH="0" baseline="0" smtClean="0">
            <a:ln>
              <a:noFill/>
            </a:ln>
            <a:solidFill>
              <a:srgbClr val="FFD624"/>
            </a:solidFill>
            <a:effectLst/>
            <a:latin typeface="Verdana" pitchFamily="34" charset="0"/>
          </a:defRPr>
        </a:defPPr>
      </a:lstStyle>
    </a:lnDef>
    <a:txDef>
      <a:spPr>
        <a:noFill/>
      </a:spPr>
      <a:bodyPr wrap="none" rtlCol="0">
        <a:spAutoFit/>
      </a:bodyPr>
      <a:lstStyle>
        <a:defPPr>
          <a:defRPr sz="2400" b="0" dirty="0" err="1" smtClean="0">
            <a:solidFill>
              <a:srgbClr val="0F5494"/>
            </a:solidFill>
          </a:defRPr>
        </a:defPPr>
      </a:lstStyle>
    </a:tx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1215</TotalTime>
  <Words>1118</Words>
  <Application>Microsoft Office PowerPoint</Application>
  <PresentationFormat>On-screen Show (4:3)</PresentationFormat>
  <Paragraphs>104</Paragraphs>
  <Slides>16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1" baseType="lpstr">
      <vt:lpstr>Arial</vt:lpstr>
      <vt:lpstr>Courier New</vt:lpstr>
      <vt:lpstr>Verdana</vt:lpstr>
      <vt:lpstr>Wingdings</vt:lpstr>
      <vt:lpstr>Default Design</vt:lpstr>
      <vt:lpstr>The Commission’s NPL Package and the Directive on Credit Servicers, Credit Purchasers and Collateral Recovery</vt:lpstr>
      <vt:lpstr>Non-performing loans as impediment to bank lending and economic recovery</vt:lpstr>
      <vt:lpstr>NPLs: Declining but still high</vt:lpstr>
      <vt:lpstr>The Council’s NPL Action Plan </vt:lpstr>
      <vt:lpstr>The Commission’s NPL package</vt:lpstr>
      <vt:lpstr>Elements of the NPL package</vt:lpstr>
      <vt:lpstr>Statutory prudential backstop</vt:lpstr>
      <vt:lpstr>Secondary markets for NPLs: economic effects</vt:lpstr>
      <vt:lpstr>Content of the Directive</vt:lpstr>
      <vt:lpstr>Access to the European NPL market</vt:lpstr>
      <vt:lpstr>Collateral enforcement: economic effects</vt:lpstr>
      <vt:lpstr>Accelerated extrajudicial collateral enforcement</vt:lpstr>
      <vt:lpstr>Accelerated extrajudicial collateral enforcement: Safeguards</vt:lpstr>
      <vt:lpstr>A strong package with mutually reinforcing measures</vt:lpstr>
      <vt:lpstr>AMC Blueprint</vt:lpstr>
      <vt:lpstr>Conclusion</vt:lpstr>
    </vt:vector>
  </TitlesOfParts>
  <Company>European Commission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Commission package to tackle non-performing loans</dc:title>
  <dc:creator>WILLEMS Nicolas (FISMA)</dc:creator>
  <cp:lastModifiedBy>FIDANIDIS Litsa (JUST)</cp:lastModifiedBy>
  <cp:revision>61</cp:revision>
  <dcterms:created xsi:type="dcterms:W3CDTF">2018-03-06T10:34:55Z</dcterms:created>
  <dcterms:modified xsi:type="dcterms:W3CDTF">2018-10-22T12:11:37Z</dcterms:modified>
</cp:coreProperties>
</file>