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3" r:id="rId2"/>
    <p:sldId id="326" r:id="rId3"/>
    <p:sldId id="336" r:id="rId4"/>
    <p:sldId id="337" r:id="rId5"/>
    <p:sldId id="332" r:id="rId6"/>
    <p:sldId id="341" r:id="rId7"/>
    <p:sldId id="349" r:id="rId8"/>
    <p:sldId id="397" r:id="rId9"/>
    <p:sldId id="396" r:id="rId10"/>
    <p:sldId id="389" r:id="rId11"/>
    <p:sldId id="364" r:id="rId12"/>
    <p:sldId id="365" r:id="rId13"/>
    <p:sldId id="368" r:id="rId14"/>
    <p:sldId id="390" r:id="rId15"/>
    <p:sldId id="371" r:id="rId16"/>
    <p:sldId id="400" r:id="rId17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Perkins" initials="RP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129" autoAdjust="0"/>
  </p:normalViewPr>
  <p:slideViewPr>
    <p:cSldViewPr>
      <p:cViewPr varScale="1">
        <p:scale>
          <a:sx n="71" d="100"/>
          <a:sy n="71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6"/>
        <p:guide pos="2141"/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441625370833439E-2"/>
          <c:y val="4.5270740415435683E-2"/>
          <c:w val="0.75024445874324019"/>
          <c:h val="0.909458519169128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324-46E7-9792-4AC9A6EB4A9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324-46E7-9792-4AC9A6EB4A93}"/>
              </c:ext>
            </c:extLst>
          </c:dPt>
          <c:cat>
            <c:strRef>
              <c:f>Sheet1!$A$2:$A$3</c:f>
              <c:strCache>
                <c:ptCount val="2"/>
                <c:pt idx="0">
                  <c:v>Actions delivered</c:v>
                </c:pt>
                <c:pt idx="1">
                  <c:v>Work started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24-46E7-9792-4AC9A6EB4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i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 i="1"/>
            </a:pPr>
            <a:endParaRPr lang="en-US"/>
          </a:p>
        </c:txPr>
      </c:legendEntry>
      <c:layout>
        <c:manualLayout>
          <c:xMode val="edge"/>
          <c:yMode val="edge"/>
          <c:x val="0.20085697147716888"/>
          <c:y val="0.75052978237711154"/>
          <c:w val="0.59820460381986384"/>
          <c:h val="0.227200973976563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64A6B-7747-4D3E-8110-85A75B641B8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52D27-4D44-4A05-B025-07F93FF4E8CF}">
      <dgm:prSet phldrT="[Text]" custT="1"/>
      <dgm:spPr>
        <a:xfrm>
          <a:off x="262199" y="0"/>
          <a:ext cx="1219202" cy="1046956"/>
        </a:xfrm>
        <a:solidFill>
          <a:srgbClr val="00596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dirty="0">
              <a:latin typeface="+mn-lt"/>
            </a:rPr>
            <a:t>Boosting CE engagement by strengthening pro-environmental attitudes and awareness</a:t>
          </a:r>
          <a:endParaRPr lang="en-US" sz="1200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89F5F5CC-DBDC-4E97-B998-7C95BBE64592}" type="parTrans" cxnId="{E99AF457-8233-43AD-9B7B-51D210320AA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EB1FE5C-02EF-4A67-92D6-1EC98617FDE2}" type="sibTrans" cxnId="{E99AF457-8233-43AD-9B7B-51D210320AA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4E1259F-EA66-43B8-B0F9-62F0EE41DDAD}">
      <dgm:prSet phldrT="[Text]" custT="1"/>
      <dgm:spPr>
        <a:xfrm>
          <a:off x="1481401" y="0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200" b="0" dirty="0">
              <a:latin typeface="+mn-lt"/>
            </a:rPr>
            <a:t>Promoting benefits of durability and reparability</a:t>
          </a:r>
          <a:endParaRPr lang="en-US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16268B3B-9CB1-43AA-9F28-539B4CBD8090}" type="parTrans" cxnId="{35150107-E823-48B9-90D8-7E158086780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D356E78-72F1-4A7E-9056-45F4ACD478C2}" type="sibTrans" cxnId="{35150107-E823-48B9-90D8-7E158086780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70381B1-08D8-418B-8B4A-E9647993E727}">
      <dgm:prSet phldrT="[Text]" custT="1"/>
      <dgm:spPr>
        <a:xfrm>
          <a:off x="262199" y="1151651"/>
          <a:ext cx="1219202" cy="1046956"/>
        </a:xfrm>
        <a:solidFill>
          <a:srgbClr val="00596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rgbClr val="FFFFFF"/>
              </a:solidFill>
              <a:latin typeface="+mn-lt"/>
              <a:ea typeface="+mn-ea"/>
              <a:cs typeface="+mn-cs"/>
            </a:rPr>
            <a:t>The importance of price, quality and convenience to support a Circular Economy</a:t>
          </a:r>
        </a:p>
      </dgm:t>
    </dgm:pt>
    <dgm:pt modelId="{88CD7384-0D27-4BF9-96CC-482DED41ABD8}" type="parTrans" cxnId="{4CA56243-16D2-40B2-AD8B-21492AFBB3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570A3AB-4C8A-4081-A5BF-44FA74E04C5E}" type="sibTrans" cxnId="{4CA56243-16D2-40B2-AD8B-21492AFBB31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8D18E3-0D73-455D-B2D8-5EFBB24C3976}">
      <dgm:prSet phldrT="[Text]" custT="1"/>
      <dgm:spPr>
        <a:xfrm>
          <a:off x="262199" y="2303303"/>
          <a:ext cx="1219202" cy="1046956"/>
        </a:xfrm>
        <a:solidFill>
          <a:srgbClr val="00596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200" dirty="0">
              <a:latin typeface="+mn-lt"/>
            </a:rPr>
            <a:t>Enhancing product information on durability and reparability</a:t>
          </a:r>
          <a:endParaRPr lang="en-US" sz="1200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B4A1E504-548F-41AA-B8F9-C5A0324FDF1E}" type="parTrans" cxnId="{61C7FE52-292F-4CB1-BC1B-C0FBC77DE8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A0F7160-A895-4469-80A5-E80735ED15B7}" type="sibTrans" cxnId="{61C7FE52-292F-4CB1-BC1B-C0FBC77DE8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F3188BF-A687-4768-85C5-71BDD362C6FA}">
      <dgm:prSet phldrT="[Text]" custT="1"/>
      <dgm:spPr>
        <a:xfrm>
          <a:off x="1481401" y="1151651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Recommendation 2 – Making repair easier</a:t>
          </a:r>
        </a:p>
      </dgm:t>
    </dgm:pt>
    <dgm:pt modelId="{AC06333E-3C44-4716-9EF6-ABD4BDEFE72F}" type="parTrans" cxnId="{43E981FA-5292-46AE-8975-816282F4360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55284FD-1895-464A-B620-80E643C78C61}" type="sibTrans" cxnId="{43E981FA-5292-46AE-8975-816282F4360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132D96C-3D3E-4FF5-A39C-B194D7D661FE}">
      <dgm:prSet phldrT="[Text]" custT="1"/>
      <dgm:spPr>
        <a:xfrm>
          <a:off x="1481401" y="1151651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200" b="0" kern="1200" dirty="0">
              <a:latin typeface="+mn-lt"/>
            </a:rPr>
            <a:t>Making essential components in a product replaceable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4D06B0C9-AE3E-4ED1-B722-A6CAFD716F5D}" type="parTrans" cxnId="{7D888F18-E385-4584-A31E-6DCA793428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4A68C0-AB69-4149-B5A2-48F647468F4C}" type="sibTrans" cxnId="{7D888F18-E385-4584-A31E-6DCA793428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D743FA3-2701-4F4E-9B73-BD776CCC0FFB}">
      <dgm:prSet phldrT="[Text]" custT="1"/>
      <dgm:spPr>
        <a:xfrm>
          <a:off x="1481401" y="0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200" b="0" dirty="0">
              <a:latin typeface="+mn-lt"/>
            </a:rPr>
            <a:t>Boosting pro-environmental attitudes</a:t>
          </a:r>
          <a:endParaRPr lang="en-US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467C676F-2B92-43D7-8689-1BA1464EF886}" type="parTrans" cxnId="{8373CC7C-DF5A-4CE0-9EF2-A84392BC633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1D95200-B201-4ADC-A575-6091DBDD3888}" type="sibTrans" cxnId="{8373CC7C-DF5A-4CE0-9EF2-A84392BC633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3E7C42B-3EE6-4DE8-9DCD-2F561FDCDB82}">
      <dgm:prSet phldrT="[Text]" custT="1"/>
      <dgm:spPr>
        <a:xfrm>
          <a:off x="1481401" y="2303303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Recommendation 4 - Making DUR &amp; REP information available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1DCC65D7-2920-4A7E-8A77-47AF8E4020C4}" type="parTrans" cxnId="{27BD5C50-B543-4DA3-B999-CDBE4B2EE24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5A8637B-4CE9-48CA-8C9A-7CC1344BEEC6}" type="sibTrans" cxnId="{27BD5C50-B543-4DA3-B999-CDBE4B2EE24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0A9A4F9-3A26-4652-BB09-E76AB16A6F0E}">
      <dgm:prSet phldrT="[Text]" custT="1"/>
      <dgm:spPr>
        <a:xfrm>
          <a:off x="1481401" y="0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200" b="0" dirty="0">
              <a:latin typeface="+mn-lt"/>
            </a:rPr>
            <a:t>Increasing  consumer awareness of second hand, renting/leasing and repair markets</a:t>
          </a:r>
          <a:endParaRPr lang="en-US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EC658AD7-4502-4D91-8632-A4EF89B17819}" type="parTrans" cxnId="{C1997743-E01A-4D62-B53F-6AE6CC593FE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8D49AB1D-4DC6-4643-9512-BDBC5479DFEB}" type="sibTrans" cxnId="{C1997743-E01A-4D62-B53F-6AE6CC593FE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86576AE-F45C-4D31-B863-E738A39B5AB2}">
      <dgm:prSet phldrT="[Text]" custT="1"/>
      <dgm:spPr>
        <a:xfrm>
          <a:off x="1481401" y="0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Recommendation 1:</a:t>
          </a:r>
        </a:p>
      </dgm:t>
    </dgm:pt>
    <dgm:pt modelId="{A426A8C6-E893-4903-85D4-FC60A24CAE3A}" type="parTrans" cxnId="{6942B86C-AD97-4494-9F4F-616BCBCDC574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ACE0C3E-2717-49B3-9ED5-BD6E8229B892}" type="sibTrans" cxnId="{6942B86C-AD97-4494-9F4F-616BCBCDC574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5939624C-B8C3-4458-9897-4C1B7C9F0A43}">
      <dgm:prSet phldrT="[Text]" custT="1"/>
      <dgm:spPr>
        <a:xfrm>
          <a:off x="1481401" y="1151651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Recommendation 3 - </a:t>
          </a:r>
          <a:r>
            <a:rPr lang="fr-FR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Create</a:t>
          </a:r>
          <a:r>
            <a:rPr lang="fr-F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</a:t>
          </a:r>
          <a:r>
            <a:rPr lang="fr-FR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financial</a:t>
          </a:r>
          <a:r>
            <a:rPr lang="fr-F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</a:t>
          </a:r>
          <a:r>
            <a:rPr lang="en-GB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incentives for DUR &amp; REP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8D657AF-0A48-4B06-A267-5AA393BA0EC6}" type="parTrans" cxnId="{FA6C0CE1-FBAB-43CC-8B7F-D1E06419393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272D1013-3CB2-4D3B-B31C-C3C03B1D94F9}" type="sibTrans" cxnId="{FA6C0CE1-FBAB-43CC-8B7F-D1E06419393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3CC70852-37DB-4FD0-970F-84C3A3540094}">
      <dgm:prSet phldrT="[Text]" custT="1"/>
      <dgm:spPr>
        <a:xfrm>
          <a:off x="1481401" y="2303303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200" b="0" kern="1200" dirty="0">
              <a:latin typeface="+mn-lt"/>
            </a:rPr>
            <a:t>Integrate durability and reparability information into labels</a:t>
          </a:r>
          <a:endParaRPr lang="en-US" sz="12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C69087A-D744-4428-A07F-E5F0FD482DFD}" type="parTrans" cxnId="{501FF020-2716-4247-9E02-18E9A4E9924C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28293BA5-E527-438E-9C0E-8BB2DF629F1D}" type="sibTrans" cxnId="{501FF020-2716-4247-9E02-18E9A4E9924C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2A5281B-DBAC-4962-BF3D-695ED2593715}">
      <dgm:prSet phldrT="[Text]" custT="1"/>
      <dgm:spPr>
        <a:xfrm>
          <a:off x="1481401" y="2303303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200" b="0" kern="1200" dirty="0">
              <a:latin typeface="+mn-lt"/>
            </a:rPr>
            <a:t>Develop a scoring system for reparability of products</a:t>
          </a:r>
          <a:endParaRPr lang="en-US" sz="12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E0C67256-6A85-44CA-83B4-311F3475949B}" type="parTrans" cxnId="{AEA948B0-6CFF-45A5-8E92-23E6E6053EAA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34AFE26F-D617-4ECE-B16D-61AF0B8FA2F8}" type="sibTrans" cxnId="{AEA948B0-6CFF-45A5-8E92-23E6E6053EAA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BF6C2D03-9141-4792-9DF8-BD6A362B4821}">
      <dgm:prSet phldrT="[Text]" custT="1"/>
      <dgm:spPr>
        <a:xfrm>
          <a:off x="1481401" y="2303303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GB" sz="1200" b="0" kern="1200" dirty="0">
              <a:latin typeface="+mn-lt"/>
            </a:rPr>
            <a:t>Provide</a:t>
          </a:r>
          <a:r>
            <a:rPr lang="fr-FR" sz="1200" b="0" kern="1200" dirty="0">
              <a:latin typeface="+mn-lt"/>
            </a:rPr>
            <a:t> </a:t>
          </a:r>
          <a:r>
            <a:rPr lang="en-GB" sz="1200" b="0" kern="1200" dirty="0">
              <a:latin typeface="+mn-lt"/>
            </a:rPr>
            <a:t>information on spare parts and repair services</a:t>
          </a:r>
          <a:endParaRPr lang="en-US" sz="12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3562C07-60C0-42CB-A027-B45F83191EF8}" type="parTrans" cxnId="{A23FE458-3C0E-4EDC-A135-457F07847C80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4EF1062F-BF08-4A7C-9EBA-ECA94ACF00F8}" type="sibTrans" cxnId="{A23FE458-3C0E-4EDC-A135-457F07847C80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681B72F-325E-4F8D-944C-097D452FE03C}">
      <dgm:prSet phldrT="[Text]" custT="1"/>
      <dgm:spPr>
        <a:xfrm>
          <a:off x="1481401" y="2303303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r-FR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Recommendation</a:t>
          </a:r>
          <a:r>
            <a:rPr lang="fr-F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5 - </a:t>
          </a:r>
          <a:r>
            <a:rPr lang="fr-FR" sz="1200" b="1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Strengthened</a:t>
          </a:r>
          <a:r>
            <a:rPr lang="fr-F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</a:t>
          </a:r>
          <a:r>
            <a:rPr lang="fr-FR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enforcement</a:t>
          </a:r>
          <a:r>
            <a:rPr lang="fr-F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</a:t>
          </a:r>
          <a:r>
            <a:rPr lang="fr-FR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of consumer </a:t>
          </a:r>
          <a:r>
            <a:rPr lang="fr-FR" sz="12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legislation</a:t>
          </a:r>
          <a:r>
            <a:rPr lang="fr-F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fr-FR" sz="12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e.g</a:t>
          </a:r>
          <a:r>
            <a:rPr lang="fr-F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 </a:t>
          </a:r>
          <a:r>
            <a:rPr lang="en-GB" sz="1200" b="1" kern="1200" dirty="0" smtClean="0">
              <a:solidFill>
                <a:schemeClr val="tx1"/>
              </a:solidFill>
            </a:rPr>
            <a:t>unfair planned obsolescence practices</a:t>
          </a:r>
          <a:r>
            <a:rPr lang="en-GB" sz="1200" kern="1200" dirty="0" smtClean="0"/>
            <a:t>. 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2E9AC9CC-D5C8-496B-912B-7786552F37EA}" type="parTrans" cxnId="{B0987F3D-1005-4058-A307-B6ED729E3B2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56EDFC08-12A9-4E49-84F0-65FD2D4A2325}" type="sibTrans" cxnId="{B0987F3D-1005-4058-A307-B6ED729E3B2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1CA4B9E-E624-4853-97E8-BADA6F407D80}">
      <dgm:prSet phldrT="[Text]" custT="1"/>
      <dgm:spPr>
        <a:xfrm>
          <a:off x="1481401" y="1151651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200" b="0" kern="1200" dirty="0">
              <a:latin typeface="+mn-lt"/>
            </a:rPr>
            <a:t>Including repair instructions for minor defects in user manuals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F4140CD4-0D0F-4660-996A-1DCD922A4B08}" type="parTrans" cxnId="{EF0949AA-CA0D-4CB9-B622-6C0B4F3CD51F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26FBE543-115D-41BE-BEE1-3C9F40C6E610}" type="sibTrans" cxnId="{EF0949AA-CA0D-4CB9-B622-6C0B4F3CD51F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8333A7DF-1FB4-473F-8A07-AFE523E257DB}">
      <dgm:prSet phldrT="[Text]" custT="1"/>
      <dgm:spPr>
        <a:xfrm>
          <a:off x="1481401" y="1151651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Ensure the availability of spare parts in the longer run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5E1CBC2-4971-47E1-95FF-20367CD218F0}" type="parTrans" cxnId="{B74E5EFD-226E-4581-935C-C5F2C2FA68B3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80A36298-8E48-4889-8BE4-E8DCDAEF3589}" type="sibTrans" cxnId="{B74E5EFD-226E-4581-935C-C5F2C2FA68B3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C1EA6F0-B9F9-45E6-B89B-5EAE4E3CF1A5}">
      <dgm:prSet phldrT="[Text]" custT="1"/>
      <dgm:spPr>
        <a:xfrm>
          <a:off x="1481401" y="1151651"/>
          <a:ext cx="4016484" cy="1046956"/>
        </a:xfr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Encourage manufacturers to offer a commitment to repair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3EAE7F05-1078-422B-8839-8655CA320ACF}" type="parTrans" cxnId="{9373B46D-B84C-4C48-88B0-CEF3957C0AFD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F15ABFF5-63BC-45E6-AFCE-B028D5A2AB11}" type="sibTrans" cxnId="{9373B46D-B84C-4C48-88B0-CEF3957C0AFD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81407AF0-CE26-4880-9136-A8CEAD0FD804}" type="pres">
      <dgm:prSet presAssocID="{8BA64A6B-7747-4D3E-8110-85A75B641B8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2FC46DD-20FA-474E-A78A-1D4874D5C663}" type="pres">
      <dgm:prSet presAssocID="{63352D27-4D44-4A05-B025-07F93FF4E8CF}" presName="linNode" presStyleCnt="0"/>
      <dgm:spPr/>
    </dgm:pt>
    <dgm:pt modelId="{F78A5B2D-B928-47BC-8DFC-5A8459A7687E}" type="pres">
      <dgm:prSet presAssocID="{63352D27-4D44-4A05-B025-07F93FF4E8CF}" presName="parentShp" presStyleLbl="node1" presStyleIdx="0" presStyleCnt="3" custScaleX="529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E5253EDB-BE7E-49B5-A46C-683A1069422D}" type="pres">
      <dgm:prSet presAssocID="{63352D27-4D44-4A05-B025-07F93FF4E8CF}" presName="childShp" presStyleLbl="bgAccFollowNode1" presStyleIdx="0" presStyleCnt="3" custScaleX="116216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1BD787E8-1052-4B7E-B572-6202D9B710A0}" type="pres">
      <dgm:prSet presAssocID="{4EB1FE5C-02EF-4A67-92D6-1EC98617FDE2}" presName="spacing" presStyleCnt="0"/>
      <dgm:spPr/>
    </dgm:pt>
    <dgm:pt modelId="{D96D2A50-0168-48EB-AB0C-86A28AF8B820}" type="pres">
      <dgm:prSet presAssocID="{170381B1-08D8-418B-8B4A-E9647993E727}" presName="linNode" presStyleCnt="0"/>
      <dgm:spPr/>
    </dgm:pt>
    <dgm:pt modelId="{5D956E92-702F-4727-8CF6-937457DAF916}" type="pres">
      <dgm:prSet presAssocID="{170381B1-08D8-418B-8B4A-E9647993E727}" presName="parentShp" presStyleLbl="node1" presStyleIdx="1" presStyleCnt="3" custScaleX="529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DD5E753-3F6E-4B72-B58C-C3CFD7D09031}" type="pres">
      <dgm:prSet presAssocID="{170381B1-08D8-418B-8B4A-E9647993E727}" presName="childShp" presStyleLbl="bgAccFollowNode1" presStyleIdx="1" presStyleCnt="3" custScaleX="116216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89EB7084-2391-4CE8-A0AD-13A44869334D}" type="pres">
      <dgm:prSet presAssocID="{5570A3AB-4C8A-4081-A5BF-44FA74E04C5E}" presName="spacing" presStyleCnt="0"/>
      <dgm:spPr/>
    </dgm:pt>
    <dgm:pt modelId="{5A0D0570-2A15-4C03-8370-029434647EC7}" type="pres">
      <dgm:prSet presAssocID="{2F8D18E3-0D73-455D-B2D8-5EFBB24C3976}" presName="linNode" presStyleCnt="0"/>
      <dgm:spPr/>
    </dgm:pt>
    <dgm:pt modelId="{D5C8D7C4-48BF-49A0-A844-9180805409C5}" type="pres">
      <dgm:prSet presAssocID="{2F8D18E3-0D73-455D-B2D8-5EFBB24C3976}" presName="parentShp" presStyleLbl="node1" presStyleIdx="2" presStyleCnt="3" custScaleX="529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65869617-3A6B-4095-80B9-934F7E67448E}" type="pres">
      <dgm:prSet presAssocID="{2F8D18E3-0D73-455D-B2D8-5EFBB24C3976}" presName="childShp" presStyleLbl="bgAccFollowNode1" presStyleIdx="2" presStyleCnt="3" custScaleX="116216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GB"/>
        </a:p>
      </dgm:t>
    </dgm:pt>
  </dgm:ptLst>
  <dgm:cxnLst>
    <dgm:cxn modelId="{89A4F728-47A9-4B15-BF91-E5A2B93328B4}" type="presOf" srcId="{0F3188BF-A687-4768-85C5-71BDD362C6FA}" destId="{6DD5E753-3F6E-4B72-B58C-C3CFD7D09031}" srcOrd="0" destOrd="0" presId="urn:microsoft.com/office/officeart/2005/8/layout/vList6"/>
    <dgm:cxn modelId="{05B000B2-8DE3-4F23-AD15-2ED37B31AA09}" type="presOf" srcId="{91CA4B9E-E624-4853-97E8-BADA6F407D80}" destId="{6DD5E753-3F6E-4B72-B58C-C3CFD7D09031}" srcOrd="0" destOrd="2" presId="urn:microsoft.com/office/officeart/2005/8/layout/vList6"/>
    <dgm:cxn modelId="{5A30B586-55A0-4DCC-9F3B-620A8E23A5D1}" type="presOf" srcId="{3CC70852-37DB-4FD0-970F-84C3A3540094}" destId="{65869617-3A6B-4095-80B9-934F7E67448E}" srcOrd="0" destOrd="1" presId="urn:microsoft.com/office/officeart/2005/8/layout/vList6"/>
    <dgm:cxn modelId="{C1997743-E01A-4D62-B53F-6AE6CC593FE9}" srcId="{D86576AE-F45C-4D31-B863-E738A39B5AB2}" destId="{E0A9A4F9-3A26-4652-BB09-E76AB16A6F0E}" srcOrd="1" destOrd="0" parTransId="{EC658AD7-4502-4D91-8632-A4EF89B17819}" sibTransId="{8D49AB1D-4DC6-4643-9512-BDBC5479DFEB}"/>
    <dgm:cxn modelId="{8373CC7C-DF5A-4CE0-9EF2-A84392BC6335}" srcId="{D86576AE-F45C-4D31-B863-E738A39B5AB2}" destId="{3D743FA3-2701-4F4E-9B73-BD776CCC0FFB}" srcOrd="0" destOrd="0" parTransId="{467C676F-2B92-43D7-8689-1BA1464EF886}" sibTransId="{41D95200-B201-4ADC-A575-6091DBDD3888}"/>
    <dgm:cxn modelId="{43E981FA-5292-46AE-8975-816282F4360E}" srcId="{170381B1-08D8-418B-8B4A-E9647993E727}" destId="{0F3188BF-A687-4768-85C5-71BDD362C6FA}" srcOrd="0" destOrd="0" parTransId="{AC06333E-3C44-4716-9EF6-ABD4BDEFE72F}" sibTransId="{755284FD-1895-464A-B620-80E643C78C61}"/>
    <dgm:cxn modelId="{EF0949AA-CA0D-4CB9-B622-6C0B4F3CD51F}" srcId="{0F3188BF-A687-4768-85C5-71BDD362C6FA}" destId="{91CA4B9E-E624-4853-97E8-BADA6F407D80}" srcOrd="1" destOrd="0" parTransId="{F4140CD4-0D0F-4660-996A-1DCD922A4B08}" sibTransId="{26FBE543-115D-41BE-BEE1-3C9F40C6E610}"/>
    <dgm:cxn modelId="{FA6C0CE1-FBAB-43CC-8B7F-D1E064193937}" srcId="{170381B1-08D8-418B-8B4A-E9647993E727}" destId="{5939624C-B8C3-4458-9897-4C1B7C9F0A43}" srcOrd="1" destOrd="0" parTransId="{88D657AF-0A48-4B06-A267-5AA393BA0EC6}" sibTransId="{272D1013-3CB2-4D3B-B31C-C3C03B1D94F9}"/>
    <dgm:cxn modelId="{E9F7A5B3-B9B4-44F6-9427-E5CB74B21837}" type="presOf" srcId="{8333A7DF-1FB4-473F-8A07-AFE523E257DB}" destId="{6DD5E753-3F6E-4B72-B58C-C3CFD7D09031}" srcOrd="0" destOrd="3" presId="urn:microsoft.com/office/officeart/2005/8/layout/vList6"/>
    <dgm:cxn modelId="{B74E5EFD-226E-4581-935C-C5F2C2FA68B3}" srcId="{0F3188BF-A687-4768-85C5-71BDD362C6FA}" destId="{8333A7DF-1FB4-473F-8A07-AFE523E257DB}" srcOrd="2" destOrd="0" parTransId="{B5E1CBC2-4971-47E1-95FF-20367CD218F0}" sibTransId="{80A36298-8E48-4889-8BE4-E8DCDAEF3589}"/>
    <dgm:cxn modelId="{A23FE458-3C0E-4EDC-A135-457F07847C80}" srcId="{53E7C42B-3EE6-4DE8-9DCD-2F561FDCDB82}" destId="{BF6C2D03-9141-4792-9DF8-BD6A362B4821}" srcOrd="2" destOrd="0" parTransId="{B3562C07-60C0-42CB-A027-B45F83191EF8}" sibTransId="{4EF1062F-BF08-4A7C-9EBA-ECA94ACF00F8}"/>
    <dgm:cxn modelId="{DDF403BE-31D7-4D91-BD93-CE3F82CDD96D}" type="presOf" srcId="{C132D96C-3D3E-4FF5-A39C-B194D7D661FE}" destId="{6DD5E753-3F6E-4B72-B58C-C3CFD7D09031}" srcOrd="0" destOrd="1" presId="urn:microsoft.com/office/officeart/2005/8/layout/vList6"/>
    <dgm:cxn modelId="{2DA6DD33-CEDF-456B-9D8C-DD7BBD51FAFA}" type="presOf" srcId="{2F8D18E3-0D73-455D-B2D8-5EFBB24C3976}" destId="{D5C8D7C4-48BF-49A0-A844-9180805409C5}" srcOrd="0" destOrd="0" presId="urn:microsoft.com/office/officeart/2005/8/layout/vList6"/>
    <dgm:cxn modelId="{4CA56243-16D2-40B2-AD8B-21492AFBB316}" srcId="{8BA64A6B-7747-4D3E-8110-85A75B641B85}" destId="{170381B1-08D8-418B-8B4A-E9647993E727}" srcOrd="1" destOrd="0" parTransId="{88CD7384-0D27-4BF9-96CC-482DED41ABD8}" sibTransId="{5570A3AB-4C8A-4081-A5BF-44FA74E04C5E}"/>
    <dgm:cxn modelId="{4724A233-DE3B-45E6-9A9B-222940800007}" type="presOf" srcId="{63352D27-4D44-4A05-B025-07F93FF4E8CF}" destId="{F78A5B2D-B928-47BC-8DFC-5A8459A7687E}" srcOrd="0" destOrd="0" presId="urn:microsoft.com/office/officeart/2005/8/layout/vList6"/>
    <dgm:cxn modelId="{AEA948B0-6CFF-45A5-8E92-23E6E6053EAA}" srcId="{53E7C42B-3EE6-4DE8-9DCD-2F561FDCDB82}" destId="{72A5281B-DBAC-4962-BF3D-695ED2593715}" srcOrd="1" destOrd="0" parTransId="{E0C67256-6A85-44CA-83B4-311F3475949B}" sibTransId="{34AFE26F-D617-4ECE-B16D-61AF0B8FA2F8}"/>
    <dgm:cxn modelId="{A65A870F-C4BC-4228-BC28-193923227CC5}" type="presOf" srcId="{170381B1-08D8-418B-8B4A-E9647993E727}" destId="{5D956E92-702F-4727-8CF6-937457DAF916}" srcOrd="0" destOrd="0" presId="urn:microsoft.com/office/officeart/2005/8/layout/vList6"/>
    <dgm:cxn modelId="{7AE640E8-9132-446E-98CD-A2231546A5E0}" type="presOf" srcId="{3D743FA3-2701-4F4E-9B73-BD776CCC0FFB}" destId="{E5253EDB-BE7E-49B5-A46C-683A1069422D}" srcOrd="0" destOrd="1" presId="urn:microsoft.com/office/officeart/2005/8/layout/vList6"/>
    <dgm:cxn modelId="{501FF020-2716-4247-9E02-18E9A4E9924C}" srcId="{53E7C42B-3EE6-4DE8-9DCD-2F561FDCDB82}" destId="{3CC70852-37DB-4FD0-970F-84C3A3540094}" srcOrd="0" destOrd="0" parTransId="{FC69087A-D744-4428-A07F-E5F0FD482DFD}" sibTransId="{28293BA5-E527-438E-9C0E-8BB2DF629F1D}"/>
    <dgm:cxn modelId="{9373B46D-B84C-4C48-88B0-CEF3957C0AFD}" srcId="{0F3188BF-A687-4768-85C5-71BDD362C6FA}" destId="{CC1EA6F0-B9F9-45E6-B89B-5EAE4E3CF1A5}" srcOrd="3" destOrd="0" parTransId="{3EAE7F05-1078-422B-8839-8655CA320ACF}" sibTransId="{F15ABFF5-63BC-45E6-AFCE-B028D5A2AB11}"/>
    <dgm:cxn modelId="{6942B86C-AD97-4494-9F4F-616BCBCDC574}" srcId="{63352D27-4D44-4A05-B025-07F93FF4E8CF}" destId="{D86576AE-F45C-4D31-B863-E738A39B5AB2}" srcOrd="0" destOrd="0" parTransId="{A426A8C6-E893-4903-85D4-FC60A24CAE3A}" sibTransId="{DACE0C3E-2717-49B3-9ED5-BD6E8229B892}"/>
    <dgm:cxn modelId="{A3DD6EF7-0F97-46ED-BD62-74EED131F470}" type="presOf" srcId="{5939624C-B8C3-4458-9897-4C1B7C9F0A43}" destId="{6DD5E753-3F6E-4B72-B58C-C3CFD7D09031}" srcOrd="0" destOrd="5" presId="urn:microsoft.com/office/officeart/2005/8/layout/vList6"/>
    <dgm:cxn modelId="{FE81DEE5-F0A8-4BF6-8623-12CA758B6279}" type="presOf" srcId="{53E7C42B-3EE6-4DE8-9DCD-2F561FDCDB82}" destId="{65869617-3A6B-4095-80B9-934F7E67448E}" srcOrd="0" destOrd="0" presId="urn:microsoft.com/office/officeart/2005/8/layout/vList6"/>
    <dgm:cxn modelId="{61C7FE52-292F-4CB1-BC1B-C0FBC77DE8C2}" srcId="{8BA64A6B-7747-4D3E-8110-85A75B641B85}" destId="{2F8D18E3-0D73-455D-B2D8-5EFBB24C3976}" srcOrd="2" destOrd="0" parTransId="{B4A1E504-548F-41AA-B8F9-C5A0324FDF1E}" sibTransId="{AA0F7160-A895-4469-80A5-E80735ED15B7}"/>
    <dgm:cxn modelId="{0E87CE7F-396F-47A1-B582-0F0EB47DBE81}" type="presOf" srcId="{BF6C2D03-9141-4792-9DF8-BD6A362B4821}" destId="{65869617-3A6B-4095-80B9-934F7E67448E}" srcOrd="0" destOrd="3" presId="urn:microsoft.com/office/officeart/2005/8/layout/vList6"/>
    <dgm:cxn modelId="{27BD5C50-B543-4DA3-B999-CDBE4B2EE24B}" srcId="{2F8D18E3-0D73-455D-B2D8-5EFBB24C3976}" destId="{53E7C42B-3EE6-4DE8-9DCD-2F561FDCDB82}" srcOrd="0" destOrd="0" parTransId="{1DCC65D7-2920-4A7E-8A77-47AF8E4020C4}" sibTransId="{F5A8637B-4CE9-48CA-8C9A-7CC1344BEEC6}"/>
    <dgm:cxn modelId="{8A0941E8-7592-4E94-975E-190C4A625273}" type="presOf" srcId="{8BA64A6B-7747-4D3E-8110-85A75B641B85}" destId="{81407AF0-CE26-4880-9136-A8CEAD0FD804}" srcOrd="0" destOrd="0" presId="urn:microsoft.com/office/officeart/2005/8/layout/vList6"/>
    <dgm:cxn modelId="{BE744B59-0071-40E4-9410-80E8FA861B09}" type="presOf" srcId="{0681B72F-325E-4F8D-944C-097D452FE03C}" destId="{65869617-3A6B-4095-80B9-934F7E67448E}" srcOrd="0" destOrd="4" presId="urn:microsoft.com/office/officeart/2005/8/layout/vList6"/>
    <dgm:cxn modelId="{7D888F18-E385-4584-A31E-6DCA7934289F}" srcId="{0F3188BF-A687-4768-85C5-71BDD362C6FA}" destId="{C132D96C-3D3E-4FF5-A39C-B194D7D661FE}" srcOrd="0" destOrd="0" parTransId="{4D06B0C9-AE3E-4ED1-B722-A6CAFD716F5D}" sibTransId="{E44A68C0-AB69-4149-B5A2-48F647468F4C}"/>
    <dgm:cxn modelId="{E99AF457-8233-43AD-9B7B-51D210320AA5}" srcId="{8BA64A6B-7747-4D3E-8110-85A75B641B85}" destId="{63352D27-4D44-4A05-B025-07F93FF4E8CF}" srcOrd="0" destOrd="0" parTransId="{89F5F5CC-DBDC-4E97-B998-7C95BBE64592}" sibTransId="{4EB1FE5C-02EF-4A67-92D6-1EC98617FDE2}"/>
    <dgm:cxn modelId="{B375B8E8-5AC6-47EF-A575-C6E940794973}" type="presOf" srcId="{CC1EA6F0-B9F9-45E6-B89B-5EAE4E3CF1A5}" destId="{6DD5E753-3F6E-4B72-B58C-C3CFD7D09031}" srcOrd="0" destOrd="4" presId="urn:microsoft.com/office/officeart/2005/8/layout/vList6"/>
    <dgm:cxn modelId="{35150107-E823-48B9-90D8-7E1580867805}" srcId="{D86576AE-F45C-4D31-B863-E738A39B5AB2}" destId="{D4E1259F-EA66-43B8-B0F9-62F0EE41DDAD}" srcOrd="2" destOrd="0" parTransId="{16268B3B-9CB1-43AA-9F28-539B4CBD8090}" sibTransId="{DD356E78-72F1-4A7E-9056-45F4ACD478C2}"/>
    <dgm:cxn modelId="{6490934E-6E7E-4107-9A16-E66D4CCCC59A}" type="presOf" srcId="{D4E1259F-EA66-43B8-B0F9-62F0EE41DDAD}" destId="{E5253EDB-BE7E-49B5-A46C-683A1069422D}" srcOrd="0" destOrd="3" presId="urn:microsoft.com/office/officeart/2005/8/layout/vList6"/>
    <dgm:cxn modelId="{237C0A4A-C2C5-4AFC-B5AC-E67420826278}" type="presOf" srcId="{D86576AE-F45C-4D31-B863-E738A39B5AB2}" destId="{E5253EDB-BE7E-49B5-A46C-683A1069422D}" srcOrd="0" destOrd="0" presId="urn:microsoft.com/office/officeart/2005/8/layout/vList6"/>
    <dgm:cxn modelId="{C733A05D-1081-4206-A77F-CD60903FE8D1}" type="presOf" srcId="{E0A9A4F9-3A26-4652-BB09-E76AB16A6F0E}" destId="{E5253EDB-BE7E-49B5-A46C-683A1069422D}" srcOrd="0" destOrd="2" presId="urn:microsoft.com/office/officeart/2005/8/layout/vList6"/>
    <dgm:cxn modelId="{BEFF221A-66E8-479C-94E9-407841A01C8E}" type="presOf" srcId="{72A5281B-DBAC-4962-BF3D-695ED2593715}" destId="{65869617-3A6B-4095-80B9-934F7E67448E}" srcOrd="0" destOrd="2" presId="urn:microsoft.com/office/officeart/2005/8/layout/vList6"/>
    <dgm:cxn modelId="{B0987F3D-1005-4058-A307-B6ED729E3B26}" srcId="{2F8D18E3-0D73-455D-B2D8-5EFBB24C3976}" destId="{0681B72F-325E-4F8D-944C-097D452FE03C}" srcOrd="1" destOrd="0" parTransId="{2E9AC9CC-D5C8-496B-912B-7786552F37EA}" sibTransId="{56EDFC08-12A9-4E49-84F0-65FD2D4A2325}"/>
    <dgm:cxn modelId="{EE944F28-F057-4043-BF62-2C8F6A8A8175}" type="presParOf" srcId="{81407AF0-CE26-4880-9136-A8CEAD0FD804}" destId="{42FC46DD-20FA-474E-A78A-1D4874D5C663}" srcOrd="0" destOrd="0" presId="urn:microsoft.com/office/officeart/2005/8/layout/vList6"/>
    <dgm:cxn modelId="{BC8AF8B4-4CA4-4E25-A3F6-89C9F3AA532D}" type="presParOf" srcId="{42FC46DD-20FA-474E-A78A-1D4874D5C663}" destId="{F78A5B2D-B928-47BC-8DFC-5A8459A7687E}" srcOrd="0" destOrd="0" presId="urn:microsoft.com/office/officeart/2005/8/layout/vList6"/>
    <dgm:cxn modelId="{34411E3D-679A-4B44-A818-C93BE0518394}" type="presParOf" srcId="{42FC46DD-20FA-474E-A78A-1D4874D5C663}" destId="{E5253EDB-BE7E-49B5-A46C-683A1069422D}" srcOrd="1" destOrd="0" presId="urn:microsoft.com/office/officeart/2005/8/layout/vList6"/>
    <dgm:cxn modelId="{76923EB8-1748-440F-821C-53DE15BDECCA}" type="presParOf" srcId="{81407AF0-CE26-4880-9136-A8CEAD0FD804}" destId="{1BD787E8-1052-4B7E-B572-6202D9B710A0}" srcOrd="1" destOrd="0" presId="urn:microsoft.com/office/officeart/2005/8/layout/vList6"/>
    <dgm:cxn modelId="{18F6573F-6F28-4992-978A-827FEB6A71D9}" type="presParOf" srcId="{81407AF0-CE26-4880-9136-A8CEAD0FD804}" destId="{D96D2A50-0168-48EB-AB0C-86A28AF8B820}" srcOrd="2" destOrd="0" presId="urn:microsoft.com/office/officeart/2005/8/layout/vList6"/>
    <dgm:cxn modelId="{5229602E-A181-4595-9815-37E2D142F8E8}" type="presParOf" srcId="{D96D2A50-0168-48EB-AB0C-86A28AF8B820}" destId="{5D956E92-702F-4727-8CF6-937457DAF916}" srcOrd="0" destOrd="0" presId="urn:microsoft.com/office/officeart/2005/8/layout/vList6"/>
    <dgm:cxn modelId="{ECA85E94-423B-4DC4-9D2B-79FCD3AE3635}" type="presParOf" srcId="{D96D2A50-0168-48EB-AB0C-86A28AF8B820}" destId="{6DD5E753-3F6E-4B72-B58C-C3CFD7D09031}" srcOrd="1" destOrd="0" presId="urn:microsoft.com/office/officeart/2005/8/layout/vList6"/>
    <dgm:cxn modelId="{AF531148-F718-4101-8375-CD6A1FC5AB2D}" type="presParOf" srcId="{81407AF0-CE26-4880-9136-A8CEAD0FD804}" destId="{89EB7084-2391-4CE8-A0AD-13A44869334D}" srcOrd="3" destOrd="0" presId="urn:microsoft.com/office/officeart/2005/8/layout/vList6"/>
    <dgm:cxn modelId="{8ED625D4-0BF8-453C-8B4C-E6754C70F3DE}" type="presParOf" srcId="{81407AF0-CE26-4880-9136-A8CEAD0FD804}" destId="{5A0D0570-2A15-4C03-8370-029434647EC7}" srcOrd="4" destOrd="0" presId="urn:microsoft.com/office/officeart/2005/8/layout/vList6"/>
    <dgm:cxn modelId="{D87199C8-1023-4A6B-8451-9A9158BBF7A9}" type="presParOf" srcId="{5A0D0570-2A15-4C03-8370-029434647EC7}" destId="{D5C8D7C4-48BF-49A0-A844-9180805409C5}" srcOrd="0" destOrd="0" presId="urn:microsoft.com/office/officeart/2005/8/layout/vList6"/>
    <dgm:cxn modelId="{608B0C1D-CA7F-4360-8512-D9DD16AB6E37}" type="presParOf" srcId="{5A0D0570-2A15-4C03-8370-029434647EC7}" destId="{65869617-3A6B-4095-80B9-934F7E6744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53EDB-BE7E-49B5-A46C-683A1069422D}">
      <dsp:nvSpPr>
        <dsp:cNvPr id="0" name=""/>
        <dsp:cNvSpPr/>
      </dsp:nvSpPr>
      <dsp:spPr>
        <a:xfrm>
          <a:off x="2367810" y="0"/>
          <a:ext cx="6419781" cy="1732692"/>
        </a:xfrm>
        <a:prstGeom prst="rightArrow">
          <a:avLst>
            <a:gd name="adj1" fmla="val 75000"/>
            <a:gd name="adj2" fmla="val 50000"/>
          </a:avLst>
        </a:prstGeo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Recommendation 1: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latin typeface="+mn-lt"/>
            </a:rPr>
            <a:t>Boosting pro-environmental attitudes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latin typeface="+mn-lt"/>
            </a:rPr>
            <a:t>Increasing  consumer awareness of second hand, renting/leasing and repair markets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latin typeface="+mn-lt"/>
            </a:rPr>
            <a:t>Promoting benefits of durability and reparability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367810" y="216587"/>
        <a:ext cx="5770022" cy="1299519"/>
      </dsp:txXfrm>
    </dsp:sp>
    <dsp:sp modelId="{F78A5B2D-B928-47BC-8DFC-5A8459A7687E}">
      <dsp:nvSpPr>
        <dsp:cNvPr id="0" name=""/>
        <dsp:cNvSpPr/>
      </dsp:nvSpPr>
      <dsp:spPr>
        <a:xfrm>
          <a:off x="419088" y="0"/>
          <a:ext cx="1948722" cy="1732692"/>
        </a:xfrm>
        <a:prstGeom prst="roundRect">
          <a:avLst/>
        </a:prstGeom>
        <a:solidFill>
          <a:srgbClr val="00596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+mn-lt"/>
            </a:rPr>
            <a:t>Boosting CE engagement by strengthening pro-environmental attitudes and awareness</a:t>
          </a:r>
          <a:endParaRPr lang="en-US" sz="1200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503671" y="84583"/>
        <a:ext cx="1779556" cy="1563526"/>
      </dsp:txXfrm>
    </dsp:sp>
    <dsp:sp modelId="{6DD5E753-3F6E-4B72-B58C-C3CFD7D09031}">
      <dsp:nvSpPr>
        <dsp:cNvPr id="0" name=""/>
        <dsp:cNvSpPr/>
      </dsp:nvSpPr>
      <dsp:spPr>
        <a:xfrm>
          <a:off x="2367810" y="1905961"/>
          <a:ext cx="6419781" cy="1732692"/>
        </a:xfrm>
        <a:prstGeom prst="rightArrow">
          <a:avLst>
            <a:gd name="adj1" fmla="val 75000"/>
            <a:gd name="adj2" fmla="val 50000"/>
          </a:avLst>
        </a:prstGeo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Recommendation 2 – Making repair easier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latin typeface="+mn-lt"/>
            </a:rPr>
            <a:t>Making essential components in a product replaceable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latin typeface="+mn-lt"/>
            </a:rPr>
            <a:t>Including repair instructions for minor defects in user manuals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Ensure the availability of spare parts in the longer run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Encourage manufacturers to offer a commitment to repair</a:t>
          </a:r>
          <a:endParaRPr lang="en-US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Recommendation 3 - </a:t>
          </a:r>
          <a:r>
            <a:rPr lang="fr-FR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Create</a:t>
          </a:r>
          <a:r>
            <a:rPr lang="fr-F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</a:t>
          </a:r>
          <a:r>
            <a:rPr lang="fr-FR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financial</a:t>
          </a:r>
          <a:r>
            <a:rPr lang="fr-F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</a:t>
          </a:r>
          <a:r>
            <a:rPr lang="en-GB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incentives for DUR &amp; REP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367810" y="2122548"/>
        <a:ext cx="5770022" cy="1299519"/>
      </dsp:txXfrm>
    </dsp:sp>
    <dsp:sp modelId="{5D956E92-702F-4727-8CF6-937457DAF916}">
      <dsp:nvSpPr>
        <dsp:cNvPr id="0" name=""/>
        <dsp:cNvSpPr/>
      </dsp:nvSpPr>
      <dsp:spPr>
        <a:xfrm>
          <a:off x="419088" y="1905961"/>
          <a:ext cx="1948722" cy="1732692"/>
        </a:xfrm>
        <a:prstGeom prst="roundRect">
          <a:avLst/>
        </a:prstGeom>
        <a:solidFill>
          <a:srgbClr val="00596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The importance of price, quality and convenience to support a Circular Economy</a:t>
          </a:r>
        </a:p>
      </dsp:txBody>
      <dsp:txXfrm>
        <a:off x="503671" y="1990544"/>
        <a:ext cx="1779556" cy="1563526"/>
      </dsp:txXfrm>
    </dsp:sp>
    <dsp:sp modelId="{65869617-3A6B-4095-80B9-934F7E67448E}">
      <dsp:nvSpPr>
        <dsp:cNvPr id="0" name=""/>
        <dsp:cNvSpPr/>
      </dsp:nvSpPr>
      <dsp:spPr>
        <a:xfrm>
          <a:off x="2367810" y="3811923"/>
          <a:ext cx="6419781" cy="1732692"/>
        </a:xfrm>
        <a:prstGeom prst="rightArrow">
          <a:avLst>
            <a:gd name="adj1" fmla="val 75000"/>
            <a:gd name="adj2" fmla="val 50000"/>
          </a:avLst>
        </a:prstGeom>
        <a:solidFill>
          <a:srgbClr val="005962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5962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Recommendation 4 - Making DUR &amp; REP information available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latin typeface="+mn-lt"/>
            </a:rPr>
            <a:t>Integrate durability and reparability information into labels</a:t>
          </a:r>
          <a:endParaRPr lang="en-US" sz="12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latin typeface="+mn-lt"/>
            </a:rPr>
            <a:t>Develop a scoring system for reparability of products</a:t>
          </a:r>
          <a:endParaRPr lang="en-US" sz="12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kern="1200" dirty="0">
              <a:latin typeface="+mn-lt"/>
            </a:rPr>
            <a:t>Provide</a:t>
          </a:r>
          <a:r>
            <a:rPr lang="fr-FR" sz="1200" b="0" kern="1200" dirty="0">
              <a:latin typeface="+mn-lt"/>
            </a:rPr>
            <a:t> </a:t>
          </a:r>
          <a:r>
            <a:rPr lang="en-GB" sz="1200" b="0" kern="1200" dirty="0">
              <a:latin typeface="+mn-lt"/>
            </a:rPr>
            <a:t>information on spare parts and repair services</a:t>
          </a:r>
          <a:endParaRPr lang="en-US" sz="12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Recommendation</a:t>
          </a:r>
          <a:r>
            <a:rPr lang="fr-F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5 - </a:t>
          </a:r>
          <a:r>
            <a:rPr lang="fr-FR" sz="1200" b="1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Strengthened</a:t>
          </a:r>
          <a:r>
            <a:rPr lang="fr-F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</a:t>
          </a:r>
          <a:r>
            <a:rPr lang="fr-FR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enforcement</a:t>
          </a:r>
          <a:r>
            <a:rPr lang="fr-FR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</a:t>
          </a:r>
          <a:r>
            <a:rPr lang="fr-FR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of consumer </a:t>
          </a:r>
          <a:r>
            <a:rPr lang="fr-FR" sz="12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legislation</a:t>
          </a:r>
          <a:r>
            <a:rPr lang="fr-F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fr-FR" sz="1200" b="1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e.g</a:t>
          </a:r>
          <a:r>
            <a:rPr lang="fr-F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 </a:t>
          </a:r>
          <a:r>
            <a:rPr lang="en-GB" sz="1200" b="1" kern="1200" dirty="0" smtClean="0">
              <a:solidFill>
                <a:schemeClr val="tx1"/>
              </a:solidFill>
            </a:rPr>
            <a:t>unfair planned obsolescence practices</a:t>
          </a:r>
          <a:r>
            <a:rPr lang="en-GB" sz="1200" kern="1200" dirty="0" smtClean="0"/>
            <a:t>. </a:t>
          </a:r>
          <a:endParaRPr lang="en-U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2367810" y="4028510"/>
        <a:ext cx="5770022" cy="1299519"/>
      </dsp:txXfrm>
    </dsp:sp>
    <dsp:sp modelId="{D5C8D7C4-48BF-49A0-A844-9180805409C5}">
      <dsp:nvSpPr>
        <dsp:cNvPr id="0" name=""/>
        <dsp:cNvSpPr/>
      </dsp:nvSpPr>
      <dsp:spPr>
        <a:xfrm>
          <a:off x="419088" y="3811923"/>
          <a:ext cx="1948722" cy="1732692"/>
        </a:xfrm>
        <a:prstGeom prst="roundRect">
          <a:avLst/>
        </a:prstGeom>
        <a:solidFill>
          <a:srgbClr val="00596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+mn-lt"/>
            </a:rPr>
            <a:t>Enhancing product information on durability and reparability</a:t>
          </a:r>
          <a:endParaRPr lang="en-US" sz="1200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503671" y="3896506"/>
        <a:ext cx="1779556" cy="1563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87"/>
            <a:ext cx="5335893" cy="43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3815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6780" indent="-27857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18960" indent="-2225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67166" indent="-2225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5373" indent="-2225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3579" indent="-2225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1786" indent="-2225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9992" indent="-2225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08199" indent="-2225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1B70BF-CECE-430F-82E9-5256CBCA72FB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3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37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8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8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4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22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4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7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1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503" indent="-28057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312" indent="-2244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236" indent="-2244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161" indent="-2244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9086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8010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6935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5860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3E6E8E3-5462-47AB-B429-859C740A200D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1FA7-841F-40AA-8A87-A0BD467A44F8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858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3313A-13E2-4FAA-B1EB-2494E1DE3E8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0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154" indent="-336154">
              <a:spcAft>
                <a:spcPts val="588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3313A-13E2-4FAA-B1EB-2494E1DE3E8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33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dirty="0"/>
              <a:t> </a:t>
            </a:r>
            <a:endParaRPr lang="en-GB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503" indent="-28057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312" indent="-2244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236" indent="-2244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161" indent="-2244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9086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8010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6935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5860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F3B839B-2311-4E98-8991-FAF60B3589AF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4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503" indent="-28057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2312" indent="-2244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1236" indent="-2244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0161" indent="-2244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9086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8010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6935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5860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F3B839B-2311-4E98-8991-FAF60B3589AF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1FA7-841F-40AA-8A87-A0BD467A44F8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84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24" descr="box-fr-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669088"/>
            <a:ext cx="5746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554911B-678E-4FE7-A141-663DC3C068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50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9144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9144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4472C4">
                  <a:lumMod val="50000"/>
                </a:srgb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445746"/>
            <a:ext cx="817245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4850" y="1765300"/>
            <a:ext cx="817245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41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496" y="6525344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4" r:id="rId12"/>
    <p:sldLayoutId id="2147483756" r:id="rId13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eroen.van-laer@ec.europa.e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8925" y="5295900"/>
            <a:ext cx="3024188" cy="936625"/>
          </a:xfrm>
        </p:spPr>
        <p:txBody>
          <a:bodyPr/>
          <a:lstStyle/>
          <a:p>
            <a:pPr eaLnBrk="1" hangingPunct="1"/>
            <a:endParaRPr lang="fr-BE" altLang="en-US" smtClean="0"/>
          </a:p>
          <a:p>
            <a:pPr eaLnBrk="1" hangingPunct="1"/>
            <a:endParaRPr lang="fr-BE" altLang="en-US" smtClean="0"/>
          </a:p>
          <a:p>
            <a:pPr eaLnBrk="1" hangingPunct="1"/>
            <a:endParaRPr lang="fr-BE" altLang="en-US" smtClean="0"/>
          </a:p>
        </p:txBody>
      </p:sp>
      <p:sp>
        <p:nvSpPr>
          <p:cNvPr id="3075" name="Subtitle 1"/>
          <p:cNvSpPr txBox="1">
            <a:spLocks/>
          </p:cNvSpPr>
          <p:nvPr/>
        </p:nvSpPr>
        <p:spPr bwMode="auto">
          <a:xfrm>
            <a:off x="666105" y="1564482"/>
            <a:ext cx="8477896" cy="236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3200" b="1" i="0" dirty="0" smtClean="0">
                <a:solidFill>
                  <a:srgbClr val="FFD624"/>
                </a:solidFill>
              </a:rPr>
              <a:t>Circular economy </a:t>
            </a:r>
          </a:p>
          <a:p>
            <a:pPr algn="ctr" eaLnBrk="1" hangingPunct="1">
              <a:buFontTx/>
              <a:buNone/>
            </a:pPr>
            <a:r>
              <a:rPr lang="en-GB" altLang="en-US" sz="3200" i="0" dirty="0">
                <a:solidFill>
                  <a:srgbClr val="FFD624"/>
                </a:solidFill>
              </a:rPr>
              <a:t>p</a:t>
            </a:r>
            <a:r>
              <a:rPr lang="en-GB" altLang="en-US" sz="3200" b="1" i="0" dirty="0" smtClean="0">
                <a:solidFill>
                  <a:srgbClr val="FFD624"/>
                </a:solidFill>
              </a:rPr>
              <a:t>roduct durability &amp; reparability</a:t>
            </a:r>
          </a:p>
          <a:p>
            <a:pPr algn="ctr" eaLnBrk="1" hangingPunct="1">
              <a:buFontTx/>
              <a:buNone/>
            </a:pPr>
            <a:r>
              <a:rPr lang="en-GB" altLang="en-US" sz="3200" b="1" i="0" dirty="0" smtClean="0">
                <a:solidFill>
                  <a:srgbClr val="FFD624"/>
                </a:solidFill>
              </a:rPr>
              <a:t>planned/premature obsolescence </a:t>
            </a:r>
            <a:endParaRPr lang="en-GB" altLang="en-US" sz="3200" b="1" dirty="0"/>
          </a:p>
          <a:p>
            <a:pPr algn="ctr" eaLnBrk="1" hangingPunct="1">
              <a:buFontTx/>
              <a:buNone/>
            </a:pPr>
            <a:endParaRPr lang="en-GB" altLang="en-US" sz="3200" b="1" i="0" dirty="0">
              <a:solidFill>
                <a:srgbClr val="FFD624"/>
              </a:solidFill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259632" y="4481136"/>
            <a:ext cx="7651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None/>
            </a:pPr>
            <a:r>
              <a:rPr lang="en-GB" sz="2000" b="1" i="0" dirty="0" smtClean="0">
                <a:solidFill>
                  <a:srgbClr val="FFFFFF"/>
                </a:solidFill>
              </a:rPr>
              <a:t>ECCG </a:t>
            </a:r>
            <a:r>
              <a:rPr lang="en-GB" sz="2000" b="1" i="0" smtClean="0">
                <a:solidFill>
                  <a:srgbClr val="FFFFFF"/>
                </a:solidFill>
              </a:rPr>
              <a:t>meeti</a:t>
            </a:r>
            <a:r>
              <a:rPr lang="en-GB" sz="2000" i="0" smtClean="0">
                <a:solidFill>
                  <a:srgbClr val="FFFFFF"/>
                </a:solidFill>
              </a:rPr>
              <a:t>ng </a:t>
            </a:r>
            <a:r>
              <a:rPr lang="en-GB" altLang="en-US" sz="2000" i="0" smtClean="0">
                <a:solidFill>
                  <a:srgbClr val="FFFFFF"/>
                </a:solidFill>
              </a:rPr>
              <a:t>23</a:t>
            </a:r>
            <a:r>
              <a:rPr lang="en-GB" altLang="en-US" sz="2000" b="1" i="0" smtClean="0">
                <a:solidFill>
                  <a:srgbClr val="FFFFFF"/>
                </a:solidFill>
              </a:rPr>
              <a:t> </a:t>
            </a:r>
            <a:r>
              <a:rPr lang="en-GB" altLang="en-US" sz="2000" b="1" i="0" dirty="0" smtClean="0">
                <a:solidFill>
                  <a:srgbClr val="FFFFFF"/>
                </a:solidFill>
              </a:rPr>
              <a:t>October 2018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 i="0" dirty="0">
              <a:solidFill>
                <a:schemeClr val="bg1"/>
              </a:solidFill>
            </a:endParaRPr>
          </a:p>
        </p:txBody>
      </p:sp>
      <p:sp>
        <p:nvSpPr>
          <p:cNvPr id="3077" name="TextBox 13"/>
          <p:cNvSpPr txBox="1">
            <a:spLocks noChangeArrowheads="1"/>
          </p:cNvSpPr>
          <p:nvPr/>
        </p:nvSpPr>
        <p:spPr bwMode="auto">
          <a:xfrm>
            <a:off x="4427538" y="5373688"/>
            <a:ext cx="44831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0" dirty="0">
                <a:solidFill>
                  <a:schemeClr val="bg1"/>
                </a:solidFill>
              </a:rPr>
              <a:t>Jeroen Van Laer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0" dirty="0">
                <a:solidFill>
                  <a:schemeClr val="bg1"/>
                </a:solidFill>
              </a:rPr>
              <a:t>Policy </a:t>
            </a:r>
            <a:r>
              <a:rPr lang="en-US" altLang="en-US" sz="1400" i="0" dirty="0" smtClean="0">
                <a:solidFill>
                  <a:schemeClr val="bg1"/>
                </a:solidFill>
              </a:rPr>
              <a:t>officer Sustainable Consumption</a:t>
            </a:r>
            <a:endParaRPr lang="en-US" altLang="en-US" sz="1400" i="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0" dirty="0">
                <a:solidFill>
                  <a:schemeClr val="bg1"/>
                </a:solidFill>
              </a:rPr>
              <a:t>Consumer Policy Unit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0" dirty="0">
                <a:solidFill>
                  <a:schemeClr val="bg1"/>
                </a:solidFill>
              </a:rPr>
              <a:t>Consumers Directorate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0" dirty="0">
                <a:solidFill>
                  <a:schemeClr val="bg1"/>
                </a:solidFill>
              </a:rPr>
              <a:t>DG Justice and Consumers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625"/>
          </a:xfrm>
        </p:spPr>
        <p:txBody>
          <a:bodyPr/>
          <a:lstStyle/>
          <a:p>
            <a:pPr marL="0" indent="0"/>
            <a:r>
              <a:rPr lang="fr-BE" sz="2400" dirty="0" smtClean="0"/>
              <a:t>Behavioural study on Consumer Engagement in the Circular Economy (DG JUST)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1C3D9-91D5-4A91-8783-1BE22ED9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F14AF-BDA2-49D2-BCFB-0D6B8BD7CB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3257"/>
            <a:ext cx="8363272" cy="4896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625"/>
          </a:xfrm>
        </p:spPr>
        <p:txBody>
          <a:bodyPr/>
          <a:lstStyle/>
          <a:p>
            <a:pPr marL="0" indent="0"/>
            <a:r>
              <a:rPr lang="en-GB" sz="2400" dirty="0"/>
              <a:t>Consumers claim to be willing to engage in </a:t>
            </a:r>
            <a:r>
              <a:rPr lang="en-GB" sz="2400" dirty="0" smtClean="0"/>
              <a:t>Circular Economy and have high expectations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1C3D9-91D5-4A91-8783-1BE22ED9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B2AFC-3807-4D90-ACB0-59638F1B8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64704"/>
            <a:ext cx="8606190" cy="5616624"/>
          </a:xfrm>
        </p:spPr>
        <p:txBody>
          <a:bodyPr/>
          <a:lstStyle/>
          <a:p>
            <a:endParaRPr lang="en-GB" sz="1600" i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600" i="0" dirty="0"/>
              <a:t>The majority of survey respondents reported that </a:t>
            </a:r>
            <a:r>
              <a:rPr lang="en-GB" sz="1600" i="0" u="sng" dirty="0"/>
              <a:t>they keep things they own for a long time</a:t>
            </a:r>
            <a:r>
              <a:rPr lang="en-GB" sz="1600" i="0" dirty="0"/>
              <a:t> (93%), </a:t>
            </a:r>
            <a:r>
              <a:rPr lang="en-GB" sz="1600" i="0" u="sng" dirty="0"/>
              <a:t>recycle</a:t>
            </a:r>
            <a:r>
              <a:rPr lang="en-GB" sz="1600" i="0" dirty="0"/>
              <a:t> unwanted possessions (78%), and </a:t>
            </a:r>
            <a:r>
              <a:rPr lang="en-GB" sz="1600" i="0" u="sng" dirty="0"/>
              <a:t>repair</a:t>
            </a:r>
            <a:r>
              <a:rPr lang="en-GB" sz="1600" i="0" dirty="0"/>
              <a:t> possessions if they break (64%). </a:t>
            </a:r>
            <a:endParaRPr lang="en-GB" sz="1600" i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1600" i="0" dirty="0" smtClean="0"/>
              <a:t>Respondents </a:t>
            </a:r>
            <a:r>
              <a:rPr lang="en-GB" sz="1600" i="0" dirty="0"/>
              <a:t>also reported that their </a:t>
            </a:r>
            <a:r>
              <a:rPr lang="en-GB" sz="1600" i="0" u="sng" dirty="0"/>
              <a:t>peers </a:t>
            </a:r>
            <a:r>
              <a:rPr lang="en-GB" sz="1600" i="0" u="sng" dirty="0" smtClean="0"/>
              <a:t>have similar </a:t>
            </a:r>
            <a:r>
              <a:rPr lang="en-GB" sz="1600" i="0" u="sng" dirty="0"/>
              <a:t>levels of engagement </a:t>
            </a:r>
            <a:r>
              <a:rPr lang="en-GB" sz="1600" i="0" dirty="0"/>
              <a:t>in the Circular Economy. </a:t>
            </a:r>
            <a:endParaRPr lang="en-GB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600" i="0" dirty="0" smtClean="0"/>
              <a:t>A </a:t>
            </a:r>
            <a:r>
              <a:rPr lang="en-GB" sz="1600" i="0" dirty="0"/>
              <a:t>lower yet substantial proportion of respondents reported being willing to engage with novel Circular Economy practices such as </a:t>
            </a:r>
            <a:r>
              <a:rPr lang="en-GB" sz="1600" i="0" u="sng" dirty="0"/>
              <a:t>leasing products or buying second hand products. </a:t>
            </a:r>
            <a:endParaRPr lang="en-GB" sz="1600" i="0" u="sng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b="0" i="0" dirty="0" smtClean="0"/>
              <a:t>The </a:t>
            </a:r>
            <a:r>
              <a:rPr lang="en-GB" sz="1600" b="0" i="0" dirty="0"/>
              <a:t>share of consumers who reported they were interested in </a:t>
            </a:r>
            <a:r>
              <a:rPr lang="en-GB" sz="1600" b="0" i="0" u="sng" dirty="0"/>
              <a:t>leasing</a:t>
            </a:r>
            <a:r>
              <a:rPr lang="en-GB" sz="1600" b="0" i="0" dirty="0"/>
              <a:t> varied across product groups: between 10% for vacuum cleaners compared to 25% for mobile phones. </a:t>
            </a:r>
            <a:endParaRPr lang="en-GB" sz="1600" b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b="0" i="0" dirty="0" smtClean="0"/>
              <a:t>Overall</a:t>
            </a:r>
            <a:r>
              <a:rPr lang="en-GB" sz="1600" b="0" i="0" dirty="0"/>
              <a:t>, around one in three consumers claim to buy </a:t>
            </a:r>
            <a:r>
              <a:rPr lang="en-GB" sz="1600" b="0" i="0" u="sng" dirty="0"/>
              <a:t>second hand </a:t>
            </a:r>
            <a:r>
              <a:rPr lang="en-GB" sz="1600" b="0" i="0" u="sng" dirty="0" smtClean="0"/>
              <a:t>products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i="0" dirty="0"/>
              <a:t>Many consumers </a:t>
            </a:r>
            <a:r>
              <a:rPr lang="en-GB" sz="1600" i="0" u="sng" dirty="0"/>
              <a:t>expect products</a:t>
            </a:r>
            <a:r>
              <a:rPr lang="en-GB" sz="1600" i="0" dirty="0"/>
              <a:t>, especially expensive products, </a:t>
            </a:r>
            <a:r>
              <a:rPr lang="en-GB" sz="1600" i="0" u="sng" dirty="0"/>
              <a:t>to last a long time</a:t>
            </a:r>
            <a:r>
              <a:rPr lang="en-GB" sz="1600" i="0" u="sng" dirty="0" smtClean="0"/>
              <a:t>.</a:t>
            </a:r>
            <a:endParaRPr lang="en-GB" sz="1600" i="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1600" i="0" dirty="0"/>
              <a:t>Most consumers expect that </a:t>
            </a:r>
            <a:r>
              <a:rPr lang="en-GB" sz="1600" i="0" u="sng" dirty="0"/>
              <a:t>repairing products is possible and easy to arrange</a:t>
            </a:r>
            <a:r>
              <a:rPr lang="en-GB" sz="1600" i="0" dirty="0" smtClean="0"/>
              <a:t>. Consumers expect a good repair service. </a:t>
            </a:r>
            <a:r>
              <a:rPr lang="en-GB" sz="1400" b="0" dirty="0" smtClean="0"/>
              <a:t> </a:t>
            </a:r>
            <a:endParaRPr lang="en-GB" sz="1400" b="0" dirty="0"/>
          </a:p>
          <a:p>
            <a:pPr lvl="0"/>
            <a:endParaRPr lang="en-GB" sz="1200" kern="1200" dirty="0">
              <a:solidFill>
                <a:schemeClr val="tx1"/>
              </a:solidFill>
              <a:latin typeface="Arial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GB" sz="1600" b="0" i="0" u="sng" dirty="0"/>
          </a:p>
        </p:txBody>
      </p:sp>
    </p:spTree>
    <p:extLst>
      <p:ext uri="{BB962C8B-B14F-4D97-AF65-F5344CB8AC3E}">
        <p14:creationId xmlns:p14="http://schemas.microsoft.com/office/powerpoint/2010/main" val="35671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625"/>
          </a:xfrm>
        </p:spPr>
        <p:txBody>
          <a:bodyPr/>
          <a:lstStyle/>
          <a:p>
            <a:pPr marL="0" indent="0"/>
            <a:r>
              <a:rPr lang="en-GB" sz="2400" dirty="0"/>
              <a:t>However, consumers’ actual engagement was found to be </a:t>
            </a:r>
            <a:r>
              <a:rPr lang="en-GB" sz="2400" dirty="0" smtClean="0"/>
              <a:t>low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1C3D9-91D5-4A91-8783-1BE22ED9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B2AFC-3807-4D90-ACB0-59638F1B8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45" y="980728"/>
            <a:ext cx="8678198" cy="5544616"/>
          </a:xfrm>
        </p:spPr>
        <p:txBody>
          <a:bodyPr/>
          <a:lstStyle/>
          <a:p>
            <a:endParaRPr lang="en-GB" sz="1600" i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1800" b="1" i="0" dirty="0" smtClean="0"/>
              <a:t>There are still </a:t>
            </a:r>
            <a:r>
              <a:rPr lang="en-GB" sz="1800" b="1" i="0" u="sng" dirty="0" smtClean="0"/>
              <a:t>many consumers</a:t>
            </a:r>
            <a:r>
              <a:rPr lang="en-GB" sz="1800" b="1" i="0" dirty="0" smtClean="0"/>
              <a:t> who have in the past </a:t>
            </a:r>
            <a:r>
              <a:rPr lang="en-GB" sz="1800" b="1" i="0" u="sng" dirty="0" smtClean="0"/>
              <a:t>not repaired, leased, rented or bought products second hand.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i="0" dirty="0" smtClean="0"/>
              <a:t>Most consumers </a:t>
            </a:r>
            <a:r>
              <a:rPr lang="en-GB" sz="1800" b="1" i="0" u="sng" dirty="0" smtClean="0"/>
              <a:t>repair products </a:t>
            </a:r>
            <a:r>
              <a:rPr lang="en-GB" sz="1800" i="0" dirty="0" smtClean="0"/>
              <a:t>when they break (around 63%).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i="0" dirty="0" smtClean="0"/>
              <a:t>Yet, the share of consumers who have </a:t>
            </a:r>
            <a:r>
              <a:rPr lang="en-GB" sz="1800" i="0" u="sng" dirty="0" smtClean="0"/>
              <a:t>not repaired </a:t>
            </a:r>
            <a:r>
              <a:rPr lang="en-GB" sz="1800" i="0" dirty="0" smtClean="0"/>
              <a:t>products after they broke was still substantial: </a:t>
            </a:r>
            <a:r>
              <a:rPr lang="en-GB" sz="1800" i="0" u="sng" dirty="0" smtClean="0"/>
              <a:t>36% on average across the analysed products</a:t>
            </a:r>
            <a:r>
              <a:rPr lang="en-GB" sz="1800" i="0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b="0" i="0" dirty="0" smtClean="0"/>
              <a:t>The highest non-repair rate was observed among Dutch survey participants (on average 56%) while the lowest was observed among Romanian participants (on average 25%).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b="0" i="0" dirty="0" smtClean="0"/>
              <a:t>Age and other socio-demographic factors did not play an important role with respect to repair behaviour.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i="0" u="sng" dirty="0" smtClean="0"/>
              <a:t>Professional repair was most popular </a:t>
            </a:r>
            <a:r>
              <a:rPr lang="en-GB" sz="1800" i="0" dirty="0" smtClean="0"/>
              <a:t>(26% repair service, 17% manufacturer repairs). Self-repair was less prevalent (~6-18%) except for clothing (24%)</a:t>
            </a:r>
            <a:endParaRPr lang="en-GB" sz="1800" b="1" i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1800" i="0" dirty="0" smtClean="0"/>
              <a:t>Experience with </a:t>
            </a:r>
            <a:r>
              <a:rPr lang="en-GB" sz="1800" b="1" i="0" u="sng" dirty="0" smtClean="0"/>
              <a:t>renting/leasing </a:t>
            </a:r>
            <a:r>
              <a:rPr lang="en-GB" sz="1800" i="0" u="sng" dirty="0" smtClean="0"/>
              <a:t>(1%) </a:t>
            </a:r>
            <a:r>
              <a:rPr lang="en-GB" sz="1800" b="1" i="0" u="sng" dirty="0" smtClean="0"/>
              <a:t>and buying second hand </a:t>
            </a:r>
            <a:r>
              <a:rPr lang="en-GB" sz="1800" i="0" dirty="0" smtClean="0"/>
              <a:t>(6%) </a:t>
            </a:r>
            <a:r>
              <a:rPr lang="en-GB" sz="1800" i="0" u="sng" dirty="0" smtClean="0"/>
              <a:t>was rather low in the surveyed population. </a:t>
            </a:r>
          </a:p>
        </p:txBody>
      </p:sp>
    </p:spTree>
    <p:extLst>
      <p:ext uri="{BB962C8B-B14F-4D97-AF65-F5344CB8AC3E}">
        <p14:creationId xmlns:p14="http://schemas.microsoft.com/office/powerpoint/2010/main" val="11462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625"/>
          </a:xfrm>
        </p:spPr>
        <p:txBody>
          <a:bodyPr/>
          <a:lstStyle/>
          <a:p>
            <a:pPr marL="0" indent="0" algn="ctr"/>
            <a:r>
              <a:rPr lang="en-GB" sz="2400" dirty="0" smtClean="0"/>
              <a:t>Consumers lack information on product durability and reparability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1C3D9-91D5-4A91-8783-1BE22ED9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2124D-703A-41E6-A33F-0A222DD538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3645024"/>
            <a:ext cx="8075240" cy="29404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0F4F08-0692-4D46-984E-0DC97C806E31}"/>
              </a:ext>
            </a:extLst>
          </p:cNvPr>
          <p:cNvSpPr/>
          <p:nvPr/>
        </p:nvSpPr>
        <p:spPr>
          <a:xfrm>
            <a:off x="251520" y="1266115"/>
            <a:ext cx="8435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Results of the behavioural experiment:</a:t>
            </a:r>
          </a:p>
          <a:p>
            <a:r>
              <a:rPr lang="en-GB" sz="1600" b="0" dirty="0">
                <a:solidFill>
                  <a:srgbClr val="0F5494"/>
                </a:solidFill>
                <a:latin typeface="+mn-lt"/>
              </a:rPr>
              <a:t>C</a:t>
            </a:r>
            <a:r>
              <a:rPr lang="en-GB" sz="1600" b="0" dirty="0" smtClean="0">
                <a:solidFill>
                  <a:srgbClr val="0F5494"/>
                </a:solidFill>
              </a:rPr>
              <a:t>onsumers </a:t>
            </a:r>
            <a:r>
              <a:rPr lang="en-GB" sz="1600" b="0" dirty="0">
                <a:solidFill>
                  <a:srgbClr val="0F5494"/>
                </a:solidFill>
              </a:rPr>
              <a:t>paid attention to durability and reparability information at the point of purchase. 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r>
              <a:rPr lang="en-GB" sz="1600" dirty="0" smtClean="0">
                <a:solidFill>
                  <a:srgbClr val="0F5494"/>
                </a:solidFill>
              </a:rPr>
              <a:t>When CE </a:t>
            </a:r>
            <a:r>
              <a:rPr lang="en-GB" sz="1600" dirty="0">
                <a:solidFill>
                  <a:srgbClr val="0F5494"/>
                </a:solidFill>
              </a:rPr>
              <a:t>information was provided in the experiment respondents were:</a:t>
            </a:r>
          </a:p>
          <a:p>
            <a:pPr lvl="1">
              <a:buClr>
                <a:schemeClr val="bg1"/>
              </a:buClr>
            </a:pPr>
            <a:r>
              <a:rPr lang="en-GB" sz="1600" b="0" dirty="0" smtClean="0">
                <a:solidFill>
                  <a:srgbClr val="0F5494"/>
                </a:solidFill>
              </a:rPr>
              <a:t>- Almost </a:t>
            </a:r>
            <a:r>
              <a:rPr lang="en-GB" sz="1600" b="0" dirty="0">
                <a:solidFill>
                  <a:srgbClr val="0F5494"/>
                </a:solidFill>
              </a:rPr>
              <a:t>3x more likely to choose highest durability products</a:t>
            </a:r>
          </a:p>
          <a:p>
            <a:pPr lvl="1">
              <a:buClr>
                <a:schemeClr val="bg1"/>
              </a:buClr>
            </a:pPr>
            <a:r>
              <a:rPr lang="en-GB" sz="1600" b="0" dirty="0" smtClean="0">
                <a:solidFill>
                  <a:srgbClr val="0F5494"/>
                </a:solidFill>
              </a:rPr>
              <a:t>- More </a:t>
            </a:r>
            <a:r>
              <a:rPr lang="en-GB" sz="1600" b="0" dirty="0">
                <a:solidFill>
                  <a:srgbClr val="0F5494"/>
                </a:solidFill>
              </a:rPr>
              <a:t>than 2x more likely to choose highest reparability products </a:t>
            </a:r>
          </a:p>
          <a:p>
            <a:pPr lvl="1">
              <a:buClr>
                <a:schemeClr val="bg1"/>
              </a:buClr>
            </a:pPr>
            <a:r>
              <a:rPr lang="en-GB" sz="1600" b="0" dirty="0" smtClean="0">
                <a:solidFill>
                  <a:srgbClr val="0F5494"/>
                </a:solidFill>
              </a:rPr>
              <a:t>- Lowest </a:t>
            </a:r>
            <a:r>
              <a:rPr lang="en-GB" sz="1600" b="0" dirty="0">
                <a:solidFill>
                  <a:srgbClr val="0F5494"/>
                </a:solidFill>
              </a:rPr>
              <a:t>durability/reparability products became, respectively, widely unpopular</a:t>
            </a:r>
          </a:p>
          <a:p>
            <a:endParaRPr lang="en-GB" sz="1600" b="0" dirty="0" smtClean="0">
              <a:solidFill>
                <a:srgbClr val="0F54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8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625"/>
          </a:xfrm>
        </p:spPr>
        <p:txBody>
          <a:bodyPr/>
          <a:lstStyle/>
          <a:p>
            <a:pPr marL="0" indent="0" algn="ctr"/>
            <a:r>
              <a:rPr lang="en-US" sz="2800" dirty="0" smtClean="0"/>
              <a:t>Repair decisions easily disrupted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1C3D9-91D5-4A91-8783-1BE22ED9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9F2D74-DCC2-4B2E-9B3C-5228C2D0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45" y="980728"/>
            <a:ext cx="8678198" cy="5544616"/>
          </a:xfrm>
        </p:spPr>
        <p:txBody>
          <a:bodyPr/>
          <a:lstStyle/>
          <a:p>
            <a:r>
              <a:rPr lang="en-GB" sz="1400" b="1" i="0" dirty="0"/>
              <a:t>Many customers try repairing before replacing products, but repair decisions are easily disrupted if arranging repair requires effort. </a:t>
            </a:r>
          </a:p>
          <a:p>
            <a:pPr lvl="1"/>
            <a:r>
              <a:rPr lang="en-GB" sz="1400" b="0" dirty="0"/>
              <a:t>Frictions in the accessibility of repair services significantly lowered the attractiveness of repairing while the same type of frictions had virtually no effect on the decision to replace a product. </a:t>
            </a:r>
            <a:endParaRPr lang="fr-BE" sz="1400" b="0" dirty="0"/>
          </a:p>
          <a:p>
            <a:r>
              <a:rPr lang="en-GB" sz="1400" b="1" i="0" dirty="0"/>
              <a:t>Information provision at the point of sale likely affects after-sales expectations</a:t>
            </a:r>
          </a:p>
          <a:p>
            <a:pPr lvl="1"/>
            <a:r>
              <a:rPr lang="en-GB" sz="1400" b="0" dirty="0"/>
              <a:t>Experiment participants who saw durability information were more likely to expect free repairs or replacements compared to others</a:t>
            </a:r>
            <a:r>
              <a:rPr lang="en-GB" sz="1400" b="0" dirty="0" smtClean="0"/>
              <a:t>.</a:t>
            </a:r>
            <a:endParaRPr lang="en-GB" sz="900" b="1" dirty="0"/>
          </a:p>
          <a:p>
            <a:r>
              <a:rPr lang="en-GB" sz="1400" b="1" dirty="0"/>
              <a:t>Geographical and cultural differences</a:t>
            </a:r>
          </a:p>
          <a:p>
            <a:pPr marL="109728" indent="0">
              <a:buNone/>
            </a:pPr>
            <a:endParaRPr lang="en-GB" sz="1400" dirty="0"/>
          </a:p>
          <a:p>
            <a:pPr marL="109728" indent="0">
              <a:buNone/>
            </a:pPr>
            <a:endParaRPr lang="en-GB" sz="1400" dirty="0"/>
          </a:p>
          <a:p>
            <a:pPr marL="109728" indent="0">
              <a:buNone/>
            </a:pPr>
            <a:endParaRPr lang="en-GB" sz="1400" dirty="0"/>
          </a:p>
          <a:p>
            <a:pPr marL="109728" indent="0">
              <a:buNone/>
            </a:pPr>
            <a:endParaRPr lang="en-GB" sz="1400" dirty="0"/>
          </a:p>
          <a:p>
            <a:pPr marL="109728" indent="0">
              <a:buNone/>
            </a:pPr>
            <a:endParaRPr lang="en-GB" sz="1400" dirty="0"/>
          </a:p>
          <a:p>
            <a:r>
              <a:rPr lang="en-GB" sz="1400" b="1" dirty="0"/>
              <a:t>Age</a:t>
            </a:r>
          </a:p>
          <a:p>
            <a:pPr lvl="1"/>
            <a:r>
              <a:rPr lang="en-GB" sz="1400" b="0" dirty="0"/>
              <a:t>Older participants more frequently searched for CE information, more often attached high importance to such information and found CE information often difficult to find.</a:t>
            </a:r>
          </a:p>
          <a:p>
            <a:pPr lvl="1"/>
            <a:r>
              <a:rPr lang="en-GB" sz="1400" b="0" dirty="0"/>
              <a:t>Older participants were less likely to purchase second hand products</a:t>
            </a:r>
          </a:p>
          <a:p>
            <a:pPr lvl="1"/>
            <a:endParaRPr lang="en-GB" sz="900" b="0" dirty="0"/>
          </a:p>
          <a:p>
            <a:r>
              <a:rPr lang="en-GB" sz="1400" b="1" dirty="0"/>
              <a:t>Financial </a:t>
            </a:r>
            <a:r>
              <a:rPr lang="en-GB" sz="1400" b="1" dirty="0" smtClean="0"/>
              <a:t>situation: </a:t>
            </a:r>
            <a:r>
              <a:rPr lang="en-GB" sz="1400" b="0" i="0" dirty="0" smtClean="0"/>
              <a:t>Individuals </a:t>
            </a:r>
            <a:r>
              <a:rPr lang="en-GB" sz="1400" b="0" i="0" dirty="0"/>
              <a:t>with financial difficulties were more likely to purchase second hand</a:t>
            </a:r>
          </a:p>
          <a:p>
            <a:pPr lvl="1"/>
            <a:endParaRPr lang="en-GB" sz="900" b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006A23-7CF8-497A-86DD-81223245E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2297"/>
              </p:ext>
            </p:extLst>
          </p:nvPr>
        </p:nvGraphicFramePr>
        <p:xfrm>
          <a:off x="539552" y="3284984"/>
          <a:ext cx="8313395" cy="109160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6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797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Search for </a:t>
                      </a: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durability information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Repairing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</a:t>
                      </a:r>
                      <a:r>
                        <a:rPr kumimoji="0" lang="en-GB" sz="1200" b="1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 purchases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Importance of</a:t>
                      </a:r>
                      <a:r>
                        <a:rPr kumimoji="0" lang="en-GB" sz="1200" b="1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 information</a:t>
                      </a:r>
                      <a:endParaRPr kumimoji="0" lang="en-GB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Above average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RO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RO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RO, IE, HU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RO, </a:t>
                      </a:r>
                      <a:r>
                        <a:rPr kumimoji="0"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</a:t>
                      </a:r>
                      <a:endParaRPr kumimoji="0"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1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Below average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DE, NL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NL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PT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NL, DE, AT, FR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4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625"/>
          </a:xfrm>
        </p:spPr>
        <p:txBody>
          <a:bodyPr/>
          <a:lstStyle/>
          <a:p>
            <a:pPr marL="0" indent="0"/>
            <a:r>
              <a:rPr lang="en-US" sz="2400" dirty="0" smtClean="0"/>
              <a:t>Policy recommendations from the study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1C3D9-91D5-4A91-8783-1BE22ED9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A785E4C-9C73-4FC1-BDFB-E29CDE012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295251"/>
              </p:ext>
            </p:extLst>
          </p:nvPr>
        </p:nvGraphicFramePr>
        <p:xfrm>
          <a:off x="45840" y="836712"/>
          <a:ext cx="92066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55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A659D-4185-45FD-A577-D9D4606A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449093"/>
            <a:ext cx="7772400" cy="1500187"/>
          </a:xfrm>
        </p:spPr>
        <p:txBody>
          <a:bodyPr/>
          <a:lstStyle/>
          <a:p>
            <a:r>
              <a:rPr lang="en-GB" sz="4000" b="1" dirty="0" smtClean="0"/>
              <a:t>Input and feedback welcome, including on possible next steps! Thank you!</a:t>
            </a:r>
          </a:p>
          <a:p>
            <a:endParaRPr lang="en-GB" dirty="0" smtClean="0"/>
          </a:p>
          <a:p>
            <a:r>
              <a:rPr lang="en-GB" i="0" dirty="0" smtClean="0"/>
              <a:t>Jeroen </a:t>
            </a:r>
            <a:r>
              <a:rPr lang="en-GB" i="0" dirty="0"/>
              <a:t>Van Laer</a:t>
            </a:r>
          </a:p>
          <a:p>
            <a:r>
              <a:rPr lang="en-GB" i="0" dirty="0"/>
              <a:t>Policy Officer Green Economy/Sustainable Consumption</a:t>
            </a:r>
          </a:p>
          <a:p>
            <a:r>
              <a:rPr lang="en-GB" i="0" dirty="0"/>
              <a:t>Directorate-General Justice and Consumers</a:t>
            </a:r>
            <a:r>
              <a:rPr lang="en-GB" b="1" i="0" dirty="0"/>
              <a:t/>
            </a:r>
            <a:br>
              <a:rPr lang="en-GB" b="1" i="0" dirty="0"/>
            </a:br>
            <a:r>
              <a:rPr lang="en-GB" i="0" dirty="0"/>
              <a:t>Directorate E - Consumers</a:t>
            </a:r>
          </a:p>
          <a:p>
            <a:r>
              <a:rPr lang="en-GB" i="0" dirty="0"/>
              <a:t>Unit E1 – Consumer Policy</a:t>
            </a:r>
          </a:p>
          <a:p>
            <a:r>
              <a:rPr lang="pt-PT" i="0" u="sng" dirty="0">
                <a:hlinkClick r:id="rId3"/>
              </a:rPr>
              <a:t>jeroen.van-laer@ec.europa.eu</a:t>
            </a:r>
            <a:r>
              <a:rPr lang="en-GB" i="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7B3D3-A62F-4360-A86D-7A110B79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7788"/>
            <a:ext cx="6780212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4697413" y="512763"/>
            <a:ext cx="3673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i="0" dirty="0" smtClean="0">
                <a:solidFill>
                  <a:srgbClr val="288828"/>
                </a:solidFill>
              </a:rPr>
              <a:t>Closing the loop: Circular </a:t>
            </a:r>
            <a:r>
              <a:rPr lang="en-GB" altLang="fr-FR" i="0" dirty="0">
                <a:solidFill>
                  <a:srgbClr val="288828"/>
                </a:solidFill>
              </a:rPr>
              <a:t>Economy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55725"/>
            <a:ext cx="687705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0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9" y="2421256"/>
            <a:ext cx="440544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6310" y="1669630"/>
            <a:ext cx="360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solidFill>
                  <a:srgbClr val="00B050"/>
                </a:solidFill>
              </a:rPr>
              <a:t>4 key areas of Action </a:t>
            </a:r>
            <a:endParaRPr lang="en-GB" sz="1800" b="1" i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33265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rgbClr val="00B050"/>
                </a:solidFill>
              </a:rPr>
              <a:t>EU Circular </a:t>
            </a:r>
            <a:r>
              <a:rPr lang="en-GB" sz="2000" i="1" dirty="0">
                <a:solidFill>
                  <a:srgbClr val="00B050"/>
                </a:solidFill>
              </a:rPr>
              <a:t>Economy Action </a:t>
            </a:r>
            <a:r>
              <a:rPr lang="en-GB" sz="2000" i="1" dirty="0" smtClean="0">
                <a:solidFill>
                  <a:srgbClr val="00B050"/>
                </a:solidFill>
              </a:rPr>
              <a:t>Plan 2015-2019</a:t>
            </a:r>
            <a:endParaRPr lang="en-GB" sz="2000" i="1" dirty="0">
              <a:solidFill>
                <a:srgbClr val="00B05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38139895"/>
              </p:ext>
            </p:extLst>
          </p:nvPr>
        </p:nvGraphicFramePr>
        <p:xfrm>
          <a:off x="4398287" y="1503609"/>
          <a:ext cx="4788024" cy="41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10207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 smtClean="0"/>
              <a:t>54 </a:t>
            </a:r>
            <a:r>
              <a:rPr lang="en-GB" sz="1800" i="1" dirty="0" smtClean="0"/>
              <a:t>initiatives covering </a:t>
            </a:r>
            <a:r>
              <a:rPr lang="en-GB" sz="1800" i="1" dirty="0"/>
              <a:t>the whole </a:t>
            </a:r>
            <a:r>
              <a:rPr lang="en-GB" sz="1800" i="1" dirty="0" smtClean="0"/>
              <a:t>cycle</a:t>
            </a:r>
            <a:endParaRPr lang="en-GB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5940152" y="3356992"/>
            <a:ext cx="1188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chemeClr val="tx2"/>
                </a:solidFill>
              </a:rPr>
              <a:t>&gt; 85%</a:t>
            </a:r>
          </a:p>
        </p:txBody>
      </p:sp>
    </p:spTree>
    <p:extLst>
      <p:ext uri="{BB962C8B-B14F-4D97-AF65-F5344CB8AC3E}">
        <p14:creationId xmlns:p14="http://schemas.microsoft.com/office/powerpoint/2010/main" val="21416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/>
          </p:cNvSpPr>
          <p:nvPr/>
        </p:nvSpPr>
        <p:spPr bwMode="auto">
          <a:xfrm>
            <a:off x="29183" y="260648"/>
            <a:ext cx="9144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/>
            <a:r>
              <a:rPr lang="en-GB" sz="2400" kern="0" dirty="0" err="1" smtClean="0">
                <a:solidFill>
                  <a:srgbClr val="288828"/>
                </a:solidFill>
              </a:rPr>
              <a:t>Ecodesign</a:t>
            </a:r>
            <a:r>
              <a:rPr lang="en-GB" sz="2400" kern="0" dirty="0" smtClean="0">
                <a:solidFill>
                  <a:srgbClr val="288828"/>
                </a:solidFill>
              </a:rPr>
              <a:t> and Energy labelling </a:t>
            </a:r>
            <a:r>
              <a:rPr lang="en-GB" sz="2400" kern="0" dirty="0">
                <a:solidFill>
                  <a:srgbClr val="288828"/>
                </a:solidFill>
              </a:rPr>
              <a:t>– achievements &amp; new challenges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363" y="1124744"/>
            <a:ext cx="880858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Ecodesign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Energy Labelling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policy framework for energy-related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products, proved to be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effective, and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 important benefits to consumers, environment and industry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b="0" dirty="0" smtClean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40 Ecodesign and Energy Labelling regulations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force, are estimated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deliver, by 2020, annual savings of approximately 9% of the EU primary energy consumption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 almost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our 20% reduction target and equivalent to the annual primary energy consumption of Italy).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on consumer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is 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around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household per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b="0" dirty="0" smtClean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Plan 2016-2019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explore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possibility of establishing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regarding durability, reparability, upgradeability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for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disassembly, ease </a:t>
            </a:r>
            <a:r>
              <a:rPr lang="en-US" sz="22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reuse and </a:t>
            </a:r>
            <a:r>
              <a:rPr lang="en-US" sz="22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recycling.</a:t>
            </a:r>
            <a:endParaRPr lang="en-US" sz="2200" b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/>
          </p:cNvSpPr>
          <p:nvPr/>
        </p:nvSpPr>
        <p:spPr bwMode="auto">
          <a:xfrm>
            <a:off x="68647" y="404664"/>
            <a:ext cx="9144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/>
            <a:r>
              <a:rPr lang="en-GB" sz="2400" kern="0" dirty="0">
                <a:solidFill>
                  <a:srgbClr val="288828"/>
                </a:solidFill>
              </a:rPr>
              <a:t>Supporting</a:t>
            </a:r>
            <a:r>
              <a:rPr lang="en-GB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kern="0" dirty="0">
                <a:solidFill>
                  <a:srgbClr val="288828"/>
                </a:solidFill>
              </a:rPr>
              <a:t>circular economy via </a:t>
            </a:r>
            <a:r>
              <a:rPr lang="en-GB" sz="2400" kern="0" dirty="0" err="1" smtClean="0">
                <a:solidFill>
                  <a:srgbClr val="288828"/>
                </a:solidFill>
              </a:rPr>
              <a:t>Ecodesign</a:t>
            </a:r>
            <a:r>
              <a:rPr lang="en-GB" sz="2400" kern="0" dirty="0" smtClean="0">
                <a:solidFill>
                  <a:srgbClr val="288828"/>
                </a:solidFill>
              </a:rPr>
              <a:t> </a:t>
            </a:r>
            <a:endParaRPr lang="en-GB" sz="2400" kern="0" dirty="0">
              <a:solidFill>
                <a:srgbClr val="2888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061" y="1124744"/>
            <a:ext cx="8785981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an entirely new concept. However, new approaches </a:t>
            </a:r>
            <a:r>
              <a:rPr lang="en-US" sz="20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needed.</a:t>
            </a:r>
            <a:endParaRPr lang="en-US" sz="2000" b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experience to date, add in new </a:t>
            </a:r>
            <a:r>
              <a:rPr lang="en-US" sz="20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start with the low-hanging fruits/win-win requirements</a:t>
            </a:r>
            <a:r>
              <a:rPr lang="en-US" sz="20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u="sng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requirements: e.g. </a:t>
            </a: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inimum </a:t>
            </a: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 of </a:t>
            </a:r>
            <a:r>
              <a:rPr lang="en-US" sz="20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lamps; minimum </a:t>
            </a: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 of components of vacuum cleaners (motor and hose);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u="sng" dirty="0" err="1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Ecodesign</a:t>
            </a:r>
            <a:r>
              <a:rPr lang="en-US" sz="2000" b="0" u="sng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/Energy </a:t>
            </a:r>
            <a:r>
              <a:rPr lang="en-US" sz="2000" b="0" u="sng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labelling Package early 2019:</a:t>
            </a:r>
          </a:p>
          <a:p>
            <a:pPr marL="8001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Refrigeration, </a:t>
            </a: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 machines and washer-dryers, dishwashers, electronic displays, </a:t>
            </a:r>
            <a:r>
              <a:rPr lang="en-US" sz="2000" b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8001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u="sng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r>
              <a:rPr lang="en-US" sz="2000" b="0" u="sng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new proposed circular economy requirements:</a:t>
            </a:r>
          </a:p>
          <a:p>
            <a:pPr marL="1257300" lvl="2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spare parts – dishwashers, washing machines, fridges. </a:t>
            </a:r>
          </a:p>
          <a:p>
            <a:pPr marL="1257300" lvl="2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for disassembly and repair – dishwashers, washing machines;</a:t>
            </a:r>
          </a:p>
          <a:p>
            <a:pPr marL="1257300" lvl="2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information facilitating disassembly and repair – dishwashers, washing machines, electronic displays; </a:t>
            </a:r>
          </a:p>
          <a:p>
            <a:pPr marL="1257300" lvl="2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End-of-life / recycling requirements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u="sng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new preparatory studies, e.g. batteries.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u="sng" dirty="0" smtClean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3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8208912" cy="5688632"/>
          </a:xfrm>
        </p:spPr>
        <p:txBody>
          <a:bodyPr/>
          <a:lstStyle/>
          <a:p>
            <a:pPr marL="4000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i="0" dirty="0" smtClean="0"/>
              <a:t>Improve the methodological basis for material efficiency requirements in product Regulations</a:t>
            </a:r>
          </a:p>
          <a:p>
            <a:pPr marL="4000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i="0" u="sng" dirty="0" smtClean="0"/>
              <a:t>Mandate 543 for standardisation bodies</a:t>
            </a:r>
            <a:r>
              <a:rPr lang="en-US" sz="2000" i="0" dirty="0" smtClean="0"/>
              <a:t>:  Developing general standard methods to assess material efficiency aspects of energy related products in support of the implementation of </a:t>
            </a:r>
            <a:r>
              <a:rPr lang="en-US" sz="2000" i="0" dirty="0" err="1" smtClean="0"/>
              <a:t>Ecodesign</a:t>
            </a:r>
            <a:r>
              <a:rPr lang="en-US" sz="2000" i="0" dirty="0" smtClean="0"/>
              <a:t> Directive: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 smtClean="0"/>
              <a:t>	- WG2: Durability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000" b="1" dirty="0" smtClean="0"/>
              <a:t>	- WG3: Reparability, reusability and 	upgradability</a:t>
            </a:r>
          </a:p>
          <a:p>
            <a:r>
              <a:rPr lang="en-US" sz="2000" i="0" u="sng" dirty="0" smtClean="0"/>
              <a:t>Timing</a:t>
            </a:r>
            <a:r>
              <a:rPr lang="en-US" sz="2000" i="0" dirty="0" smtClean="0"/>
              <a:t>:</a:t>
            </a:r>
          </a:p>
          <a:p>
            <a:pPr lvl="1"/>
            <a:r>
              <a:rPr lang="en-US" sz="1600" b="0" i="0" dirty="0" smtClean="0"/>
              <a:t>First consolidated drafts in autumn 2017 </a:t>
            </a:r>
          </a:p>
          <a:p>
            <a:pPr lvl="1"/>
            <a:r>
              <a:rPr lang="en-US" sz="1600" b="0" i="0" dirty="0" smtClean="0"/>
              <a:t>WG meetings and public enquiries with national Technical Committees to revise draft standards</a:t>
            </a:r>
          </a:p>
          <a:p>
            <a:pPr lvl="1"/>
            <a:r>
              <a:rPr lang="en-US" sz="1600" b="0" dirty="0" smtClean="0"/>
              <a:t>New drafts expected in 2019</a:t>
            </a:r>
          </a:p>
          <a:p>
            <a:pPr lvl="1"/>
            <a:r>
              <a:rPr lang="en-US" sz="1600" b="0" i="0" dirty="0" smtClean="0"/>
              <a:t>Final </a:t>
            </a:r>
            <a:r>
              <a:rPr lang="en-US" sz="1600" b="0" i="0" u="sng" dirty="0" smtClean="0"/>
              <a:t>horizontal</a:t>
            </a:r>
            <a:r>
              <a:rPr lang="en-US" sz="1600" b="0" i="0" dirty="0" smtClean="0"/>
              <a:t> standards in 2020</a:t>
            </a:r>
          </a:p>
          <a:p>
            <a:pPr lvl="1"/>
            <a:r>
              <a:rPr lang="en-US" sz="1600" b="0" dirty="0" smtClean="0"/>
              <a:t>More work needed (product-specific) after 2020</a:t>
            </a:r>
            <a:endParaRPr lang="en-US" sz="1600" b="0" i="0" dirty="0" smtClean="0"/>
          </a:p>
          <a:p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116632"/>
            <a:ext cx="8316095" cy="108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88828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en-US" altLang="en-US" kern="0" dirty="0" smtClean="0"/>
              <a:t>Standardisation on material efficiency</a:t>
            </a:r>
          </a:p>
        </p:txBody>
      </p:sp>
    </p:spTree>
    <p:extLst>
      <p:ext uri="{BB962C8B-B14F-4D97-AF65-F5344CB8AC3E}">
        <p14:creationId xmlns:p14="http://schemas.microsoft.com/office/powerpoint/2010/main" val="40795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3694" y="288086"/>
            <a:ext cx="8742651" cy="993310"/>
          </a:xfrm>
        </p:spPr>
        <p:txBody>
          <a:bodyPr/>
          <a:lstStyle/>
          <a:p>
            <a:r>
              <a:rPr lang="fr-BE" dirty="0" err="1" smtClean="0"/>
              <a:t>Repair</a:t>
            </a:r>
            <a:r>
              <a:rPr lang="fr-BE" dirty="0" smtClean="0"/>
              <a:t> </a:t>
            </a:r>
            <a:r>
              <a:rPr lang="fr-BE" dirty="0" err="1" smtClean="0"/>
              <a:t>scoring</a:t>
            </a:r>
            <a:r>
              <a:rPr lang="fr-BE" dirty="0" smtClean="0"/>
              <a:t> study (</a:t>
            </a:r>
            <a:r>
              <a:rPr lang="fr-BE" dirty="0" err="1" smtClean="0"/>
              <a:t>next</a:t>
            </a:r>
            <a:r>
              <a:rPr lang="fr-BE" dirty="0" smtClean="0"/>
              <a:t> to </a:t>
            </a:r>
            <a:r>
              <a:rPr lang="fr-BE" dirty="0" err="1" smtClean="0"/>
              <a:t>energy</a:t>
            </a:r>
            <a:r>
              <a:rPr lang="fr-BE" dirty="0" smtClean="0"/>
              <a:t> </a:t>
            </a:r>
            <a:r>
              <a:rPr lang="fr-BE" dirty="0" err="1" smtClean="0"/>
              <a:t>efficiency</a:t>
            </a:r>
            <a:r>
              <a:rPr lang="fr-BE" dirty="0" smtClean="0"/>
              <a:t> </a:t>
            </a:r>
            <a:r>
              <a:rPr lang="fr-BE" dirty="0" err="1" smtClean="0"/>
              <a:t>scoring</a:t>
            </a:r>
            <a:r>
              <a:rPr lang="fr-BE" dirty="0" smtClean="0"/>
              <a:t>)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6" y="2270214"/>
            <a:ext cx="4930675" cy="2932384"/>
          </a:xfrm>
          <a:prstGeom prst="rect">
            <a:avLst/>
          </a:prstGeom>
          <a:noFill/>
        </p:spPr>
      </p:pic>
      <p:sp>
        <p:nvSpPr>
          <p:cNvPr id="4" name="Left Brace 3"/>
          <p:cNvSpPr/>
          <p:nvPr/>
        </p:nvSpPr>
        <p:spPr>
          <a:xfrm rot="16200000">
            <a:off x="1287720" y="4188550"/>
            <a:ext cx="250502" cy="25658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/>
          <p:cNvSpPr/>
          <p:nvPr/>
        </p:nvSpPr>
        <p:spPr>
          <a:xfrm rot="16200000">
            <a:off x="3783716" y="4301777"/>
            <a:ext cx="212835" cy="23648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5775216"/>
            <a:ext cx="2088232" cy="636159"/>
          </a:xfrm>
        </p:spPr>
        <p:txBody>
          <a:bodyPr/>
          <a:lstStyle/>
          <a:p>
            <a:pPr marL="0" indent="0" algn="just">
              <a:spcBef>
                <a:spcPct val="20000"/>
              </a:spcBef>
              <a:buClr>
                <a:schemeClr val="bg1"/>
              </a:buClr>
              <a:buNone/>
              <a:defRPr/>
            </a:pPr>
            <a:r>
              <a:rPr lang="en-GB" dirty="0" smtClean="0"/>
              <a:t>Phase 1A</a:t>
            </a:r>
            <a:endParaRPr lang="en-GB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760927" y="5817177"/>
            <a:ext cx="2258411" cy="5522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chemeClr val="bg1"/>
              </a:buClr>
              <a:buFont typeface="Arial"/>
              <a:buNone/>
              <a:defRPr/>
            </a:pPr>
            <a:r>
              <a:rPr lang="en-GB" dirty="0" smtClean="0"/>
              <a:t>Phase 1B</a:t>
            </a:r>
            <a:endParaRPr lang="en-GB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716016" y="5471481"/>
            <a:ext cx="4315133" cy="132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chemeClr val="bg1"/>
              </a:buClr>
              <a:buFont typeface="Arial"/>
              <a:buNone/>
              <a:defRPr/>
            </a:pPr>
            <a:r>
              <a:rPr lang="en-GB" sz="2200" b="1" u="sng" dirty="0" smtClean="0"/>
              <a:t>Phase 2</a:t>
            </a:r>
            <a:r>
              <a:rPr lang="en-GB" sz="2200" b="1" dirty="0" smtClean="0"/>
              <a:t>: ENV's follow-up study to explore development of an information tool (2019)</a:t>
            </a:r>
            <a:endParaRPr lang="en-GB" sz="2200" b="1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30038" y="1628800"/>
            <a:ext cx="8856307" cy="3132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chemeClr val="bg1"/>
              </a:buClr>
              <a:buFont typeface="Arial"/>
              <a:buNone/>
              <a:defRPr/>
            </a:pPr>
            <a:r>
              <a:rPr lang="en-GB" sz="2200" u="sng" dirty="0" smtClean="0"/>
              <a:t>Phase 1</a:t>
            </a:r>
            <a:r>
              <a:rPr lang="en-GB" sz="2200" dirty="0" smtClean="0"/>
              <a:t>: Scoring system for assessing reparability and upgradability of products</a:t>
            </a:r>
            <a:endParaRPr lang="en-GB" sz="22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1309393" y="4210223"/>
            <a:ext cx="250505" cy="25225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Arc 2"/>
          <p:cNvSpPr/>
          <p:nvPr/>
        </p:nvSpPr>
        <p:spPr bwMode="auto">
          <a:xfrm>
            <a:off x="35496" y="6093296"/>
            <a:ext cx="2016224" cy="216024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996281" y="5229886"/>
            <a:ext cx="391037" cy="614579"/>
          </a:xfrm>
          <a:prstGeom prst="up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8" name="Up Arrow 17"/>
          <p:cNvSpPr/>
          <p:nvPr/>
        </p:nvSpPr>
        <p:spPr>
          <a:xfrm>
            <a:off x="3499095" y="5202598"/>
            <a:ext cx="391037" cy="614579"/>
          </a:xfrm>
          <a:prstGeom prst="up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6" name="Rectangle 5"/>
          <p:cNvSpPr/>
          <p:nvPr/>
        </p:nvSpPr>
        <p:spPr>
          <a:xfrm>
            <a:off x="5161240" y="2183213"/>
            <a:ext cx="3982759" cy="2109883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 err="1" smtClean="0"/>
              <a:t>Parameters</a:t>
            </a:r>
            <a:r>
              <a:rPr lang="fr-BE" sz="1800" b="0" dirty="0" smtClean="0"/>
              <a:t> (</a:t>
            </a:r>
            <a:r>
              <a:rPr lang="fr-BE" sz="1800" b="0" dirty="0" err="1" smtClean="0"/>
              <a:t>under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revision</a:t>
            </a:r>
            <a:r>
              <a:rPr lang="fr-BE" sz="1800" b="0" dirty="0" smtClean="0"/>
              <a:t>): </a:t>
            </a:r>
            <a:r>
              <a:rPr lang="fr-BE" sz="1800" b="0" dirty="0" err="1" smtClean="0"/>
              <a:t>ease</a:t>
            </a:r>
            <a:r>
              <a:rPr lang="fr-BE" sz="1800" b="0" dirty="0" smtClean="0"/>
              <a:t> of </a:t>
            </a:r>
            <a:r>
              <a:rPr lang="fr-BE" sz="1800" b="0" dirty="0" err="1" smtClean="0"/>
              <a:t>access</a:t>
            </a:r>
            <a:r>
              <a:rPr lang="fr-BE" sz="1800" b="0" dirty="0" smtClean="0"/>
              <a:t> to parts; </a:t>
            </a:r>
            <a:r>
              <a:rPr lang="fr-BE" sz="1800" b="0" dirty="0" err="1" smtClean="0"/>
              <a:t>availability</a:t>
            </a:r>
            <a:r>
              <a:rPr lang="fr-BE" sz="1800" b="0" dirty="0" smtClean="0"/>
              <a:t> of </a:t>
            </a:r>
            <a:r>
              <a:rPr lang="fr-BE" sz="1800" b="0" dirty="0" err="1" smtClean="0"/>
              <a:t>spare</a:t>
            </a:r>
            <a:r>
              <a:rPr lang="fr-BE" sz="1800" b="0" dirty="0" smtClean="0"/>
              <a:t> parts; type, </a:t>
            </a:r>
            <a:r>
              <a:rPr lang="fr-BE" sz="1800" b="0" dirty="0" err="1" smtClean="0"/>
              <a:t>number</a:t>
            </a:r>
            <a:r>
              <a:rPr lang="fr-BE" sz="1800" b="0" dirty="0" smtClean="0"/>
              <a:t> and </a:t>
            </a:r>
            <a:r>
              <a:rPr lang="fr-BE" sz="1800" b="0" dirty="0" err="1" smtClean="0"/>
              <a:t>visibility</a:t>
            </a:r>
            <a:r>
              <a:rPr lang="fr-BE" sz="1800" b="0" dirty="0" smtClean="0"/>
              <a:t> of </a:t>
            </a:r>
            <a:r>
              <a:rPr lang="fr-BE" sz="1800" b="0" dirty="0" err="1" smtClean="0"/>
              <a:t>fastenings</a:t>
            </a:r>
            <a:r>
              <a:rPr lang="fr-BE" sz="1800" b="0" dirty="0" smtClean="0"/>
              <a:t> and </a:t>
            </a:r>
            <a:r>
              <a:rPr lang="fr-BE" sz="1800" b="0" dirty="0" err="1" smtClean="0"/>
              <a:t>connectors</a:t>
            </a:r>
            <a:r>
              <a:rPr lang="fr-BE" sz="1800" b="0" dirty="0" smtClean="0"/>
              <a:t> etc.</a:t>
            </a:r>
            <a:endParaRPr lang="en-GB" sz="1800" b="0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6215628" y="4039562"/>
            <a:ext cx="2736304" cy="11630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sz="1800" b="1" smtClean="0">
                <a:solidFill>
                  <a:schemeClr val="bg1"/>
                </a:solidFill>
              </a:rPr>
              <a:t>Hybrid system = min requirements + rated parameters</a:t>
            </a:r>
            <a:endParaRPr lang="en-GB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8208912" cy="5688632"/>
          </a:xfrm>
        </p:spPr>
        <p:txBody>
          <a:bodyPr/>
          <a:lstStyle/>
          <a:p>
            <a:endParaRPr lang="fr-BE" sz="1600" b="1" dirty="0" smtClean="0"/>
          </a:p>
          <a:p>
            <a:r>
              <a:rPr lang="fr-BE" sz="2000" b="1" dirty="0" smtClean="0"/>
              <a:t>Objective: </a:t>
            </a:r>
            <a:r>
              <a:rPr lang="en-GB" sz="2000" dirty="0" smtClean="0"/>
              <a:t>prepare </a:t>
            </a:r>
            <a:r>
              <a:rPr lang="en-GB" sz="2000" dirty="0"/>
              <a:t>an independent testing programme to help identify issues related to premature obsolescence. </a:t>
            </a:r>
            <a:endParaRPr lang="en-GB" sz="2000" dirty="0" smtClean="0"/>
          </a:p>
          <a:p>
            <a:r>
              <a:rPr lang="en-GB" sz="2000" dirty="0" smtClean="0"/>
              <a:t>Focus on </a:t>
            </a:r>
            <a:r>
              <a:rPr lang="en-GB" sz="2000" dirty="0"/>
              <a:t>a group of </a:t>
            </a:r>
            <a:r>
              <a:rPr lang="en-GB" sz="2000" u="sng" dirty="0"/>
              <a:t>consumer products </a:t>
            </a:r>
            <a:r>
              <a:rPr lang="en-GB" sz="2000" dirty="0"/>
              <a:t>for which the issue of obsolescence, including aspects such as the possibility of repair, upgrade and reuse, is important from the resource efficiency point of view</a:t>
            </a:r>
            <a:r>
              <a:rPr lang="en-GB" sz="2000" dirty="0" smtClean="0"/>
              <a:t>.</a:t>
            </a:r>
          </a:p>
          <a:p>
            <a:r>
              <a:rPr lang="nl-BE" sz="2000" dirty="0" smtClean="0"/>
              <a:t>Call published in 2017.</a:t>
            </a:r>
            <a:endParaRPr lang="en-GB" sz="2000" dirty="0" smtClean="0"/>
          </a:p>
          <a:p>
            <a:r>
              <a:rPr lang="en-GB" sz="2000" b="1" dirty="0" smtClean="0"/>
              <a:t>Budget</a:t>
            </a:r>
            <a:r>
              <a:rPr lang="en-GB" sz="2000" dirty="0" smtClean="0"/>
              <a:t>: around 5 million</a:t>
            </a:r>
            <a:r>
              <a:rPr lang="en-GB" sz="2000" dirty="0"/>
              <a:t> </a:t>
            </a:r>
            <a:r>
              <a:rPr lang="en-GB" sz="2000" dirty="0" smtClean="0"/>
              <a:t>euro.</a:t>
            </a:r>
          </a:p>
          <a:p>
            <a:r>
              <a:rPr lang="en-GB" sz="2000" dirty="0" smtClean="0"/>
              <a:t>The </a:t>
            </a:r>
            <a:r>
              <a:rPr lang="en-GB" sz="2000" dirty="0"/>
              <a:t>project is </a:t>
            </a:r>
            <a:r>
              <a:rPr lang="en-GB" sz="2000" u="sng" dirty="0"/>
              <a:t>expected to start in </a:t>
            </a:r>
            <a:r>
              <a:rPr lang="en-GB" sz="2000" u="sng" dirty="0" smtClean="0"/>
              <a:t>2019 </a:t>
            </a:r>
            <a:r>
              <a:rPr lang="en-GB" sz="2000" dirty="0"/>
              <a:t>and last 3-4 years, hence the testing programme should be delivered 2022-2023. </a:t>
            </a:r>
            <a:endParaRPr lang="en-GB" sz="2000" dirty="0" smtClean="0"/>
          </a:p>
          <a:p>
            <a:r>
              <a:rPr lang="en-GB" sz="2000" dirty="0" smtClean="0"/>
              <a:t>It will involve </a:t>
            </a:r>
            <a:r>
              <a:rPr lang="en-GB" sz="2000" u="sng" dirty="0"/>
              <a:t>consumers organisations, testing bodies, research centres and manufacturers</a:t>
            </a:r>
            <a:r>
              <a:rPr lang="en-GB" sz="2000" dirty="0"/>
              <a:t>.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1561" y="260350"/>
            <a:ext cx="817207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88828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en-US" altLang="en-US" sz="2000" kern="0" dirty="0" smtClean="0"/>
              <a:t>Horizon 2020: </a:t>
            </a:r>
            <a:r>
              <a:rPr lang="en-GB" sz="2000" dirty="0"/>
              <a:t>Independent testing programme on premature </a:t>
            </a:r>
            <a:r>
              <a:rPr lang="en-GB" sz="2000" dirty="0" smtClean="0"/>
              <a:t>obsolescence  </a:t>
            </a:r>
            <a:endParaRPr lang="en-GB" sz="2000" dirty="0"/>
          </a:p>
          <a:p>
            <a:pPr algn="r">
              <a:defRPr/>
            </a:pP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5844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8229600" cy="936625"/>
          </a:xfrm>
        </p:spPr>
        <p:txBody>
          <a:bodyPr/>
          <a:lstStyle/>
          <a:p>
            <a:r>
              <a:rPr lang="en-GB" sz="1800" i="1" dirty="0" smtClean="0">
                <a:solidFill>
                  <a:srgbClr val="00B050"/>
                </a:solidFill>
              </a:rPr>
              <a:t>New Deal for Consumers</a:t>
            </a:r>
            <a:endParaRPr lang="en-GB" sz="18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56" y="4558708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dirty="0" smtClean="0"/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Stronger </a:t>
            </a:r>
            <a:r>
              <a:rPr lang="en-GB" sz="1600" dirty="0">
                <a:solidFill>
                  <a:schemeClr val="tx1"/>
                </a:solidFill>
              </a:rPr>
              <a:t>enforcement and better opportunities for </a:t>
            </a:r>
            <a:r>
              <a:rPr lang="en-GB" sz="1600" dirty="0" smtClean="0">
                <a:solidFill>
                  <a:schemeClr val="tx1"/>
                </a:solidFill>
              </a:rPr>
              <a:t>individual </a:t>
            </a:r>
            <a:r>
              <a:rPr lang="en-GB" sz="1600" dirty="0">
                <a:solidFill>
                  <a:schemeClr val="tx1"/>
                </a:solidFill>
              </a:rPr>
              <a:t>redress against unfair </a:t>
            </a:r>
            <a:r>
              <a:rPr lang="en-GB" sz="1600" dirty="0" smtClean="0">
                <a:solidFill>
                  <a:schemeClr val="tx1"/>
                </a:solidFill>
              </a:rPr>
              <a:t>commercial practices and </a:t>
            </a:r>
            <a:r>
              <a:rPr lang="en-GB" sz="1600" dirty="0">
                <a:solidFill>
                  <a:schemeClr val="tx1"/>
                </a:solidFill>
              </a:rPr>
              <a:t>European collective redress right for when groups of consumers have suffered </a:t>
            </a:r>
            <a:r>
              <a:rPr lang="en-GB" sz="1600" dirty="0" smtClean="0">
                <a:solidFill>
                  <a:schemeClr val="tx1"/>
                </a:solidFill>
              </a:rPr>
              <a:t>harm</a:t>
            </a:r>
            <a:endParaRPr lang="en-GB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en-GB" sz="1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Deterring </a:t>
            </a:r>
            <a:r>
              <a:rPr lang="en-GB" sz="1600" b="1" dirty="0" smtClean="0">
                <a:solidFill>
                  <a:schemeClr val="tx1"/>
                </a:solidFill>
              </a:rPr>
              <a:t>misleading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environmental claims or planned obsolescence </a:t>
            </a:r>
            <a:r>
              <a:rPr lang="en-GB" sz="1600" dirty="0" smtClean="0">
                <a:solidFill>
                  <a:schemeClr val="tx1"/>
                </a:solidFill>
              </a:rPr>
              <a:t>practices</a:t>
            </a:r>
          </a:p>
          <a:p>
            <a:pPr algn="ctr"/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58050"/>
            <a:ext cx="4596003" cy="275760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>
            <a:off x="4562897" y="5605476"/>
            <a:ext cx="288032" cy="360040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249" y="1499205"/>
            <a:ext cx="3430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 smtClean="0"/>
          </a:p>
          <a:p>
            <a:endParaRPr lang="en-GB" sz="1600" b="1" dirty="0"/>
          </a:p>
          <a:p>
            <a:r>
              <a:rPr lang="en-GB" sz="1600" b="1" dirty="0" smtClean="0">
                <a:solidFill>
                  <a:schemeClr val="tx1"/>
                </a:solidFill>
              </a:rPr>
              <a:t>Proposed 11 April 2018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</a:rPr>
              <a:t>Objective: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To ensure </a:t>
            </a:r>
            <a:r>
              <a:rPr lang="en-GB" sz="1600" dirty="0">
                <a:solidFill>
                  <a:schemeClr val="tx1"/>
                </a:solidFill>
              </a:rPr>
              <a:t>that all European consumers fully benefit from their rights under Union </a:t>
            </a:r>
            <a:r>
              <a:rPr lang="en-GB" sz="1600" dirty="0" smtClean="0">
                <a:solidFill>
                  <a:schemeClr val="tx1"/>
                </a:solidFill>
              </a:rPr>
              <a:t>law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000"/>
                    </a14:imgEffect>
                    <a14:imgEffect>
                      <a14:brightnessContrast bright="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2" y="3031832"/>
            <a:ext cx="948837" cy="948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03" y="434532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Complementing the EU Circular Economy Action Plan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0" y="1628800"/>
            <a:ext cx="996632" cy="104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4804" y="445314"/>
            <a:ext cx="508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solidFill>
                  <a:srgbClr val="92D050"/>
                </a:solidFill>
              </a:rPr>
              <a:t>Protecting consumers (DG JUST)</a:t>
            </a:r>
            <a:endParaRPr lang="en-GB" sz="18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</TotalTime>
  <Words>1420</Words>
  <Application>Microsoft Office PowerPoint</Application>
  <PresentationFormat>On-screen Show (4:3)</PresentationFormat>
  <Paragraphs>182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Verdana</vt:lpstr>
      <vt:lpstr>Verdana Standaard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Deal for Consumers</vt:lpstr>
      <vt:lpstr>Behavioural study on Consumer Engagement in the Circular Economy (DG JUST)</vt:lpstr>
      <vt:lpstr>Consumers claim to be willing to engage in Circular Economy and have high expectations</vt:lpstr>
      <vt:lpstr>However, consumers’ actual engagement was found to be low</vt:lpstr>
      <vt:lpstr>Consumers lack information on product durability and reparability</vt:lpstr>
      <vt:lpstr>Repair decisions easily disrupted</vt:lpstr>
      <vt:lpstr>Policy recommendations from the study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FIDANIDIS Litsa (JUST)</cp:lastModifiedBy>
  <cp:revision>378</cp:revision>
  <cp:lastPrinted>2018-10-18T12:43:22Z</cp:lastPrinted>
  <dcterms:created xsi:type="dcterms:W3CDTF">2011-10-28T10:25:18Z</dcterms:created>
  <dcterms:modified xsi:type="dcterms:W3CDTF">2018-10-22T12:21:36Z</dcterms:modified>
</cp:coreProperties>
</file>