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8"/>
  </p:notesMasterIdLst>
  <p:handoutMasterIdLst>
    <p:handoutMasterId r:id="rId29"/>
  </p:handoutMasterIdLst>
  <p:sldIdLst>
    <p:sldId id="256" r:id="rId6"/>
    <p:sldId id="257" r:id="rId7"/>
    <p:sldId id="258" r:id="rId8"/>
    <p:sldId id="260" r:id="rId9"/>
    <p:sldId id="261" r:id="rId10"/>
    <p:sldId id="262" r:id="rId11"/>
    <p:sldId id="281" r:id="rId12"/>
    <p:sldId id="282" r:id="rId13"/>
    <p:sldId id="283" r:id="rId14"/>
    <p:sldId id="286" r:id="rId15"/>
    <p:sldId id="263" r:id="rId16"/>
    <p:sldId id="287" r:id="rId17"/>
    <p:sldId id="295" r:id="rId18"/>
    <p:sldId id="296" r:id="rId19"/>
    <p:sldId id="265" r:id="rId20"/>
    <p:sldId id="288" r:id="rId21"/>
    <p:sldId id="291" r:id="rId22"/>
    <p:sldId id="292" r:id="rId23"/>
    <p:sldId id="293" r:id="rId24"/>
    <p:sldId id="297" r:id="rId25"/>
    <p:sldId id="300" r:id="rId26"/>
    <p:sldId id="266" r:id="rId27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 userDrawn="1">
          <p15:clr>
            <a:srgbClr val="A4A3A4"/>
          </p15:clr>
        </p15:guide>
        <p15:guide id="2" pos="211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95B"/>
    <a:srgbClr val="FFFFFF"/>
    <a:srgbClr val="E7FFE7"/>
    <a:srgbClr val="0083AA"/>
    <a:srgbClr val="0F5494"/>
    <a:srgbClr val="0D9EBC"/>
    <a:srgbClr val="FFFFCC"/>
    <a:srgbClr val="808080"/>
    <a:srgbClr val="CCFFCC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5995" autoAdjust="0"/>
  </p:normalViewPr>
  <p:slideViewPr>
    <p:cSldViewPr snapToGrid="0">
      <p:cViewPr varScale="1">
        <p:scale>
          <a:sx n="99" d="100"/>
          <a:sy n="99" d="100"/>
        </p:scale>
        <p:origin x="1926" y="72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2724" y="-84"/>
      </p:cViewPr>
      <p:guideLst>
        <p:guide orient="horz" pos="3103"/>
        <p:guide pos="211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6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DBBD2E7-5E47-4921-9440-1BFD5BF68B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26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7" y="4680945"/>
            <a:ext cx="5375267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4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6" tIns="45304" rIns="90606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97B2CC2-D049-400D-A67D-8FF71EC56D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2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379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105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697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833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490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893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8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08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22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700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064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707">
              <a:defRPr/>
            </a:pPr>
            <a:r>
              <a:rPr lang="en-GB" dirty="0"/>
              <a:t>The histogram shows the frequency distribution of products with non-zero price differences relative to the control shop.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3434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B2CC2-D049-400D-A67D-8FF71EC56DF6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38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395788" y="2603500"/>
            <a:ext cx="3306762" cy="790575"/>
          </a:xfrm>
        </p:spPr>
        <p:txBody>
          <a:bodyPr/>
          <a:lstStyle>
            <a:lvl1pPr marL="3175">
              <a:defRPr sz="4800">
                <a:solidFill>
                  <a:schemeClr val="accent1">
                    <a:lumMod val="90000"/>
                  </a:schemeClr>
                </a:solidFill>
              </a:defRPr>
            </a:lvl1pPr>
          </a:lstStyle>
          <a:p>
            <a:pPr lvl="0"/>
            <a:r>
              <a:rPr lang="fr-BE" noProof="0" dirty="0" err="1"/>
              <a:t>Title</a:t>
            </a:r>
            <a:endParaRPr lang="en-GB" noProof="0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411663" y="3716338"/>
            <a:ext cx="4113212" cy="1728787"/>
          </a:xfrm>
        </p:spPr>
        <p:txBody>
          <a:bodyPr/>
          <a:lstStyle>
            <a:lvl1pPr marL="0" indent="1181100">
              <a:buFontTx/>
              <a:buNone/>
              <a:defRPr sz="16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dirty="0" err="1"/>
              <a:t>Subtitle</a:t>
            </a:r>
            <a:endParaRPr lang="en-GB" noProof="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486650" y="6388100"/>
            <a:ext cx="1495425" cy="257175"/>
          </a:xfrm>
        </p:spPr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620" y="252413"/>
            <a:ext cx="1438635" cy="996480"/>
          </a:xfrm>
          <a:prstGeom prst="rect">
            <a:avLst/>
          </a:prstGeom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229894" y="6384925"/>
            <a:ext cx="684212" cy="482601"/>
          </a:xfrm>
          <a:prstGeom prst="rect">
            <a:avLst/>
          </a:prstGeom>
          <a:solidFill>
            <a:srgbClr val="0083AA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/>
          <a:lstStyle/>
          <a:p>
            <a:pPr defTabSz="457200">
              <a:lnSpc>
                <a:spcPct val="100000"/>
              </a:lnSpc>
              <a:defRPr/>
            </a:pPr>
            <a:r>
              <a:rPr lang="fr-BE" sz="700" b="0" i="1" dirty="0">
                <a:solidFill>
                  <a:schemeClr val="bg1"/>
                </a:solidFill>
                <a:latin typeface="+mj-lt"/>
              </a:rPr>
              <a:t>Justice and </a:t>
            </a:r>
            <a:r>
              <a:rPr lang="fr-BE" sz="700" b="0" i="1" dirty="0" err="1">
                <a:solidFill>
                  <a:schemeClr val="bg1"/>
                </a:solidFill>
                <a:latin typeface="+mj-lt"/>
              </a:rPr>
              <a:t>Consumers</a:t>
            </a:r>
            <a:endParaRPr lang="fr-BE" sz="700" b="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56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7227F-2E8D-402C-9229-A3D97D6D0A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76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8300" y="1339850"/>
            <a:ext cx="2106613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170612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2F24C-B996-4D9E-8ADF-EAF8856B0A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2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66EAE-0024-414F-B659-EE76D98C98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015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7C1CE-43B0-4F13-911A-69BB1A3D2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44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050" y="2492375"/>
            <a:ext cx="413385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2492375"/>
            <a:ext cx="413385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9EA36-8548-4235-92C6-6D3E784F8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3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5C246-2DA0-4A85-B820-27721A32E7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71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F5152-9AB9-4222-B3DA-F2DDA5F9D1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41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0E874-6736-491E-A54C-8761876214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3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BF965-0A7E-4491-9A32-6A14F677A4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85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B094C-2A53-45D9-8026-F2083C05DE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66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4296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Verdana Bold (30pts)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2492375"/>
            <a:ext cx="84201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dirty="0" err="1"/>
              <a:t>Verdana</a:t>
            </a:r>
            <a:r>
              <a:rPr lang="fr-BE" altLang="en-US" dirty="0"/>
              <a:t> Italic (24pts)</a:t>
            </a:r>
            <a:endParaRPr lang="en-GB" altLang="en-US" dirty="0"/>
          </a:p>
          <a:p>
            <a:pPr lvl="1"/>
            <a:r>
              <a:rPr lang="en-GB" altLang="en-US" dirty="0"/>
              <a:t>Verdana Bold (20pts)</a:t>
            </a:r>
          </a:p>
          <a:p>
            <a:pPr lvl="2"/>
            <a:r>
              <a:rPr lang="en-GB" altLang="en-US" dirty="0"/>
              <a:t>- Verdana Regular (14pts)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A82C808-C5F7-4B69-A273-7FFCDCF8DD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083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4229894" y="6375399"/>
            <a:ext cx="684212" cy="482601"/>
          </a:xfrm>
          <a:prstGeom prst="rect">
            <a:avLst/>
          </a:prstGeom>
          <a:solidFill>
            <a:srgbClr val="0083AA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36000"/>
          <a:lstStyle/>
          <a:p>
            <a:pPr defTabSz="457200">
              <a:lnSpc>
                <a:spcPct val="100000"/>
              </a:lnSpc>
              <a:defRPr/>
            </a:pPr>
            <a:r>
              <a:rPr lang="fr-BE" sz="700" b="0" i="1" dirty="0">
                <a:solidFill>
                  <a:schemeClr val="bg1"/>
                </a:solidFill>
                <a:latin typeface="+mj-lt"/>
              </a:rPr>
              <a:t>Justice and </a:t>
            </a:r>
            <a:r>
              <a:rPr lang="fr-BE" sz="700" b="0" i="1" dirty="0" err="1">
                <a:solidFill>
                  <a:schemeClr val="bg1"/>
                </a:solidFill>
                <a:latin typeface="+mj-lt"/>
              </a:rPr>
              <a:t>Consumers</a:t>
            </a:r>
            <a:endParaRPr lang="fr-BE" sz="700" b="0" i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0559" y="243363"/>
            <a:ext cx="1440000" cy="9998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1438275" indent="-257175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tabLst>
          <a:tab pos="1343025" algn="l"/>
        </a:tabLst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2152650" indent="-26670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tabLst>
          <a:tab pos="1343025" algn="l"/>
        </a:tabLst>
        <a:defRPr sz="2000" b="1">
          <a:solidFill>
            <a:srgbClr val="0F5494"/>
          </a:solidFill>
          <a:latin typeface="+mn-lt"/>
        </a:defRPr>
      </a:lvl2pPr>
      <a:lvl3pPr marL="2649538" indent="-49213" algn="l" rtl="0" eaLnBrk="0" fontAlgn="base" hangingPunct="0">
        <a:spcBef>
          <a:spcPct val="20000"/>
        </a:spcBef>
        <a:spcAft>
          <a:spcPct val="0"/>
        </a:spcAft>
        <a:tabLst>
          <a:tab pos="1343025" algn="l"/>
        </a:tabLst>
        <a:defRPr sz="1400">
          <a:solidFill>
            <a:srgbClr val="0F5494"/>
          </a:solidFill>
          <a:latin typeface="+mn-lt"/>
        </a:defRPr>
      </a:lvl3pPr>
      <a:lvl4pPr marL="3057525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4pPr>
      <a:lvl5pPr marL="3465513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5pPr>
      <a:lvl6pPr marL="3922713" indent="-228600" algn="l" rtl="0" fontAlgn="base">
        <a:spcBef>
          <a:spcPct val="20000"/>
        </a:spcBef>
        <a:spcAft>
          <a:spcPct val="0"/>
        </a:spcAft>
        <a:buChar char="»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6pPr>
      <a:lvl7pPr marL="4379913" indent="-228600" algn="l" rtl="0" fontAlgn="base">
        <a:spcBef>
          <a:spcPct val="20000"/>
        </a:spcBef>
        <a:spcAft>
          <a:spcPct val="0"/>
        </a:spcAft>
        <a:buChar char="»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7pPr>
      <a:lvl8pPr marL="4837113" indent="-228600" algn="l" rtl="0" fontAlgn="base">
        <a:spcBef>
          <a:spcPct val="20000"/>
        </a:spcBef>
        <a:spcAft>
          <a:spcPct val="0"/>
        </a:spcAft>
        <a:buChar char="»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8pPr>
      <a:lvl9pPr marL="5294313" indent="-228600" algn="l" rtl="0" fontAlgn="base">
        <a:spcBef>
          <a:spcPct val="20000"/>
        </a:spcBef>
        <a:spcAft>
          <a:spcPct val="0"/>
        </a:spcAft>
        <a:buChar char="»"/>
        <a:tabLst>
          <a:tab pos="1343025" algn="l"/>
        </a:tabLst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publications/consumer-market-study-online-market-segmentation-through-personalised-pricing-offers-european-union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719638" y="2132013"/>
            <a:ext cx="4697412" cy="857250"/>
          </a:xfrm>
        </p:spPr>
        <p:txBody>
          <a:bodyPr/>
          <a:lstStyle/>
          <a:p>
            <a:pPr indent="0" eaLnBrk="1" hangingPunct="1"/>
            <a:r>
              <a:rPr lang="en-GB" altLang="en-US" sz="2800" dirty="0"/>
              <a:t>Consumer market study on online market segmentation through personalised pricing/offers in the European Union</a:t>
            </a:r>
            <a:endParaRPr lang="en-GB" altLang="en-US" sz="1000" dirty="0"/>
          </a:p>
        </p:txBody>
      </p:sp>
      <p:sp>
        <p:nvSpPr>
          <p:cNvPr id="3078" name="Text Box 10"/>
          <p:cNvSpPr txBox="1">
            <a:spLocks noChangeArrowheads="1"/>
          </p:cNvSpPr>
          <p:nvPr/>
        </p:nvSpPr>
        <p:spPr bwMode="auto">
          <a:xfrm>
            <a:off x="6299201" y="6518044"/>
            <a:ext cx="28448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dirty="0" smtClean="0">
                <a:solidFill>
                  <a:schemeClr val="bg1"/>
                </a:solidFill>
              </a:rPr>
              <a:t>ECCG Meeting - </a:t>
            </a:r>
            <a:r>
              <a:rPr lang="fr-BE" altLang="en-US" dirty="0" err="1" smtClean="0">
                <a:solidFill>
                  <a:schemeClr val="bg1"/>
                </a:solidFill>
              </a:rPr>
              <a:t>October</a:t>
            </a:r>
            <a:r>
              <a:rPr lang="fr-BE" altLang="en-US" dirty="0" smtClean="0">
                <a:solidFill>
                  <a:schemeClr val="bg1"/>
                </a:solidFill>
              </a:rPr>
              <a:t> 2018</a:t>
            </a:r>
            <a:endParaRPr lang="en-GB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Placeholder 5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13" r="26413" b="1410"/>
          <a:stretch/>
        </p:blipFill>
        <p:spPr>
          <a:xfrm>
            <a:off x="-1" y="961200"/>
            <a:ext cx="4248000" cy="5911200"/>
          </a:xfrm>
          <a:prstGeom prst="rect">
            <a:avLst/>
          </a:prstGeom>
        </p:spPr>
      </p:pic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54633" y="4762231"/>
            <a:ext cx="4289367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175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 smtClean="0">
                <a:solidFill>
                  <a:schemeClr val="bg1"/>
                </a:solidFill>
              </a:rPr>
              <a:t>Konstantinos </a:t>
            </a:r>
            <a:r>
              <a:rPr lang="en-GB" altLang="en-US" sz="1800" dirty="0" err="1" smtClean="0">
                <a:solidFill>
                  <a:schemeClr val="bg1"/>
                </a:solidFill>
              </a:rPr>
              <a:t>Zisis</a:t>
            </a:r>
            <a:r>
              <a:rPr lang="en-GB" altLang="en-US" sz="1800" dirty="0" smtClean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800" dirty="0" smtClean="0">
                <a:solidFill>
                  <a:schemeClr val="bg1"/>
                </a:solidFill>
              </a:rPr>
              <a:t>DG JUST.03 </a:t>
            </a:r>
            <a:endParaRPr lang="en-GB" alt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70" y="2746643"/>
            <a:ext cx="6785811" cy="936625"/>
          </a:xfrm>
        </p:spPr>
        <p:txBody>
          <a:bodyPr/>
          <a:lstStyle/>
          <a:p>
            <a:r>
              <a:rPr lang="en-GB" dirty="0" smtClean="0"/>
              <a:t>               Results of the study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6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xfrm>
            <a:off x="400050" y="1177925"/>
            <a:ext cx="8429625" cy="621999"/>
          </a:xfrm>
          <a:noFill/>
        </p:spPr>
        <p:txBody>
          <a:bodyPr/>
          <a:lstStyle/>
          <a:p>
            <a:pPr indent="0" algn="ctr" eaLnBrk="1" hangingPunct="1"/>
            <a:r>
              <a:rPr lang="en-GB" altLang="en-US" sz="2200" dirty="0" smtClean="0"/>
              <a:t>Evidence of online personalised ranking of offers </a:t>
            </a:r>
            <a:endParaRPr lang="en-GB" alt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299697" y="2023353"/>
            <a:ext cx="86303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61% of the 160 e-commerce firms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found to practise personalised ranking of offers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either through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means of entry to a website (e.g. </a:t>
            </a:r>
            <a:r>
              <a:rPr lang="en-GB" sz="160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search engine, PCW, </a:t>
            </a:r>
            <a:r>
              <a:rPr lang="en-GB" sz="160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GB" sz="160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browser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60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mobile </a:t>
            </a:r>
            <a:r>
              <a:rPr lang="en-GB" sz="160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device)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based on the shoppers past online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behaviour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Access through a PCW or mobile device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had the highest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impact </a:t>
            </a:r>
            <a:endParaRPr lang="en-GB" sz="1600" b="1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Across sectors, the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share of websites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employing ranked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offers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ranged from 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92%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(airline tickets),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(hotel rooms),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(sports shoes) to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(TVs)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Across countries, the percentage of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websites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undertaking this practice ranged from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 -  47%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(in DE &amp; CZ) to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75% - 79%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(SE &amp; PL)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58595B"/>
                </a:solidFill>
              </a:rPr>
              <a:t>No</a:t>
            </a:r>
            <a:r>
              <a:rPr lang="en-GB" sz="1600" dirty="0" smtClean="0">
                <a:solidFill>
                  <a:srgbClr val="58595B"/>
                </a:solidFill>
              </a:rPr>
              <a:t> </a:t>
            </a:r>
            <a:r>
              <a:rPr lang="en-GB" sz="1600" b="1" dirty="0" smtClean="0">
                <a:solidFill>
                  <a:srgbClr val="58595B"/>
                </a:solidFill>
              </a:rPr>
              <a:t>evidence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 systematic price differences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from personalised ranked offers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600" dirty="0" smtClean="0">
                <a:solidFill>
                  <a:srgbClr val="58595B"/>
                </a:solidFill>
              </a:rPr>
              <a:t>Small statistically </a:t>
            </a:r>
            <a:r>
              <a:rPr lang="en-GB" sz="1600" dirty="0">
                <a:solidFill>
                  <a:srgbClr val="58595B"/>
                </a:solidFill>
              </a:rPr>
              <a:t>significant </a:t>
            </a:r>
            <a:r>
              <a:rPr lang="en-GB" sz="1600" dirty="0" smtClean="0">
                <a:solidFill>
                  <a:srgbClr val="58595B"/>
                </a:solidFill>
              </a:rPr>
              <a:t>results in individual </a:t>
            </a:r>
            <a:r>
              <a:rPr lang="en-GB" sz="1600" dirty="0">
                <a:solidFill>
                  <a:srgbClr val="58595B"/>
                </a:solidFill>
              </a:rPr>
              <a:t>product </a:t>
            </a:r>
            <a:r>
              <a:rPr lang="en-GB" sz="1600" dirty="0" smtClean="0">
                <a:solidFill>
                  <a:srgbClr val="58595B"/>
                </a:solidFill>
              </a:rPr>
              <a:t>categories </a:t>
            </a:r>
            <a:endParaRPr lang="en-GB" sz="1600" dirty="0">
              <a:solidFill>
                <a:srgbClr val="5859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16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187619" y="1126156"/>
            <a:ext cx="9105900" cy="807390"/>
          </a:xfrm>
          <a:noFill/>
        </p:spPr>
        <p:txBody>
          <a:bodyPr/>
          <a:lstStyle/>
          <a:p>
            <a:pPr indent="0" eaLnBrk="1" hangingPunct="1"/>
            <a:r>
              <a:rPr lang="en-GB" altLang="en-US" sz="2400" dirty="0" smtClean="0"/>
              <a:t>            Evidence </a:t>
            </a:r>
            <a:r>
              <a:rPr lang="en-GB" altLang="en-US" sz="2400" dirty="0"/>
              <a:t>of online personalised pricing </a:t>
            </a:r>
          </a:p>
        </p:txBody>
      </p:sp>
      <p:sp>
        <p:nvSpPr>
          <p:cNvPr id="3" name="Rectangle 2"/>
          <p:cNvSpPr/>
          <p:nvPr/>
        </p:nvSpPr>
        <p:spPr>
          <a:xfrm>
            <a:off x="368819" y="1933546"/>
            <a:ext cx="8549462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mystery shopping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find evidence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consistent and systematic online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personalised pricing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across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8 EU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MS &amp;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markets: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Price differences between personalisation and ‘no personalisation’ scenarios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6% of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situations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When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observed,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small differences: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median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1.6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GB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Prices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systematically higher or lower in the ‘personalisation’ scenarios compared to the ‘no personalisation’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scenario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Accessing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e-commerce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firm via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PCW had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highest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impact on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prices (as much as 3% in certain cases)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Airline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tickets (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hotel booking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websites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displayed highest level of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personalisation. Shoes (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and TVs (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much less </a:t>
            </a:r>
          </a:p>
          <a:p>
            <a:pPr marL="285750" lvl="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Results broadly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consistent with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literature - extremely difficult to detect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8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240886" y="1149750"/>
            <a:ext cx="8534400" cy="622163"/>
          </a:xfrm>
          <a:noFill/>
        </p:spPr>
        <p:txBody>
          <a:bodyPr/>
          <a:lstStyle/>
          <a:p>
            <a:pPr indent="0" algn="ctr" eaLnBrk="1" hangingPunct="1"/>
            <a:r>
              <a:rPr lang="en-GB" altLang="en-US" sz="1800" dirty="0"/>
              <a:t>Distribution of products with non-zero price </a:t>
            </a:r>
            <a:r>
              <a:rPr lang="en-GB" altLang="en-US" sz="1800" dirty="0" smtClean="0"/>
              <a:t>difference</a:t>
            </a:r>
            <a:endParaRPr lang="en-GB" altLang="en-US" sz="1800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295" y="2800952"/>
            <a:ext cx="5688530" cy="40570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240886" y="1821821"/>
            <a:ext cx="87423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In </a:t>
            </a:r>
            <a:r>
              <a:rPr lang="en-GB" sz="1600" dirty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94% of the 34,403 matched product pairs, there was no price difference at </a:t>
            </a:r>
            <a:r>
              <a:rPr lang="en-GB" sz="1600" dirty="0" smtClean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all </a:t>
            </a:r>
            <a:endParaRPr lang="en-GB" sz="1600" dirty="0">
              <a:solidFill>
                <a:srgbClr val="58595B"/>
              </a:solidFill>
              <a:latin typeface="+mn-l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8595B"/>
              </a:solidFill>
              <a:latin typeface="+mn-lt"/>
              <a:ea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Among </a:t>
            </a:r>
            <a:r>
              <a:rPr lang="en-GB" sz="1600" dirty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the remaining 6% product </a:t>
            </a:r>
            <a:r>
              <a:rPr lang="en-GB" sz="1600" dirty="0" smtClean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pairs, the </a:t>
            </a:r>
            <a:r>
              <a:rPr lang="en-GB" sz="1600" dirty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median difference is </a:t>
            </a:r>
            <a:r>
              <a:rPr lang="en-GB" sz="1600" dirty="0" smtClean="0">
                <a:solidFill>
                  <a:srgbClr val="58595B"/>
                </a:solidFill>
                <a:latin typeface="+mn-lt"/>
                <a:ea typeface="Times New Roman" panose="02020603050405020304" pitchFamily="18" charset="0"/>
              </a:rPr>
              <a:t>&lt; 1.6% </a:t>
            </a:r>
            <a:endParaRPr lang="en-GB" sz="1600" dirty="0">
              <a:solidFill>
                <a:srgbClr val="5859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542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413886" y="1257979"/>
            <a:ext cx="9557885" cy="468312"/>
          </a:xfrm>
          <a:noFill/>
        </p:spPr>
        <p:txBody>
          <a:bodyPr/>
          <a:lstStyle/>
          <a:p>
            <a:pPr indent="0" eaLnBrk="1" hangingPunct="1"/>
            <a:r>
              <a:rPr lang="en-GB" sz="1800" dirty="0" smtClean="0"/>
              <a:t> Relative </a:t>
            </a:r>
            <a:r>
              <a:rPr lang="en-GB" sz="1800" dirty="0"/>
              <a:t>frequency of </a:t>
            </a:r>
            <a:r>
              <a:rPr lang="en-GB" sz="1800" dirty="0" smtClean="0"/>
              <a:t>% price differences between matched products</a:t>
            </a:r>
            <a:endParaRPr lang="en-GB" altLang="en-US" sz="1200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77" y="2574276"/>
            <a:ext cx="7810891" cy="3945169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B w="139700" h="139700" prst="divot"/>
          </a:sp3d>
        </p:spPr>
      </p:pic>
      <p:sp>
        <p:nvSpPr>
          <p:cNvPr id="2" name="Rectangle 1"/>
          <p:cNvSpPr/>
          <p:nvPr/>
        </p:nvSpPr>
        <p:spPr>
          <a:xfrm>
            <a:off x="235290" y="1942058"/>
            <a:ext cx="861646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30000"/>
              </a:spcBef>
              <a:defRPr/>
            </a:pP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              Price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differences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symmetric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around the value of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0,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i.e. small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differences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GB" sz="1600" dirty="0">
                <a:solidFill>
                  <a:srgbClr val="58595B"/>
                </a:solidFill>
                <a:latin typeface="+mn-l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            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in both positive and negative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directions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 </a:t>
            </a:r>
            <a:endParaRPr lang="en-GB" sz="1600" dirty="0">
              <a:solidFill>
                <a:srgbClr val="58595B"/>
              </a:solidFill>
              <a:latin typeface="+mn-lt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235290" y="2084912"/>
            <a:ext cx="904775" cy="346510"/>
          </a:xfrm>
          <a:prstGeom prst="rightArrow">
            <a:avLst/>
          </a:prstGeom>
          <a:solidFill>
            <a:srgbClr val="0083AA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46698" y="6516105"/>
            <a:ext cx="7525802" cy="292388"/>
          </a:xfrm>
          <a:prstGeom prst="rect">
            <a:avLst/>
          </a:prstGeom>
          <a:solidFill>
            <a:srgbClr val="FFFFFF"/>
          </a:solidFill>
          <a:ln w="0">
            <a:solidFill>
              <a:srgbClr val="FFFFFF">
                <a:alpha val="0"/>
              </a:srgbClr>
            </a:solidFill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ct val="30000"/>
              </a:spcBef>
              <a:defRPr/>
            </a:pPr>
            <a:r>
              <a:rPr lang="en-GB" sz="1300" i="1" kern="0" dirty="0">
                <a:solidFill>
                  <a:srgbClr val="58595B"/>
                </a:solidFill>
              </a:rPr>
              <a:t> Sample size: </a:t>
            </a:r>
            <a:r>
              <a:rPr lang="en-GB" sz="1300" b="1" i="1" kern="0" dirty="0">
                <a:solidFill>
                  <a:srgbClr val="58595B"/>
                </a:solidFill>
              </a:rPr>
              <a:t>2061</a:t>
            </a:r>
            <a:r>
              <a:rPr lang="en-GB" sz="1300" i="1" kern="0" dirty="0">
                <a:solidFill>
                  <a:srgbClr val="58595B"/>
                </a:solidFill>
              </a:rPr>
              <a:t> product matches with non-zero price </a:t>
            </a:r>
            <a:r>
              <a:rPr lang="en-GB" sz="1300" i="1" kern="0" dirty="0" smtClean="0">
                <a:solidFill>
                  <a:srgbClr val="58595B"/>
                </a:solidFill>
              </a:rPr>
              <a:t>difference</a:t>
            </a:r>
            <a:r>
              <a:rPr lang="en-GB" sz="1300" i="1" dirty="0" smtClean="0">
                <a:solidFill>
                  <a:srgbClr val="58595B"/>
                </a:solidFill>
                <a:latin typeface="+mn-lt"/>
              </a:rPr>
              <a:t> </a:t>
            </a:r>
            <a:endParaRPr lang="en-GB" sz="1300" i="1" dirty="0">
              <a:solidFill>
                <a:srgbClr val="5859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860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85845"/>
            <a:ext cx="8429625" cy="816209"/>
          </a:xfrm>
        </p:spPr>
        <p:txBody>
          <a:bodyPr/>
          <a:lstStyle/>
          <a:p>
            <a:r>
              <a:rPr lang="en-GB" altLang="en-US" sz="2400" dirty="0" smtClean="0"/>
              <a:t>        Evidence </a:t>
            </a:r>
            <a:r>
              <a:rPr lang="en-GB" altLang="en-US" sz="2400" dirty="0"/>
              <a:t>of online targeted advertising 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395288" y="2312070"/>
            <a:ext cx="8310967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ifferent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types of online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targeted advertising based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 collected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info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shoppers’ online behaviour: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          - contextual     	- segmented   	      - behavioural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EUROSTAT 2016: 25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 of all enterprises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(&gt;10 </a:t>
            </a:r>
            <a:r>
              <a:rPr lang="en-GB" sz="160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ppl)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internet advertising.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these: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- 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78% </a:t>
            </a:r>
            <a:r>
              <a:rPr lang="en-GB" sz="160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have adopted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contextual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advertising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GB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behavioural advertising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(much higher for large companies)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study’s findings suggest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that online targeted advertising is the most widespread online personalisation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</a:p>
          <a:p>
            <a:pPr marL="285750" lvl="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161925" y="1095281"/>
            <a:ext cx="8982075" cy="743248"/>
          </a:xfrm>
          <a:noFill/>
        </p:spPr>
        <p:txBody>
          <a:bodyPr/>
          <a:lstStyle/>
          <a:p>
            <a:pPr indent="0" eaLnBrk="1" hangingPunct="1"/>
            <a:r>
              <a:rPr lang="en-GB" altLang="en-US" sz="2200" dirty="0" smtClean="0"/>
              <a:t>   Consumer </a:t>
            </a:r>
            <a:r>
              <a:rPr lang="en-GB" altLang="en-US" sz="2200" dirty="0"/>
              <a:t>awareness of personalised practices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917" y="2023355"/>
            <a:ext cx="8370089" cy="434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Self-reported awareness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(EU survey): - online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targeted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ads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(67%) 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personalised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ranking of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offers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(62%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personalised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pricing </a:t>
            </a:r>
            <a:r>
              <a:rPr lang="en-GB" sz="16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(44%) </a:t>
            </a:r>
            <a:endParaRPr lang="en-GB" sz="1600" b="1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Perceived incidence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(EU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survey): - online targeted ads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(70%) 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personalised ranking of offers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(53%)   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 personalised pricing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(28%) </a:t>
            </a:r>
            <a:endParaRPr lang="en-GB" sz="16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Self-reported </a:t>
            </a:r>
            <a:r>
              <a:rPr lang="en-GB" sz="1600" b="1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awareness does not necessarily translate </a:t>
            </a: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in ability </a:t>
            </a:r>
            <a:r>
              <a:rPr lang="en-GB" sz="1600" b="1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to correctly identify online </a:t>
            </a: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personalisation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(</a:t>
            </a:r>
            <a:r>
              <a:rPr lang="en-GB" sz="1600" dirty="0" err="1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behav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. experiment)</a:t>
            </a:r>
            <a:endParaRPr lang="en-GB" sz="1600" dirty="0">
              <a:solidFill>
                <a:srgbClr val="58595B"/>
              </a:solidFill>
              <a:ea typeface="EC Square Sans Pro Light"/>
              <a:cs typeface="EC Square Sans Pro Light"/>
            </a:endParaRP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 smtClean="0">
                <a:solidFill>
                  <a:srgbClr val="58595B"/>
                </a:solidFill>
                <a:latin typeface="Calibri" panose="020F0502020204030204" pitchFamily="34" charset="0"/>
                <a:ea typeface="EC Square Sans Pro Light"/>
                <a:cs typeface="EC Square Sans Pro Light"/>
              </a:rPr>
              <a:t>~</a:t>
            </a:r>
            <a:r>
              <a:rPr lang="en-GB" sz="1600" b="1" dirty="0" smtClean="0">
                <a:solidFill>
                  <a:srgbClr val="FF0000"/>
                </a:solidFill>
                <a:ea typeface="EC Square Sans Pro Light"/>
                <a:cs typeface="EC Square Sans Pro Light"/>
              </a:rPr>
              <a:t>40</a:t>
            </a:r>
            <a:r>
              <a:rPr lang="en-GB" sz="1600" b="1" dirty="0">
                <a:solidFill>
                  <a:srgbClr val="FF0000"/>
                </a:solidFill>
                <a:ea typeface="EC Square Sans Pro Light"/>
                <a:cs typeface="EC Square Sans Pro Light"/>
              </a:rPr>
              <a:t>%</a:t>
            </a:r>
            <a:r>
              <a:rPr lang="en-GB" sz="1600" b="1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for targeted advertising,  </a:t>
            </a:r>
            <a:r>
              <a:rPr lang="en-GB" sz="1600" b="1" dirty="0" smtClean="0">
                <a:solidFill>
                  <a:srgbClr val="FF0000"/>
                </a:solidFill>
                <a:ea typeface="EC Square Sans Pro Light"/>
                <a:cs typeface="EC Square Sans Pro Light"/>
              </a:rPr>
              <a:t>37%</a:t>
            </a: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for</a:t>
            </a: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ranked offers based on previous search history,  </a:t>
            </a:r>
            <a:r>
              <a:rPr lang="en-GB" sz="1600" b="1" dirty="0" smtClean="0">
                <a:solidFill>
                  <a:srgbClr val="FF0000"/>
                </a:solidFill>
                <a:ea typeface="EC Square Sans Pro Light"/>
                <a:cs typeface="EC Square Sans Pro Light"/>
              </a:rPr>
              <a:t>17%</a:t>
            </a: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for </a:t>
            </a:r>
            <a:r>
              <a:rPr lang="en-GB" sz="1600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price personalisation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(lower prices)</a:t>
            </a: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Increased </a:t>
            </a:r>
            <a:r>
              <a:rPr lang="en-GB" sz="1600" b="1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transparency in communication of personalisation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led </a:t>
            </a:r>
            <a:r>
              <a:rPr lang="en-GB" sz="1600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to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increase in </a:t>
            </a:r>
            <a:r>
              <a:rPr lang="en-GB" sz="1600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%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of correct identification of personalised ranking </a:t>
            </a:r>
            <a:r>
              <a:rPr lang="en-GB" sz="1600" dirty="0">
                <a:solidFill>
                  <a:srgbClr val="58595B"/>
                </a:solidFill>
                <a:ea typeface="EC Square Sans Pro Light"/>
                <a:cs typeface="EC Square Sans Pro Light"/>
              </a:rPr>
              <a:t>of offers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only: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from </a:t>
            </a:r>
            <a:r>
              <a:rPr lang="en-GB" sz="1600" b="1" dirty="0" smtClean="0">
                <a:solidFill>
                  <a:srgbClr val="FF0000"/>
                </a:solidFill>
                <a:ea typeface="EC Square Sans Pro Light"/>
                <a:cs typeface="EC Square Sans Pro Light"/>
              </a:rPr>
              <a:t>~29% 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in low transparency treatments to </a:t>
            </a:r>
            <a:r>
              <a:rPr lang="en-GB" sz="1600" b="1" dirty="0" smtClean="0">
                <a:solidFill>
                  <a:srgbClr val="FF0000"/>
                </a:solidFill>
                <a:ea typeface="EC Square Sans Pro Light"/>
                <a:cs typeface="EC Square Sans Pro Light"/>
              </a:rPr>
              <a:t>40%</a:t>
            </a:r>
            <a:r>
              <a:rPr lang="en-GB" sz="1600" dirty="0" smtClean="0">
                <a:solidFill>
                  <a:srgbClr val="58595B"/>
                </a:solidFill>
                <a:ea typeface="EC Square Sans Pro Light"/>
                <a:cs typeface="EC Square Sans Pro Light"/>
              </a:rPr>
              <a:t> in high transparency treatments</a:t>
            </a:r>
          </a:p>
        </p:txBody>
      </p:sp>
    </p:spTree>
    <p:extLst>
      <p:ext uri="{BB962C8B-B14F-4D97-AF65-F5344CB8AC3E}">
        <p14:creationId xmlns:p14="http://schemas.microsoft.com/office/powerpoint/2010/main" val="36171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999708"/>
            <a:ext cx="9144000" cy="936625"/>
          </a:xfrm>
          <a:noFill/>
        </p:spPr>
        <p:txBody>
          <a:bodyPr/>
          <a:lstStyle/>
          <a:p>
            <a:pPr indent="0" eaLnBrk="1" hangingPunct="1"/>
            <a:r>
              <a:rPr lang="en-GB" altLang="en-US" sz="2000" dirty="0" smtClean="0"/>
              <a:t>  Consumers</a:t>
            </a:r>
            <a:r>
              <a:rPr lang="en-GB" altLang="en-US" sz="2000" dirty="0"/>
              <a:t>’ concerns </a:t>
            </a:r>
            <a:r>
              <a:rPr lang="en-GB" altLang="en-US" sz="2000" dirty="0" smtClean="0"/>
              <a:t>on online </a:t>
            </a:r>
            <a:r>
              <a:rPr lang="en-GB" altLang="en-US" sz="2000" dirty="0"/>
              <a:t>personalised practices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813928"/>
            <a:ext cx="9144000" cy="4759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Targeted </a:t>
            </a: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adverts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 data could be used for other purposes /shared with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3</a:t>
            </a:r>
            <a:r>
              <a:rPr lang="en-GB" sz="1600" baseline="300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rd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parties (49%);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their online data being collected/ a profile being made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(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46%);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cookies installed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on their computer (27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ranking of offers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 data could be used for other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purposes/shared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with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3rd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parties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(46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their online data being collected/ a profile being made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(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42%);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cookies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being installed on their computer (25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pricing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 data could be used for other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purposes/shared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with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3rd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parties (36%);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their online data being collected/ a profile being made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(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33%); </a:t>
            </a:r>
          </a:p>
          <a:p>
            <a:pPr marL="800100" lvl="1" indent="-342900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ending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up paying more (28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6094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710119" y="1017542"/>
            <a:ext cx="9980579" cy="936625"/>
          </a:xfrm>
          <a:noFill/>
        </p:spPr>
        <p:txBody>
          <a:bodyPr/>
          <a:lstStyle/>
          <a:p>
            <a:pPr indent="0" eaLnBrk="1" hangingPunct="1"/>
            <a:r>
              <a:rPr lang="en-GB" altLang="en-US" sz="2000" dirty="0" smtClean="0"/>
              <a:t>    Consumers</a:t>
            </a:r>
            <a:r>
              <a:rPr lang="en-GB" altLang="en-US" sz="2000" dirty="0"/>
              <a:t>’ perceived benefits of online personalised practices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276226" y="1709963"/>
            <a:ext cx="8705850" cy="4231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b="1" dirty="0" smtClean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Targeted </a:t>
            </a: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adverts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allowing to see interesting products (42%); reducing number of irrelevant adverts (23%); and funding free content (20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ranking of offers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allowing to see interesting products (34%); saving time when searching online (23%); and making it easy to choose products that suits consumers’ needs (23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pricing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allowing e-commerce websites to offer reductions/promotions (22%); allowing to get the best available price for products (21%); and allowing to increase product choice (15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%)</a:t>
            </a:r>
          </a:p>
          <a:p>
            <a:pPr marL="800100" lvl="1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No benefits whatsoever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: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24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%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for targeted adverts,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25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%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for personalised ranking of offers,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32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%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for personalised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pricing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216931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76200" y="1030587"/>
            <a:ext cx="9220200" cy="936625"/>
          </a:xfrm>
          <a:noFill/>
        </p:spPr>
        <p:txBody>
          <a:bodyPr/>
          <a:lstStyle/>
          <a:p>
            <a:pPr indent="0" eaLnBrk="1" hangingPunct="1"/>
            <a:r>
              <a:rPr lang="en-GB" altLang="en-US" sz="2400" dirty="0" smtClean="0"/>
              <a:t>         Experiences &amp; conditions for improvement</a:t>
            </a:r>
            <a:endParaRPr lang="en-GB" alt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377301" y="1822725"/>
            <a:ext cx="8528575" cy="109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Bad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experience(s) with personalised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practices: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18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%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for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online targeted adverts, 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14%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 for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ranked offers, </a:t>
            </a:r>
            <a:r>
              <a:rPr lang="en-GB" sz="1600" b="1" dirty="0" smtClean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12</a:t>
            </a:r>
            <a:r>
              <a:rPr lang="en-GB" sz="1600" b="1" dirty="0">
                <a:solidFill>
                  <a:srgbClr val="FF0000"/>
                </a:solidFill>
                <a:latin typeface="+mj-lt"/>
                <a:ea typeface="EC Square Sans Pro Light"/>
                <a:cs typeface="EC Square Sans Pro Light"/>
              </a:rPr>
              <a:t>%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for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personalised pricing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No.1 bad experience (50%): been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offered a product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not/no </a:t>
            </a:r>
            <a:r>
              <a:rPr lang="en-GB" sz="1600" dirty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longer </a:t>
            </a:r>
            <a:r>
              <a:rPr lang="en-GB" sz="1600" dirty="0" smtClean="0">
                <a:solidFill>
                  <a:srgbClr val="58595B"/>
                </a:solidFill>
                <a:latin typeface="+mj-lt"/>
                <a:ea typeface="EC Square Sans Pro Light"/>
                <a:cs typeface="EC Square Sans Pro Light"/>
              </a:rPr>
              <a:t>interested</a:t>
            </a:r>
            <a:endParaRPr lang="en-GB" sz="1600" dirty="0">
              <a:solidFill>
                <a:srgbClr val="58595B"/>
              </a:solidFill>
              <a:latin typeface="+mj-lt"/>
              <a:ea typeface="EC Square Sans Pro Light"/>
              <a:cs typeface="EC Square Sans Pro Light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83" y="2918410"/>
            <a:ext cx="7256833" cy="393959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03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7" y="1100141"/>
            <a:ext cx="8429625" cy="936625"/>
          </a:xfrm>
        </p:spPr>
        <p:txBody>
          <a:bodyPr/>
          <a:lstStyle/>
          <a:p>
            <a:r>
              <a:rPr lang="en-GB" altLang="en-US" dirty="0" smtClean="0"/>
              <a:t>       Objectives </a:t>
            </a:r>
            <a:r>
              <a:rPr lang="en-GB" altLang="en-US" dirty="0"/>
              <a:t>&amp; scope of the study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90536" y="2111581"/>
            <a:ext cx="823912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600" dirty="0" smtClean="0">
                <a:solidFill>
                  <a:srgbClr val="58595B"/>
                </a:solidFill>
              </a:rPr>
              <a:t>The </a:t>
            </a:r>
            <a:r>
              <a:rPr lang="en-GB" sz="1600" dirty="0">
                <a:solidFill>
                  <a:srgbClr val="58595B"/>
                </a:solidFill>
              </a:rPr>
              <a:t>main aim </a:t>
            </a:r>
            <a:r>
              <a:rPr lang="en-GB" sz="1600" dirty="0" smtClean="0">
                <a:solidFill>
                  <a:srgbClr val="58595B"/>
                </a:solidFill>
              </a:rPr>
              <a:t>was </a:t>
            </a:r>
            <a:r>
              <a:rPr lang="en-GB" sz="1600" dirty="0">
                <a:solidFill>
                  <a:srgbClr val="58595B"/>
                </a:solidFill>
              </a:rPr>
              <a:t>to explore: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58595B"/>
                </a:solidFill>
              </a:rPr>
              <a:t>the nature and prevalence of online personalised practices (ranking of offers/pricing/targeted advertising);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58595B"/>
                </a:solidFill>
              </a:rPr>
              <a:t>whether businesses are transparent about online personalisation;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58595B"/>
                </a:solidFill>
              </a:rPr>
              <a:t>consumers’ awareness and perception of online personalised practices and problems experienced; 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58595B"/>
                </a:solidFill>
              </a:rPr>
              <a:t>and the economic </a:t>
            </a:r>
            <a:r>
              <a:rPr lang="en-GB" sz="1600" dirty="0" smtClean="0">
                <a:solidFill>
                  <a:srgbClr val="58595B"/>
                </a:solidFill>
              </a:rPr>
              <a:t>value/effects</a:t>
            </a: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rgbClr val="58595B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rgbClr val="58595B"/>
                </a:solidFill>
              </a:rPr>
              <a:t>Focus on: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>
                <a:solidFill>
                  <a:srgbClr val="58595B"/>
                </a:solidFill>
                <a:sym typeface="Wingdings" panose="05000000000000000000" pitchFamily="2" charset="2"/>
              </a:rPr>
              <a:t></a:t>
            </a:r>
            <a:r>
              <a:rPr lang="en-US" sz="1600" dirty="0" smtClean="0">
                <a:solidFill>
                  <a:srgbClr val="58595B"/>
                </a:solidFill>
              </a:rPr>
              <a:t> online </a:t>
            </a:r>
            <a:r>
              <a:rPr lang="en-US" sz="1600" dirty="0">
                <a:solidFill>
                  <a:srgbClr val="58595B"/>
                </a:solidFill>
              </a:rPr>
              <a:t>firms (e-commerce sites, including </a:t>
            </a:r>
            <a:r>
              <a:rPr lang="en-US" sz="1600" dirty="0" smtClean="0">
                <a:solidFill>
                  <a:srgbClr val="58595B"/>
                </a:solidFill>
              </a:rPr>
              <a:t>marketplaces)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500" dirty="0" smtClean="0">
                <a:solidFill>
                  <a:srgbClr val="58595B"/>
                </a:solidFill>
                <a:sym typeface="Wingdings" panose="05000000000000000000" pitchFamily="2" charset="2"/>
              </a:rPr>
              <a:t></a:t>
            </a:r>
            <a:r>
              <a:rPr lang="en-US" sz="1600" dirty="0" smtClean="0">
                <a:solidFill>
                  <a:srgbClr val="58595B"/>
                </a:solidFill>
              </a:rPr>
              <a:t> online </a:t>
            </a:r>
            <a:r>
              <a:rPr lang="en-US" sz="1600" dirty="0">
                <a:solidFill>
                  <a:srgbClr val="58595B"/>
                </a:solidFill>
              </a:rPr>
              <a:t>social media </a:t>
            </a:r>
            <a:endParaRPr lang="en-GB" sz="1600" dirty="0" smtClean="0">
              <a:solidFill>
                <a:srgbClr val="58595B"/>
              </a:solidFill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8595B"/>
              </a:solidFill>
            </a:endParaRPr>
          </a:p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859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0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360125" y="1186503"/>
            <a:ext cx="9610928" cy="649796"/>
          </a:xfrm>
          <a:noFill/>
        </p:spPr>
        <p:txBody>
          <a:bodyPr/>
          <a:lstStyle/>
          <a:p>
            <a:pPr indent="0" eaLnBrk="1" hangingPunct="1"/>
            <a:r>
              <a:rPr lang="en-GB" altLang="en-US" sz="2400" dirty="0"/>
              <a:t>Influence of </a:t>
            </a:r>
            <a:r>
              <a:rPr lang="en-GB" altLang="en-US" sz="2400" dirty="0" smtClean="0"/>
              <a:t>personalisation </a:t>
            </a:r>
            <a:r>
              <a:rPr lang="en-GB" altLang="en-US" sz="2400" dirty="0"/>
              <a:t>on </a:t>
            </a:r>
            <a:r>
              <a:rPr lang="en-GB" altLang="en-US" sz="2400" dirty="0" smtClean="0"/>
              <a:t>consumer </a:t>
            </a:r>
            <a:r>
              <a:rPr lang="en-GB" altLang="en-US" sz="2400" dirty="0"/>
              <a:t>decisions </a:t>
            </a:r>
          </a:p>
        </p:txBody>
      </p:sp>
      <p:sp>
        <p:nvSpPr>
          <p:cNvPr id="3" name="Rectangle 2"/>
          <p:cNvSpPr/>
          <p:nvPr/>
        </p:nvSpPr>
        <p:spPr>
          <a:xfrm>
            <a:off x="429867" y="1923848"/>
            <a:ext cx="8374814" cy="426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Personalisation practices &amp; transparency in communication: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No statistically significant impact on purchasing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(72% chose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purchase a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product)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The </a:t>
            </a:r>
            <a:r>
              <a:rPr lang="en-GB" sz="1600" dirty="0">
                <a:solidFill>
                  <a:srgbClr val="58595B"/>
                </a:solidFill>
              </a:rPr>
              <a:t>type of personalised practice had an </a:t>
            </a:r>
            <a:r>
              <a:rPr lang="en-GB" sz="1600" b="1" dirty="0">
                <a:solidFill>
                  <a:srgbClr val="58595B"/>
                </a:solidFill>
              </a:rPr>
              <a:t>impact on the probability that a </a:t>
            </a:r>
            <a:r>
              <a:rPr lang="en-GB" sz="1600" b="1" dirty="0">
                <a:solidFill>
                  <a:srgbClr val="FF0000"/>
                </a:solidFill>
              </a:rPr>
              <a:t>personalised product </a:t>
            </a:r>
            <a:r>
              <a:rPr lang="en-GB" sz="1600" b="1" dirty="0">
                <a:solidFill>
                  <a:srgbClr val="58595B"/>
                </a:solidFill>
              </a:rPr>
              <a:t>was </a:t>
            </a:r>
            <a:r>
              <a:rPr lang="en-GB" sz="1600" b="1" dirty="0" smtClean="0">
                <a:solidFill>
                  <a:srgbClr val="58595B"/>
                </a:solidFill>
              </a:rPr>
              <a:t>selected</a:t>
            </a:r>
            <a:r>
              <a:rPr lang="en-GB" sz="1600" dirty="0" smtClean="0">
                <a:solidFill>
                  <a:srgbClr val="58595B"/>
                </a:solidFill>
              </a:rPr>
              <a:t>:</a:t>
            </a:r>
            <a:endParaRPr lang="en-GB" sz="1600" dirty="0">
              <a:solidFill>
                <a:srgbClr val="58595B"/>
              </a:solidFill>
            </a:endParaRPr>
          </a:p>
          <a:p>
            <a:pPr marL="742950" lvl="1" indent="-285750" algn="just">
              <a:spcBef>
                <a:spcPts val="400"/>
              </a:spcBef>
              <a:spcAft>
                <a:spcPts val="4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</a:rPr>
              <a:t>targeted </a:t>
            </a:r>
            <a:r>
              <a:rPr lang="en-GB" sz="1600" dirty="0">
                <a:solidFill>
                  <a:srgbClr val="58595B"/>
                </a:solidFill>
              </a:rPr>
              <a:t>advertising </a:t>
            </a:r>
            <a:r>
              <a:rPr lang="en-GB" sz="1600" dirty="0" smtClean="0">
                <a:solidFill>
                  <a:srgbClr val="58595B"/>
                </a:solidFill>
              </a:rPr>
              <a:t>with ranked offers: </a:t>
            </a:r>
            <a:r>
              <a:rPr lang="en-GB" sz="1600" b="1" dirty="0" smtClean="0">
                <a:solidFill>
                  <a:srgbClr val="FF0000"/>
                </a:solidFill>
              </a:rPr>
              <a:t>62</a:t>
            </a:r>
            <a:r>
              <a:rPr lang="en-GB" sz="1600" b="1" dirty="0">
                <a:solidFill>
                  <a:srgbClr val="FF0000"/>
                </a:solidFill>
              </a:rPr>
              <a:t>%</a:t>
            </a:r>
            <a:r>
              <a:rPr lang="en-GB" sz="1600" dirty="0">
                <a:solidFill>
                  <a:srgbClr val="58595B"/>
                </a:solidFill>
              </a:rPr>
              <a:t> of participants chose to purchase a personalised product </a:t>
            </a:r>
            <a:r>
              <a:rPr lang="en-GB" sz="1600" dirty="0" smtClean="0">
                <a:solidFill>
                  <a:srgbClr val="58595B"/>
                </a:solidFill>
              </a:rPr>
              <a:t>(vs 50</a:t>
            </a:r>
            <a:r>
              <a:rPr lang="en-GB" sz="1600" dirty="0">
                <a:solidFill>
                  <a:srgbClr val="58595B"/>
                </a:solidFill>
              </a:rPr>
              <a:t>% in the </a:t>
            </a:r>
            <a:r>
              <a:rPr lang="en-GB" sz="1600" dirty="0" smtClean="0">
                <a:solidFill>
                  <a:srgbClr val="58595B"/>
                </a:solidFill>
              </a:rPr>
              <a:t>baseline scenario) </a:t>
            </a:r>
            <a:endParaRPr lang="en-GB" sz="1600" dirty="0">
              <a:solidFill>
                <a:srgbClr val="58595B"/>
              </a:solidFill>
            </a:endParaRPr>
          </a:p>
          <a:p>
            <a:pPr marL="742950" lvl="1" indent="-285750" algn="just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sz="1600" dirty="0" smtClean="0">
                <a:solidFill>
                  <a:srgbClr val="58595B"/>
                </a:solidFill>
              </a:rPr>
              <a:t>price </a:t>
            </a:r>
            <a:r>
              <a:rPr lang="en-GB" sz="1600" dirty="0">
                <a:solidFill>
                  <a:srgbClr val="58595B"/>
                </a:solidFill>
              </a:rPr>
              <a:t>discrimination scenario </a:t>
            </a:r>
            <a:r>
              <a:rPr lang="en-GB" sz="1600" dirty="0" smtClean="0">
                <a:solidFill>
                  <a:srgbClr val="58595B"/>
                </a:solidFill>
              </a:rPr>
              <a:t>with lower prices:  </a:t>
            </a:r>
            <a:r>
              <a:rPr lang="en-GB" sz="1600" b="1" dirty="0">
                <a:solidFill>
                  <a:srgbClr val="FF0000"/>
                </a:solidFill>
              </a:rPr>
              <a:t>66%</a:t>
            </a:r>
            <a:r>
              <a:rPr lang="en-GB" sz="1600" dirty="0">
                <a:solidFill>
                  <a:srgbClr val="58595B"/>
                </a:solidFill>
              </a:rPr>
              <a:t> </a:t>
            </a:r>
            <a:endParaRPr lang="en-GB" sz="1600" dirty="0" smtClean="0">
              <a:solidFill>
                <a:srgbClr val="58595B"/>
              </a:solidFill>
            </a:endParaRPr>
          </a:p>
          <a:p>
            <a:pPr marL="285750" indent="-28575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Higher transparency + easier to clear cookies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less people chose to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switch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another platform (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26% vs 34%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low transparency treatment) 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Overall, 2.7% chose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clear cookies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again. But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7.2%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in the high transparency treatment where clearing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cookies was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easy in a 1-way step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19050" y="1179004"/>
            <a:ext cx="8982075" cy="583121"/>
          </a:xfrm>
          <a:noFill/>
        </p:spPr>
        <p:txBody>
          <a:bodyPr/>
          <a:lstStyle/>
          <a:p>
            <a:pPr indent="0" algn="just" eaLnBrk="1" hangingPunct="1"/>
            <a:r>
              <a:rPr lang="en-GB" altLang="en-US" sz="2400" dirty="0" smtClean="0"/>
              <a:t>       Economic </a:t>
            </a:r>
            <a:r>
              <a:rPr lang="en-GB" altLang="en-US" sz="2400" dirty="0"/>
              <a:t>effects of online </a:t>
            </a:r>
            <a:r>
              <a:rPr lang="en-GB" altLang="en-US" sz="2400" dirty="0" smtClean="0"/>
              <a:t>personalisation</a:t>
            </a:r>
            <a:endParaRPr lang="en-GB" alt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75099" y="1779687"/>
            <a:ext cx="8968901" cy="5078313"/>
          </a:xfrm>
          <a:prstGeom prst="rect">
            <a:avLst/>
          </a:prstGeom>
          <a:solidFill>
            <a:schemeClr val="bg1"/>
          </a:solidFill>
          <a:ln w="0">
            <a:solidFill>
              <a:srgbClr val="FFFFFF">
                <a:alpha val="0"/>
              </a:srgbClr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Existing literature:  </a:t>
            </a:r>
          </a:p>
          <a:p>
            <a:pPr lvl="0" algn="just">
              <a:spcBef>
                <a:spcPts val="600"/>
              </a:spcBef>
              <a:spcAft>
                <a:spcPts val="900"/>
              </a:spcAft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- 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behaviourally targeted advertising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fivefold increase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% of website		   visitors who complete a transaction </a:t>
            </a:r>
          </a:p>
          <a:p>
            <a:pPr lvl="0" algn="just">
              <a:spcBef>
                <a:spcPts val="600"/>
              </a:spcBef>
              <a:spcAft>
                <a:spcPts val="900"/>
              </a:spcAft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-  online personalisation: benefits consumers if it shows products that best    			suit their needs, lowers prices or reduces search costs.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benefit tech-		   savvy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consumers </a:t>
            </a:r>
            <a:endParaRPr lang="en-GB" sz="1600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900"/>
              </a:spcAft>
              <a:tabLst>
                <a:tab pos="228600" algn="l"/>
                <a:tab pos="457200" algn="l"/>
              </a:tabLst>
            </a:pPr>
            <a:r>
              <a:rPr lang="en-GB" sz="160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-  negative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effect for consumers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steered towards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most expensive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products.  	   May harm those not able/willing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with high willingness-to-pay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spcBef>
                <a:spcPts val="60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competitiveness: </a:t>
            </a:r>
          </a:p>
          <a:p>
            <a:pPr lvl="0" algn="just">
              <a:spcBef>
                <a:spcPts val="600"/>
              </a:spcBef>
              <a:spcAft>
                <a:spcPts val="900"/>
              </a:spcAft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 intense competition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personalisation can benefit consumers - sellers                                                                   	 can compete with each other to adapt prices </a:t>
            </a:r>
          </a:p>
          <a:p>
            <a:pPr lvl="0" algn="just">
              <a:spcBef>
                <a:spcPts val="600"/>
              </a:spcBef>
              <a:spcAft>
                <a:spcPts val="900"/>
              </a:spcAft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weak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competition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personalisation helps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sellers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extract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more surplus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</a:p>
          <a:p>
            <a:pPr marL="285750" lvl="0" indent="-285750" algn="just">
              <a:spcBef>
                <a:spcPts val="60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Wider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long-term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impacts: personalisation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can limit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range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products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available to             consumers - barriers to competition / innovation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62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6" y="2686050"/>
            <a:ext cx="8753474" cy="3400425"/>
          </a:xfrm>
        </p:spPr>
        <p:txBody>
          <a:bodyPr/>
          <a:lstStyle/>
          <a:p>
            <a:r>
              <a:rPr lang="en-GB" sz="2200" dirty="0" smtClean="0"/>
              <a:t>                 Study published 17 July 2018 </a:t>
            </a:r>
            <a:br>
              <a:rPr lang="en-GB" sz="2200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>
                <a:hlinkClick r:id="rId2"/>
              </a:rPr>
              <a:t>https</a:t>
            </a:r>
            <a:r>
              <a:rPr lang="en-GB" sz="2200" dirty="0">
                <a:hlinkClick r:id="rId2"/>
              </a:rPr>
              <a:t>://</a:t>
            </a:r>
            <a:r>
              <a:rPr lang="en-GB" sz="2200" dirty="0" smtClean="0">
                <a:hlinkClick r:id="rId2"/>
              </a:rPr>
              <a:t>ec.europa.eu/info/publications/consumer-market-study-online-market-segmentation-through-personalised-pricing-offers-european-union_en</a:t>
            </a: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sz="2200" dirty="0" smtClean="0"/>
              <a:t>		Konstantinos.Zisis@ec.europa.eu</a:t>
            </a:r>
            <a:r>
              <a:rPr lang="en-GB" sz="2200" dirty="0"/>
              <a:t/>
            </a:r>
            <a:br>
              <a:rPr lang="en-GB" sz="2200" dirty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 smtClean="0"/>
              <a:t>		      Thanks for attending ! 	</a:t>
            </a:r>
            <a:br>
              <a:rPr lang="en-GB" sz="2200" dirty="0" smtClean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r>
              <a:rPr lang="en-GB" sz="2200" dirty="0" smtClean="0"/>
              <a:t/>
            </a:r>
            <a:br>
              <a:rPr lang="en-GB" sz="2200" dirty="0" smtClean="0"/>
            </a:br>
            <a:r>
              <a:rPr lang="en-GB" sz="2200" dirty="0"/>
              <a:t/>
            </a:r>
            <a:br>
              <a:rPr lang="en-GB" sz="2200" dirty="0"/>
            </a:b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493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85644"/>
            <a:ext cx="8991599" cy="613641"/>
          </a:xfrm>
        </p:spPr>
        <p:txBody>
          <a:bodyPr/>
          <a:lstStyle/>
          <a:p>
            <a:r>
              <a:rPr lang="en-GB" altLang="en-US" dirty="0" smtClean="0"/>
              <a:t>Main research tasks (</a:t>
            </a:r>
            <a:r>
              <a:rPr lang="en-GB" dirty="0" smtClean="0"/>
              <a:t>Dec</a:t>
            </a:r>
            <a:r>
              <a:rPr lang="en-GB" dirty="0"/>
              <a:t>. ’</a:t>
            </a:r>
            <a:r>
              <a:rPr lang="en-GB" dirty="0" smtClean="0"/>
              <a:t>16 - </a:t>
            </a:r>
            <a:r>
              <a:rPr lang="en-GB" dirty="0"/>
              <a:t>Nov. </a:t>
            </a:r>
            <a:r>
              <a:rPr lang="en-GB" dirty="0" smtClean="0"/>
              <a:t>’17)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46276" y="2095770"/>
            <a:ext cx="8603846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a </a:t>
            </a:r>
            <a:r>
              <a:rPr lang="en-GB" sz="1600" b="1" dirty="0">
                <a:solidFill>
                  <a:srgbClr val="58595B"/>
                </a:solidFill>
              </a:rPr>
              <a:t>literature review </a:t>
            </a:r>
            <a:r>
              <a:rPr lang="en-GB" sz="1600" dirty="0">
                <a:solidFill>
                  <a:srgbClr val="58595B"/>
                </a:solidFill>
              </a:rPr>
              <a:t>of online personalised practices; </a:t>
            </a:r>
          </a:p>
          <a:p>
            <a:pPr marL="171450" lvl="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</a:rPr>
              <a:t>consultations</a:t>
            </a:r>
            <a:r>
              <a:rPr lang="en-GB" sz="1600" dirty="0" smtClean="0">
                <a:solidFill>
                  <a:srgbClr val="58595B"/>
                </a:solidFill>
              </a:rPr>
              <a:t> </a:t>
            </a:r>
            <a:r>
              <a:rPr lang="en-GB" sz="1600" dirty="0">
                <a:solidFill>
                  <a:srgbClr val="58595B"/>
                </a:solidFill>
              </a:rPr>
              <a:t>with </a:t>
            </a:r>
            <a:r>
              <a:rPr lang="en-GB" sz="1600" dirty="0" smtClean="0">
                <a:solidFill>
                  <a:srgbClr val="58595B"/>
                </a:solidFill>
              </a:rPr>
              <a:t>stakeholders; </a:t>
            </a:r>
            <a:endParaRPr lang="en-GB" sz="1600" dirty="0">
              <a:solidFill>
                <a:srgbClr val="58595B"/>
              </a:solidFill>
            </a:endParaRPr>
          </a:p>
          <a:p>
            <a:pPr marL="171450" lvl="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an </a:t>
            </a:r>
            <a:r>
              <a:rPr lang="en-GB" sz="1600" b="1" dirty="0">
                <a:solidFill>
                  <a:srgbClr val="58595B"/>
                </a:solidFill>
              </a:rPr>
              <a:t>online survey </a:t>
            </a:r>
            <a:r>
              <a:rPr lang="en-GB" sz="1600" dirty="0" smtClean="0">
                <a:solidFill>
                  <a:srgbClr val="58595B"/>
                </a:solidFill>
              </a:rPr>
              <a:t>(28 </a:t>
            </a:r>
            <a:r>
              <a:rPr lang="en-GB" sz="1600" dirty="0">
                <a:solidFill>
                  <a:srgbClr val="58595B"/>
                </a:solidFill>
              </a:rPr>
              <a:t>EU Member </a:t>
            </a:r>
            <a:r>
              <a:rPr lang="en-GB" sz="1600" dirty="0" smtClean="0">
                <a:solidFill>
                  <a:srgbClr val="58595B"/>
                </a:solidFill>
              </a:rPr>
              <a:t>States, </a:t>
            </a:r>
            <a:r>
              <a:rPr lang="en-GB" sz="1600" dirty="0">
                <a:solidFill>
                  <a:srgbClr val="58595B"/>
                </a:solidFill>
              </a:rPr>
              <a:t>plus </a:t>
            </a:r>
            <a:r>
              <a:rPr lang="en-GB" sz="1600" dirty="0" smtClean="0">
                <a:solidFill>
                  <a:srgbClr val="58595B"/>
                </a:solidFill>
              </a:rPr>
              <a:t>NO &amp; IS) to measure </a:t>
            </a:r>
            <a:r>
              <a:rPr lang="en-GB" sz="1600" dirty="0">
                <a:solidFill>
                  <a:srgbClr val="58595B"/>
                </a:solidFill>
              </a:rPr>
              <a:t>consumers’ awareness of/opinions on online personalised practices; </a:t>
            </a:r>
          </a:p>
          <a:p>
            <a:pPr marL="171450" lvl="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58595B"/>
                </a:solidFill>
              </a:rPr>
              <a:t>a </a:t>
            </a:r>
            <a:r>
              <a:rPr lang="en-GB" sz="1600" b="1" dirty="0">
                <a:solidFill>
                  <a:srgbClr val="58595B"/>
                </a:solidFill>
              </a:rPr>
              <a:t>mystery shopping </a:t>
            </a:r>
            <a:r>
              <a:rPr lang="en-GB" sz="1600" b="1" dirty="0" smtClean="0">
                <a:solidFill>
                  <a:srgbClr val="58595B"/>
                </a:solidFill>
              </a:rPr>
              <a:t>exercise: </a:t>
            </a:r>
            <a:r>
              <a:rPr lang="en-GB" sz="1600" dirty="0" smtClean="0">
                <a:solidFill>
                  <a:srgbClr val="58595B"/>
                </a:solidFill>
              </a:rPr>
              <a:t>160 websites, 8 </a:t>
            </a:r>
            <a:r>
              <a:rPr lang="en-GB" sz="1600" dirty="0">
                <a:solidFill>
                  <a:srgbClr val="58595B"/>
                </a:solidFill>
              </a:rPr>
              <a:t>EU </a:t>
            </a:r>
            <a:r>
              <a:rPr lang="en-GB" sz="1600" dirty="0" smtClean="0">
                <a:solidFill>
                  <a:srgbClr val="58595B"/>
                </a:solidFill>
              </a:rPr>
              <a:t>MS </a:t>
            </a:r>
            <a:r>
              <a:rPr lang="en-GB" sz="1600" dirty="0">
                <a:solidFill>
                  <a:srgbClr val="58595B"/>
                </a:solidFill>
              </a:rPr>
              <a:t>(CZ, DE, ES, FR, PL, RO, </a:t>
            </a:r>
            <a:r>
              <a:rPr lang="en-GB" sz="1600" dirty="0" smtClean="0">
                <a:solidFill>
                  <a:srgbClr val="58595B"/>
                </a:solidFill>
              </a:rPr>
              <a:t>SE, UK</a:t>
            </a:r>
            <a:r>
              <a:rPr lang="en-GB" sz="1600" dirty="0">
                <a:solidFill>
                  <a:srgbClr val="58595B"/>
                </a:solidFill>
              </a:rPr>
              <a:t>) &amp;</a:t>
            </a:r>
            <a:r>
              <a:rPr lang="en-GB" sz="1600" dirty="0" smtClean="0">
                <a:solidFill>
                  <a:srgbClr val="58595B"/>
                </a:solidFill>
              </a:rPr>
              <a:t> 4 </a:t>
            </a:r>
            <a:r>
              <a:rPr lang="en-GB" sz="1600" dirty="0">
                <a:solidFill>
                  <a:srgbClr val="58595B"/>
                </a:solidFill>
              </a:rPr>
              <a:t>market sectors (TVs, sport shoes, hotels rooms and airline tickets</a:t>
            </a:r>
            <a:r>
              <a:rPr lang="en-GB" sz="1600" dirty="0" smtClean="0">
                <a:solidFill>
                  <a:srgbClr val="58595B"/>
                </a:solidFill>
              </a:rPr>
              <a:t>) to </a:t>
            </a:r>
            <a:r>
              <a:rPr lang="en-GB" sz="1600" dirty="0">
                <a:solidFill>
                  <a:srgbClr val="58595B"/>
                </a:solidFill>
              </a:rPr>
              <a:t>assess the prevalence of personalised </a:t>
            </a:r>
            <a:r>
              <a:rPr lang="en-GB" sz="1600" dirty="0" smtClean="0">
                <a:solidFill>
                  <a:srgbClr val="58595B"/>
                </a:solidFill>
              </a:rPr>
              <a:t>practices and </a:t>
            </a:r>
            <a:endParaRPr lang="en-GB" sz="1600" dirty="0">
              <a:solidFill>
                <a:srgbClr val="58595B"/>
              </a:solidFill>
            </a:endParaRPr>
          </a:p>
          <a:p>
            <a:pPr marL="171450" lvl="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an </a:t>
            </a:r>
            <a:r>
              <a:rPr lang="en-GB" sz="1600" dirty="0">
                <a:solidFill>
                  <a:srgbClr val="58595B"/>
                </a:solidFill>
              </a:rPr>
              <a:t>online </a:t>
            </a:r>
            <a:r>
              <a:rPr lang="en-GB" sz="1600" b="1" dirty="0">
                <a:solidFill>
                  <a:srgbClr val="58595B"/>
                </a:solidFill>
              </a:rPr>
              <a:t>behavioural experiment </a:t>
            </a:r>
            <a:r>
              <a:rPr lang="en-GB" sz="1600" dirty="0" smtClean="0">
                <a:solidFill>
                  <a:srgbClr val="58595B"/>
                </a:solidFill>
              </a:rPr>
              <a:t>to</a:t>
            </a:r>
            <a:r>
              <a:rPr lang="en-GB" sz="1600" b="1" dirty="0" smtClean="0">
                <a:solidFill>
                  <a:srgbClr val="58595B"/>
                </a:solidFill>
              </a:rPr>
              <a:t> </a:t>
            </a:r>
            <a:r>
              <a:rPr lang="en-GB" sz="1600" dirty="0" smtClean="0">
                <a:solidFill>
                  <a:srgbClr val="58595B"/>
                </a:solidFill>
              </a:rPr>
              <a:t>assess: </a:t>
            </a:r>
          </a:p>
          <a:p>
            <a:pPr marL="285750" lvl="0" indent="-28575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600" dirty="0" smtClean="0">
                <a:solidFill>
                  <a:srgbClr val="58595B"/>
                </a:solidFill>
              </a:rPr>
              <a:t>consumers</a:t>
            </a:r>
            <a:r>
              <a:rPr lang="en-GB" sz="1600" dirty="0">
                <a:solidFill>
                  <a:srgbClr val="58595B"/>
                </a:solidFill>
              </a:rPr>
              <a:t>’ ability to recognise online </a:t>
            </a:r>
            <a:r>
              <a:rPr lang="en-GB" sz="1600" dirty="0" smtClean="0">
                <a:solidFill>
                  <a:srgbClr val="58595B"/>
                </a:solidFill>
              </a:rPr>
              <a:t>personalisation &amp; </a:t>
            </a:r>
          </a:p>
          <a:p>
            <a:pPr marL="285750" lvl="0" indent="-285750"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600" dirty="0" smtClean="0">
                <a:solidFill>
                  <a:srgbClr val="58595B"/>
                </a:solidFill>
              </a:rPr>
              <a:t>their </a:t>
            </a:r>
            <a:r>
              <a:rPr lang="en-GB" sz="1600" dirty="0">
                <a:solidFill>
                  <a:srgbClr val="58595B"/>
                </a:solidFill>
              </a:rPr>
              <a:t>“willingness to purchase” personalised </a:t>
            </a:r>
            <a:r>
              <a:rPr lang="en-GB" sz="1600" dirty="0" smtClean="0">
                <a:solidFill>
                  <a:srgbClr val="58595B"/>
                </a:solidFill>
              </a:rPr>
              <a:t>products, </a:t>
            </a:r>
            <a:r>
              <a:rPr lang="en-GB" sz="1600" dirty="0">
                <a:solidFill>
                  <a:srgbClr val="58595B"/>
                </a:solidFill>
              </a:rPr>
              <a:t>depending </a:t>
            </a:r>
            <a:r>
              <a:rPr lang="en-GB" sz="1600" dirty="0" smtClean="0">
                <a:solidFill>
                  <a:srgbClr val="58595B"/>
                </a:solidFill>
              </a:rPr>
              <a:t>on the: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GB" sz="1600" dirty="0">
                <a:solidFill>
                  <a:srgbClr val="58595B"/>
                </a:solidFill>
              </a:rPr>
              <a:t>	</a:t>
            </a:r>
            <a:r>
              <a:rPr lang="en-GB" sz="1600" dirty="0" smtClean="0">
                <a:solidFill>
                  <a:srgbClr val="58595B"/>
                </a:solidFill>
              </a:rPr>
              <a:t>(1) transparency </a:t>
            </a:r>
            <a:r>
              <a:rPr lang="en-GB" sz="1600" dirty="0">
                <a:solidFill>
                  <a:srgbClr val="58595B"/>
                </a:solidFill>
              </a:rPr>
              <a:t>in communication by the online </a:t>
            </a:r>
            <a:r>
              <a:rPr lang="en-GB" sz="1600" dirty="0" smtClean="0">
                <a:solidFill>
                  <a:srgbClr val="58595B"/>
                </a:solidFill>
              </a:rPr>
              <a:t>platform &amp;  </a:t>
            </a:r>
          </a:p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en-GB" sz="1600" dirty="0" smtClean="0">
                <a:solidFill>
                  <a:srgbClr val="58595B"/>
                </a:solidFill>
              </a:rPr>
              <a:t>	(2) impact </a:t>
            </a:r>
            <a:r>
              <a:rPr lang="en-GB" sz="1600" dirty="0">
                <a:solidFill>
                  <a:srgbClr val="58595B"/>
                </a:solidFill>
              </a:rPr>
              <a:t>of layout, format and information </a:t>
            </a:r>
            <a:r>
              <a:rPr lang="en-GB" sz="1600" dirty="0" smtClean="0">
                <a:solidFill>
                  <a:srgbClr val="58595B"/>
                </a:solidFill>
              </a:rPr>
              <a:t>content</a:t>
            </a:r>
            <a:endParaRPr lang="en-GB" sz="1600" dirty="0">
              <a:solidFill>
                <a:srgbClr val="58595B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0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221804" y="6361889"/>
            <a:ext cx="729575" cy="496111"/>
          </a:xfrm>
          <a:prstGeom prst="rect">
            <a:avLst/>
          </a:prstGeom>
          <a:solidFill>
            <a:srgbClr val="FFFFFF"/>
          </a:solidFill>
          <a:ln w="76200"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47717" y="1169272"/>
            <a:ext cx="8647959" cy="535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indent="-358775"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en-GB" sz="2400" kern="0" dirty="0" smtClean="0"/>
              <a:t>           Mystery shopping – Aim/scenarios</a:t>
            </a:r>
            <a:endParaRPr lang="en-GB" sz="2400" kern="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gray">
          <a:xfrm>
            <a:off x="302446" y="1795946"/>
            <a:ext cx="8738500" cy="34176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73050" indent="-2730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Geomanist Light" pitchFamily="50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GB" sz="1800" dirty="0" smtClean="0">
                <a:solidFill>
                  <a:srgbClr val="58595B"/>
                </a:solidFill>
              </a:rPr>
              <a:t>Aim: replicate </a:t>
            </a:r>
            <a:r>
              <a:rPr lang="en-GB" sz="1800" dirty="0">
                <a:solidFill>
                  <a:srgbClr val="58595B"/>
                </a:solidFill>
              </a:rPr>
              <a:t>consumers’ ‘</a:t>
            </a:r>
            <a:r>
              <a:rPr lang="en-GB" sz="1800" b="1" dirty="0">
                <a:solidFill>
                  <a:srgbClr val="58595B"/>
                </a:solidFill>
              </a:rPr>
              <a:t>real life</a:t>
            </a:r>
            <a:r>
              <a:rPr lang="en-GB" sz="1800" dirty="0">
                <a:solidFill>
                  <a:srgbClr val="58595B"/>
                </a:solidFill>
              </a:rPr>
              <a:t>’ experiences when searching online </a:t>
            </a:r>
            <a:r>
              <a:rPr lang="en-GB" sz="1800" dirty="0" smtClean="0">
                <a:solidFill>
                  <a:srgbClr val="58595B"/>
                </a:solidFill>
              </a:rPr>
              <a:t>to buy products in </a:t>
            </a:r>
            <a:r>
              <a:rPr lang="en-GB" sz="1800" dirty="0">
                <a:solidFill>
                  <a:srgbClr val="58595B"/>
                </a:solidFill>
              </a:rPr>
              <a:t>e-commerce websites, </a:t>
            </a:r>
            <a:r>
              <a:rPr lang="en-GB" sz="1800" dirty="0" smtClean="0">
                <a:solidFill>
                  <a:srgbClr val="58595B"/>
                </a:solidFill>
              </a:rPr>
              <a:t>to </a:t>
            </a:r>
            <a:r>
              <a:rPr lang="en-GB" sz="1800" dirty="0">
                <a:solidFill>
                  <a:srgbClr val="58595B"/>
                </a:solidFill>
              </a:rPr>
              <a:t>assess </a:t>
            </a:r>
            <a:r>
              <a:rPr lang="en-GB" sz="1800" dirty="0" smtClean="0">
                <a:solidFill>
                  <a:srgbClr val="58595B"/>
                </a:solidFill>
              </a:rPr>
              <a:t>prevalence </a:t>
            </a:r>
            <a:r>
              <a:rPr lang="en-GB" sz="1800" dirty="0">
                <a:solidFill>
                  <a:srgbClr val="58595B"/>
                </a:solidFill>
              </a:rPr>
              <a:t>of: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GB" sz="1800" dirty="0" smtClean="0">
                <a:solidFill>
                  <a:srgbClr val="58595B"/>
                </a:solidFill>
              </a:rPr>
              <a:t>     • personalised ranking of </a:t>
            </a:r>
            <a:r>
              <a:rPr lang="en-GB" sz="1800" dirty="0">
                <a:solidFill>
                  <a:srgbClr val="58595B"/>
                </a:solidFill>
              </a:rPr>
              <a:t>offers   </a:t>
            </a:r>
            <a:r>
              <a:rPr lang="en-GB" sz="1800" dirty="0" smtClean="0">
                <a:solidFill>
                  <a:srgbClr val="58595B"/>
                </a:solidFill>
              </a:rPr>
              <a:t>• personalised pricing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sz="1800" b="1" dirty="0" smtClean="0">
              <a:solidFill>
                <a:srgbClr val="58595B"/>
              </a:solidFill>
            </a:endParaRPr>
          </a:p>
          <a:p>
            <a:pPr marL="3600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58595B"/>
                </a:solidFill>
              </a:rPr>
              <a:t>	</a:t>
            </a:r>
            <a:r>
              <a:rPr lang="en-GB" sz="1800" b="1" dirty="0" smtClean="0">
                <a:solidFill>
                  <a:srgbClr val="58595B"/>
                </a:solidFill>
              </a:rPr>
              <a:t>		      										</a:t>
            </a:r>
            <a:endParaRPr lang="en-GB" sz="1800" dirty="0" smtClean="0">
              <a:solidFill>
                <a:srgbClr val="58595B"/>
              </a:solidFill>
            </a:endParaRPr>
          </a:p>
          <a:p>
            <a:pPr marL="0" lvl="2" indent="0">
              <a:spcBef>
                <a:spcPts val="0"/>
              </a:spcBef>
              <a:buNone/>
            </a:pPr>
            <a:endParaRPr lang="en-GB" sz="18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59047"/>
              </p:ext>
            </p:extLst>
          </p:nvPr>
        </p:nvGraphicFramePr>
        <p:xfrm>
          <a:off x="466121" y="5213560"/>
          <a:ext cx="8211753" cy="1644440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705578">
                  <a:extLst>
                    <a:ext uri="{9D8B030D-6E8A-4147-A177-3AD203B41FA5}">
                      <a16:colId xmlns:a16="http://schemas.microsoft.com/office/drawing/2014/main" val="597023745"/>
                    </a:ext>
                  </a:extLst>
                </a:gridCol>
                <a:gridCol w="6506175">
                  <a:extLst>
                    <a:ext uri="{9D8B030D-6E8A-4147-A177-3AD203B41FA5}">
                      <a16:colId xmlns:a16="http://schemas.microsoft.com/office/drawing/2014/main" val="2105365782"/>
                    </a:ext>
                  </a:extLst>
                </a:gridCol>
              </a:tblGrid>
              <a:tr h="822220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        (C) 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     Browser</a:t>
                      </a:r>
                      <a:endParaRPr lang="en-GB" sz="1500" dirty="0">
                        <a:solidFill>
                          <a:srgbClr val="58595B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rgbClr val="FFFFCC">
                        <a:alpha val="5803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1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GB" sz="1500" b="0" dirty="0" smtClean="0">
                          <a:effectLst/>
                        </a:rPr>
                        <a:t>Use of a</a:t>
                      </a:r>
                      <a:r>
                        <a:rPr lang="en-GB" sz="1500" b="0" baseline="0" dirty="0" smtClean="0">
                          <a:effectLst/>
                        </a:rPr>
                        <a:t> </a:t>
                      </a:r>
                      <a:r>
                        <a:rPr lang="en-GB" sz="1500" b="0" dirty="0" smtClean="0">
                          <a:effectLst/>
                        </a:rPr>
                        <a:t>preferred </a:t>
                      </a:r>
                      <a:r>
                        <a:rPr lang="en-GB" sz="1500" b="1" dirty="0">
                          <a:effectLst/>
                        </a:rPr>
                        <a:t>browser</a:t>
                      </a:r>
                      <a:r>
                        <a:rPr lang="en-GB" sz="1500" b="0" dirty="0">
                          <a:effectLst/>
                        </a:rPr>
                        <a:t> </a:t>
                      </a:r>
                      <a:r>
                        <a:rPr lang="en-GB" sz="1500" b="0" dirty="0" smtClean="0">
                          <a:effectLst/>
                        </a:rPr>
                        <a:t>vs</a:t>
                      </a:r>
                      <a:r>
                        <a:rPr lang="en-GB" sz="1500" b="0" baseline="0" dirty="0" smtClean="0">
                          <a:effectLst/>
                        </a:rPr>
                        <a:t> </a:t>
                      </a:r>
                      <a:r>
                        <a:rPr lang="en-GB" sz="1500" b="0" dirty="0" smtClean="0">
                          <a:effectLst/>
                        </a:rPr>
                        <a:t>another </a:t>
                      </a:r>
                      <a:r>
                        <a:rPr lang="en-GB" sz="1500" b="0" dirty="0">
                          <a:effectLst/>
                        </a:rPr>
                        <a:t>browser (less </a:t>
                      </a:r>
                      <a:r>
                        <a:rPr lang="en-GB" sz="1500" b="0" dirty="0" smtClean="0">
                          <a:effectLst/>
                        </a:rPr>
                        <a:t>used/freshly </a:t>
                      </a:r>
                      <a:r>
                        <a:rPr lang="en-GB" sz="1500" b="0" dirty="0">
                          <a:effectLst/>
                        </a:rPr>
                        <a:t>installed) </a:t>
                      </a:r>
                    </a:p>
                  </a:txBody>
                  <a:tcPr marL="58643" marR="58643" marT="0" marB="0">
                    <a:solidFill>
                      <a:srgbClr val="FFFFCC">
                        <a:alpha val="5803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931692"/>
                  </a:ext>
                </a:extLst>
              </a:tr>
              <a:tr h="822220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500" baseline="0" dirty="0" smtClean="0">
                          <a:effectLst/>
                        </a:rPr>
                        <a:t>         (</a:t>
                      </a:r>
                      <a:r>
                        <a:rPr lang="en-GB" sz="1500" dirty="0" smtClean="0">
                          <a:effectLst/>
                        </a:rPr>
                        <a:t>D)</a:t>
                      </a:r>
                      <a:endParaRPr lang="en-GB" sz="1500" dirty="0">
                        <a:effectLst/>
                      </a:endParaRP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 Mobile </a:t>
                      </a:r>
                      <a:r>
                        <a:rPr lang="en-GB" sz="1500" dirty="0">
                          <a:effectLst/>
                        </a:rPr>
                        <a:t>device</a:t>
                      </a:r>
                      <a:endParaRPr lang="en-GB" sz="1500" dirty="0">
                        <a:solidFill>
                          <a:srgbClr val="58595B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rgbClr val="CCFFC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1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GB" sz="1500" dirty="0" smtClean="0">
                          <a:effectLst/>
                        </a:rPr>
                        <a:t>Use of a </a:t>
                      </a:r>
                      <a:r>
                        <a:rPr lang="en-GB" sz="1500" b="1" dirty="0">
                          <a:effectLst/>
                        </a:rPr>
                        <a:t>mobile </a:t>
                      </a:r>
                      <a:r>
                        <a:rPr lang="en-GB" sz="1500" b="1" dirty="0" smtClean="0">
                          <a:effectLst/>
                        </a:rPr>
                        <a:t>device vs desktop </a:t>
                      </a:r>
                      <a:r>
                        <a:rPr lang="en-GB" sz="1500" b="0" dirty="0" smtClean="0">
                          <a:effectLst/>
                        </a:rPr>
                        <a:t>(used in all other scenarios)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rgbClr val="E7F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9169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842870"/>
              </p:ext>
            </p:extLst>
          </p:nvPr>
        </p:nvGraphicFramePr>
        <p:xfrm>
          <a:off x="466122" y="3549863"/>
          <a:ext cx="8211752" cy="1663697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715102">
                  <a:extLst>
                    <a:ext uri="{9D8B030D-6E8A-4147-A177-3AD203B41FA5}">
                      <a16:colId xmlns:a16="http://schemas.microsoft.com/office/drawing/2014/main" val="4275925608"/>
                    </a:ext>
                  </a:extLst>
                </a:gridCol>
                <a:gridCol w="6496650">
                  <a:extLst>
                    <a:ext uri="{9D8B030D-6E8A-4147-A177-3AD203B41FA5}">
                      <a16:colId xmlns:a16="http://schemas.microsoft.com/office/drawing/2014/main" val="2525155780"/>
                    </a:ext>
                  </a:extLst>
                </a:gridCol>
              </a:tblGrid>
              <a:tr h="857585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        (A)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Search </a:t>
                      </a:r>
                      <a:r>
                        <a:rPr lang="en-GB" sz="1500" dirty="0">
                          <a:effectLst/>
                        </a:rPr>
                        <a:t>engine</a:t>
                      </a:r>
                      <a:endParaRPr lang="en-GB" sz="1500" dirty="0">
                        <a:solidFill>
                          <a:srgbClr val="58595B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1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GB" sz="1500" b="0" dirty="0" smtClean="0">
                          <a:effectLst/>
                        </a:rPr>
                        <a:t>Use of a </a:t>
                      </a:r>
                      <a:r>
                        <a:rPr lang="en-GB" sz="1500" b="1" dirty="0" smtClean="0">
                          <a:effectLst/>
                        </a:rPr>
                        <a:t>preferred </a:t>
                      </a:r>
                      <a:r>
                        <a:rPr lang="en-GB" sz="1500" b="1" dirty="0">
                          <a:effectLst/>
                        </a:rPr>
                        <a:t>search engine</a:t>
                      </a:r>
                      <a:r>
                        <a:rPr lang="en-GB" sz="1500" b="0" dirty="0">
                          <a:effectLst/>
                        </a:rPr>
                        <a:t> (e.g. Google) </a:t>
                      </a:r>
                      <a:r>
                        <a:rPr lang="en-GB" sz="1500" b="0" dirty="0" smtClean="0">
                          <a:effectLst/>
                        </a:rPr>
                        <a:t>vs </a:t>
                      </a:r>
                      <a:r>
                        <a:rPr lang="en-GB" sz="1500" b="1" dirty="0">
                          <a:effectLst/>
                        </a:rPr>
                        <a:t>DuckDuckGo</a:t>
                      </a:r>
                      <a:r>
                        <a:rPr lang="en-GB" sz="1500" b="0" dirty="0">
                          <a:effectLst/>
                        </a:rPr>
                        <a:t> </a:t>
                      </a:r>
                      <a:r>
                        <a:rPr lang="en-GB" sz="1500" b="0" dirty="0" smtClean="0">
                          <a:effectLst/>
                        </a:rPr>
                        <a:t>(does </a:t>
                      </a:r>
                      <a:r>
                        <a:rPr lang="en-GB" sz="1500" b="0" dirty="0">
                          <a:effectLst/>
                        </a:rPr>
                        <a:t>not track </a:t>
                      </a:r>
                      <a:r>
                        <a:rPr lang="en-GB" sz="1500" b="0" dirty="0" smtClean="0">
                          <a:effectLst/>
                        </a:rPr>
                        <a:t>users) </a:t>
                      </a:r>
                      <a:r>
                        <a:rPr lang="en-GB" sz="1500" b="0" dirty="0">
                          <a:effectLst/>
                        </a:rPr>
                        <a:t>to </a:t>
                      </a:r>
                      <a:r>
                        <a:rPr lang="en-GB" sz="1500" b="0" dirty="0" smtClean="0">
                          <a:effectLst/>
                        </a:rPr>
                        <a:t>go to </a:t>
                      </a:r>
                      <a:r>
                        <a:rPr lang="en-GB" sz="1500" b="0" dirty="0">
                          <a:effectLst/>
                        </a:rPr>
                        <a:t>the same </a:t>
                      </a:r>
                      <a:r>
                        <a:rPr lang="en-GB" sz="1500" b="0" dirty="0" smtClean="0">
                          <a:effectLst/>
                        </a:rPr>
                        <a:t>predefined</a:t>
                      </a:r>
                      <a:r>
                        <a:rPr lang="en-GB" sz="1500" b="0" baseline="0" dirty="0" smtClean="0">
                          <a:effectLst/>
                        </a:rPr>
                        <a:t> </a:t>
                      </a:r>
                      <a:r>
                        <a:rPr lang="en-GB" sz="1500" b="0" dirty="0" smtClean="0">
                          <a:effectLst/>
                        </a:rPr>
                        <a:t>e-commerce website</a:t>
                      </a:r>
                      <a:endParaRPr lang="en-GB" sz="1500" b="0" dirty="0">
                        <a:effectLst/>
                      </a:endParaRPr>
                    </a:p>
                  </a:txBody>
                  <a:tcPr marL="58643" marR="58643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0246"/>
                  </a:ext>
                </a:extLst>
              </a:tr>
              <a:tr h="80611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500" baseline="0" dirty="0" smtClean="0">
                          <a:effectLst/>
                        </a:rPr>
                        <a:t>         </a:t>
                      </a:r>
                      <a:r>
                        <a:rPr lang="en-GB" sz="1500" dirty="0" smtClean="0">
                          <a:effectLst/>
                        </a:rPr>
                        <a:t>(B) </a:t>
                      </a:r>
                      <a:endParaRPr lang="en-GB" sz="1500" dirty="0">
                        <a:effectLst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GB" sz="1500" dirty="0" smtClean="0">
                          <a:effectLst/>
                        </a:rPr>
                        <a:t>        PCW</a:t>
                      </a:r>
                      <a:endParaRPr lang="en-GB" sz="1500" dirty="0">
                        <a:solidFill>
                          <a:srgbClr val="58595B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chemeClr val="accent5">
                        <a:lumMod val="9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120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GB" sz="1500" dirty="0" smtClean="0">
                          <a:effectLst/>
                        </a:rPr>
                        <a:t>Entering</a:t>
                      </a:r>
                      <a:r>
                        <a:rPr lang="en-GB" sz="1500" baseline="0" dirty="0" smtClean="0">
                          <a:effectLst/>
                        </a:rPr>
                        <a:t> </a:t>
                      </a:r>
                      <a:r>
                        <a:rPr lang="en-GB" sz="1500" dirty="0" smtClean="0">
                          <a:effectLst/>
                        </a:rPr>
                        <a:t>the </a:t>
                      </a:r>
                      <a:r>
                        <a:rPr lang="en-GB" sz="1500" dirty="0">
                          <a:effectLst/>
                        </a:rPr>
                        <a:t>same e-commerce website via 1) a </a:t>
                      </a:r>
                      <a:r>
                        <a:rPr lang="en-GB" sz="1500" b="0" dirty="0">
                          <a:effectLst/>
                        </a:rPr>
                        <a:t>predefined</a:t>
                      </a:r>
                      <a:r>
                        <a:rPr lang="en-GB" sz="1500" b="1" dirty="0">
                          <a:effectLst/>
                        </a:rPr>
                        <a:t> </a:t>
                      </a:r>
                      <a:r>
                        <a:rPr lang="en-GB" sz="1500" b="1" dirty="0" smtClean="0">
                          <a:effectLst/>
                        </a:rPr>
                        <a:t>price comparison website</a:t>
                      </a:r>
                      <a:r>
                        <a:rPr lang="en-GB" sz="1500" dirty="0" smtClean="0">
                          <a:effectLst/>
                        </a:rPr>
                        <a:t> </a:t>
                      </a:r>
                      <a:r>
                        <a:rPr lang="en-GB" sz="1500" dirty="0">
                          <a:effectLst/>
                        </a:rPr>
                        <a:t>and 2) directly, by entering the </a:t>
                      </a:r>
                      <a:r>
                        <a:rPr lang="en-GB" sz="1500" dirty="0" smtClean="0">
                          <a:effectLst/>
                        </a:rPr>
                        <a:t>URL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Verdana" panose="020B0604030504040204" pitchFamily="34" charset="0"/>
                      </a:endParaRPr>
                    </a:p>
                  </a:txBody>
                  <a:tcPr marL="58643" marR="58643" marT="0" marB="0">
                    <a:solidFill>
                      <a:schemeClr val="accent5">
                        <a:lumMod val="9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04034"/>
                  </a:ext>
                </a:extLst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 bwMode="auto">
          <a:xfrm>
            <a:off x="466122" y="3084899"/>
            <a:ext cx="2127184" cy="447675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en-GB" sz="1600" b="1" dirty="0" smtClean="0">
                <a:solidFill>
                  <a:schemeClr val="bg1"/>
                </a:solidFill>
              </a:rPr>
              <a:t>    4 scenarios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593306" y="3080431"/>
            <a:ext cx="6084568" cy="4476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en-GB" sz="1600" b="1" dirty="0" smtClean="0">
                <a:solidFill>
                  <a:schemeClr val="bg1"/>
                </a:solidFill>
              </a:rPr>
              <a:t>                     Differences to look at 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032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067086" y="1175263"/>
            <a:ext cx="6531063" cy="535896"/>
          </a:xfrm>
        </p:spPr>
        <p:txBody>
          <a:bodyPr/>
          <a:lstStyle/>
          <a:p>
            <a:r>
              <a:rPr lang="en-GB" sz="2400" dirty="0"/>
              <a:t>Mystery shopping – Design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2931" y="1884414"/>
            <a:ext cx="8941980" cy="4439385"/>
          </a:xfrm>
        </p:spPr>
        <p:txBody>
          <a:bodyPr/>
          <a:lstStyle/>
          <a:p>
            <a:pPr marL="496888" lvl="2" indent="-285750" algn="just">
              <a:spcAft>
                <a:spcPts val="1026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All 4 scenarios were executed one after the other by each shopper </a:t>
            </a:r>
          </a:p>
          <a:p>
            <a:pPr marL="496888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rgbClr val="58595B"/>
              </a:solidFill>
            </a:endParaRPr>
          </a:p>
          <a:p>
            <a:pPr marL="496888" lvl="2" indent="-285750" algn="just">
              <a:spcAft>
                <a:spcPts val="1026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8 </a:t>
            </a:r>
            <a:r>
              <a:rPr lang="en-GB" sz="1600" dirty="0">
                <a:solidFill>
                  <a:srgbClr val="58595B"/>
                </a:solidFill>
              </a:rPr>
              <a:t>countries </a:t>
            </a:r>
            <a:r>
              <a:rPr lang="en-GB" sz="1600" dirty="0" smtClean="0">
                <a:solidFill>
                  <a:srgbClr val="58595B"/>
                </a:solidFill>
              </a:rPr>
              <a:t>x 4 sectors x 5 websites x 4 shoppers  =  </a:t>
            </a:r>
            <a:r>
              <a:rPr lang="en-GB" sz="1600" b="1" dirty="0" smtClean="0">
                <a:solidFill>
                  <a:srgbClr val="58595B"/>
                </a:solidFill>
              </a:rPr>
              <a:t>640 shops </a:t>
            </a:r>
          </a:p>
          <a:p>
            <a:pPr marL="496888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b="1" dirty="0" smtClean="0">
              <a:solidFill>
                <a:srgbClr val="58595B"/>
              </a:solidFill>
            </a:endParaRPr>
          </a:p>
          <a:p>
            <a:pPr marL="496888" lvl="2" indent="-285750" algn="just">
              <a:spcAft>
                <a:spcPts val="1026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58595B"/>
                </a:solidFill>
              </a:rPr>
              <a:t>In each country, 4 shoppers simultaneously accessed the same website to search for prices / rank of products in identical</a:t>
            </a:r>
            <a:r>
              <a:rPr lang="en-GB" sz="1600" b="1" dirty="0">
                <a:solidFill>
                  <a:srgbClr val="58595B"/>
                </a:solidFill>
              </a:rPr>
              <a:t> 3-hour time-brackets </a:t>
            </a:r>
            <a:endParaRPr lang="en-GB" sz="1600" b="1" dirty="0" smtClean="0">
              <a:solidFill>
                <a:srgbClr val="58595B"/>
              </a:solidFill>
            </a:endParaRPr>
          </a:p>
          <a:p>
            <a:pPr marL="496888" lvl="2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600" dirty="0" smtClean="0">
              <a:solidFill>
                <a:srgbClr val="58595B"/>
              </a:solidFill>
            </a:endParaRPr>
          </a:p>
          <a:p>
            <a:pPr marL="496888" lvl="2" indent="-285750" algn="just">
              <a:spcAft>
                <a:spcPts val="1026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</a:rPr>
              <a:t>Control </a:t>
            </a:r>
            <a:r>
              <a:rPr lang="en-GB" sz="1600" b="1" dirty="0">
                <a:solidFill>
                  <a:srgbClr val="58595B"/>
                </a:solidFill>
              </a:rPr>
              <a:t>steps and shops </a:t>
            </a:r>
            <a:r>
              <a:rPr lang="en-GB" sz="1600" dirty="0" smtClean="0">
                <a:solidFill>
                  <a:srgbClr val="58595B"/>
                </a:solidFill>
              </a:rPr>
              <a:t>to identify </a:t>
            </a:r>
            <a:r>
              <a:rPr lang="en-GB" sz="1600" dirty="0">
                <a:solidFill>
                  <a:srgbClr val="58595B"/>
                </a:solidFill>
              </a:rPr>
              <a:t>inconsistencies </a:t>
            </a:r>
            <a:r>
              <a:rPr lang="en-GB" sz="1600" dirty="0" smtClean="0">
                <a:solidFill>
                  <a:srgbClr val="58595B"/>
                </a:solidFill>
              </a:rPr>
              <a:t>not explained </a:t>
            </a:r>
            <a:r>
              <a:rPr lang="en-GB" sz="1600" dirty="0">
                <a:solidFill>
                  <a:srgbClr val="58595B"/>
                </a:solidFill>
              </a:rPr>
              <a:t>by the parameter(s) for personalisation tested</a:t>
            </a:r>
          </a:p>
          <a:p>
            <a:pPr marL="962025" lvl="3" indent="-342900" algn="just">
              <a:spcAft>
                <a:spcPts val="1026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solidFill>
                  <a:srgbClr val="58595B"/>
                </a:solidFill>
                <a:latin typeface="+mn-lt"/>
              </a:rPr>
              <a:t>Control </a:t>
            </a:r>
            <a:r>
              <a:rPr lang="en-GB" sz="1600" b="1" dirty="0" smtClean="0">
                <a:solidFill>
                  <a:srgbClr val="58595B"/>
                </a:solidFill>
                <a:latin typeface="+mn-lt"/>
              </a:rPr>
              <a:t>step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: shoppers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recorded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products/prices on each website also using </a:t>
            </a:r>
            <a:r>
              <a:rPr lang="en-GB" sz="1600" b="1" dirty="0">
                <a:solidFill>
                  <a:srgbClr val="58595B"/>
                </a:solidFill>
                <a:latin typeface="+mn-lt"/>
              </a:rPr>
              <a:t>the </a:t>
            </a:r>
            <a:r>
              <a:rPr lang="en-GB" sz="1600" b="1" dirty="0" smtClean="0">
                <a:solidFill>
                  <a:srgbClr val="58595B"/>
                </a:solidFill>
                <a:latin typeface="+mn-lt"/>
              </a:rPr>
              <a:t>browser incognito/privacy mode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(e.g. as if deleting cookies)</a:t>
            </a:r>
            <a:endParaRPr lang="en-GB" sz="1600" dirty="0">
              <a:solidFill>
                <a:srgbClr val="58595B"/>
              </a:solidFill>
              <a:latin typeface="+mn-lt"/>
            </a:endParaRPr>
          </a:p>
          <a:p>
            <a:pPr marL="962025" lvl="3" indent="-342900">
              <a:spcAft>
                <a:spcPts val="1026"/>
              </a:spcAft>
              <a:buFont typeface="Courier New" panose="02070309020205020404" pitchFamily="49" charset="0"/>
              <a:buChar char="o"/>
            </a:pPr>
            <a:r>
              <a:rPr lang="en-GB" sz="1600" b="1" dirty="0">
                <a:solidFill>
                  <a:srgbClr val="58595B"/>
                </a:solidFill>
                <a:latin typeface="+mn-lt"/>
              </a:rPr>
              <a:t>Independent control shop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: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For each website visited by 4 shoppers,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a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subcontractor researcher carried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out a simultaneous independent ‘control shop’ </a:t>
            </a:r>
            <a:r>
              <a:rPr lang="en-GB" sz="1600" dirty="0" smtClean="0">
                <a:solidFill>
                  <a:srgbClr val="58595B"/>
                </a:solidFill>
                <a:latin typeface="+mn-lt"/>
              </a:rPr>
              <a:t>with </a:t>
            </a:r>
            <a:r>
              <a:rPr lang="en-GB" sz="1600" dirty="0">
                <a:solidFill>
                  <a:srgbClr val="58595B"/>
                </a:solidFill>
                <a:latin typeface="+mn-lt"/>
              </a:rPr>
              <a:t>an </a:t>
            </a:r>
            <a:r>
              <a:rPr lang="en-GB" sz="1600" b="1" dirty="0">
                <a:solidFill>
                  <a:srgbClr val="58595B"/>
                </a:solidFill>
                <a:latin typeface="+mn-lt"/>
              </a:rPr>
              <a:t>‘anonymised’ </a:t>
            </a:r>
            <a:r>
              <a:rPr lang="en-GB" sz="1600" b="1" dirty="0" smtClean="0">
                <a:solidFill>
                  <a:srgbClr val="58595B"/>
                </a:solidFill>
                <a:latin typeface="+mn-lt"/>
              </a:rPr>
              <a:t>browser</a:t>
            </a:r>
            <a:endParaRPr lang="en-GB" sz="1600" dirty="0">
              <a:solidFill>
                <a:srgbClr val="58595B"/>
              </a:solidFill>
              <a:latin typeface="+mn-lt"/>
            </a:endParaRPr>
          </a:p>
          <a:p>
            <a:pPr marL="1885950" lvl="1" indent="0">
              <a:spcAft>
                <a:spcPts val="1026"/>
              </a:spcAft>
              <a:buNone/>
            </a:pPr>
            <a:endParaRPr lang="en-US" sz="1600" dirty="0"/>
          </a:p>
          <a:p>
            <a:endParaRPr lang="en-GB" sz="1600" dirty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227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4333" y="1132245"/>
            <a:ext cx="8820642" cy="535896"/>
          </a:xfrm>
        </p:spPr>
        <p:txBody>
          <a:bodyPr/>
          <a:lstStyle/>
          <a:p>
            <a:r>
              <a:rPr lang="en-GB" sz="2400" dirty="0" smtClean="0"/>
              <a:t>            Behavioural </a:t>
            </a:r>
            <a:r>
              <a:rPr lang="en-GB" sz="2400" dirty="0"/>
              <a:t>experiment: </a:t>
            </a:r>
            <a:r>
              <a:rPr lang="en-GB" sz="2400" dirty="0" smtClean="0"/>
              <a:t>approach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430378" y="1745143"/>
            <a:ext cx="85084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</a:rPr>
              <a:t>Set-up: </a:t>
            </a:r>
            <a:r>
              <a:rPr lang="en-GB" sz="1600" dirty="0" smtClean="0">
                <a:solidFill>
                  <a:srgbClr val="58595B"/>
                </a:solidFill>
              </a:rPr>
              <a:t>Simulated </a:t>
            </a:r>
            <a:r>
              <a:rPr lang="en-GB" sz="1600" dirty="0">
                <a:solidFill>
                  <a:srgbClr val="58595B"/>
                </a:solidFill>
              </a:rPr>
              <a:t>online comparison </a:t>
            </a:r>
            <a:r>
              <a:rPr lang="en-GB" sz="1600" dirty="0" smtClean="0">
                <a:solidFill>
                  <a:srgbClr val="58595B"/>
                </a:solidFill>
              </a:rPr>
              <a:t>tool showing ranked search results (based on the same predefined previous search history/purchase hypothesis) </a:t>
            </a:r>
            <a:endParaRPr lang="en-GB" sz="1600" dirty="0">
              <a:solidFill>
                <a:srgbClr val="58595B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>
              <a:solidFill>
                <a:srgbClr val="58595B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>
              <a:solidFill>
                <a:srgbClr val="58595B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</a:rPr>
              <a:t>Products</a:t>
            </a:r>
            <a:r>
              <a:rPr lang="en-GB" sz="1600" dirty="0">
                <a:solidFill>
                  <a:srgbClr val="58595B"/>
                </a:solidFill>
              </a:rPr>
              <a:t>: Car rentals, holiday accommodation or TVs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rgbClr val="58595B"/>
                </a:solidFill>
              </a:rPr>
              <a:t>Scenarios</a:t>
            </a:r>
            <a:r>
              <a:rPr lang="en-GB" sz="1600" dirty="0">
                <a:solidFill>
                  <a:srgbClr val="58595B"/>
                </a:solidFill>
              </a:rPr>
              <a:t>: </a:t>
            </a:r>
            <a:r>
              <a:rPr lang="en-GB" sz="1600" dirty="0" smtClean="0">
                <a:solidFill>
                  <a:srgbClr val="58595B"/>
                </a:solidFill>
              </a:rPr>
              <a:t>baseline, ranking of offers, price discrimination, targeted advertising</a:t>
            </a:r>
            <a:endParaRPr lang="en-GB" sz="1600" dirty="0">
              <a:solidFill>
                <a:srgbClr val="58595B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58595B"/>
                </a:solidFill>
              </a:rPr>
              <a:t>Nodes</a:t>
            </a:r>
            <a:r>
              <a:rPr lang="en-GB" sz="1600" dirty="0">
                <a:solidFill>
                  <a:srgbClr val="58595B"/>
                </a:solidFill>
              </a:rPr>
              <a:t>: </a:t>
            </a:r>
            <a:r>
              <a:rPr lang="en-GB" sz="1600" dirty="0" smtClean="0">
                <a:solidFill>
                  <a:srgbClr val="58595B"/>
                </a:solidFill>
              </a:rPr>
              <a:t>Browser/previous </a:t>
            </a:r>
            <a:r>
              <a:rPr lang="en-GB" sz="1600" dirty="0">
                <a:solidFill>
                  <a:srgbClr val="58595B"/>
                </a:solidFill>
              </a:rPr>
              <a:t>search </a:t>
            </a:r>
            <a:r>
              <a:rPr lang="en-GB" sz="1600" dirty="0" smtClean="0">
                <a:solidFill>
                  <a:srgbClr val="58595B"/>
                </a:solidFill>
              </a:rPr>
              <a:t>history, high/low prices, targeted ads with ranked/no ranked results</a:t>
            </a:r>
            <a:endParaRPr lang="en-GB" sz="1600" dirty="0">
              <a:solidFill>
                <a:srgbClr val="58595B"/>
              </a:solidFill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58595B"/>
                </a:solidFill>
              </a:rPr>
              <a:t>Treatments</a:t>
            </a:r>
            <a:r>
              <a:rPr lang="en-GB" sz="1600" dirty="0">
                <a:solidFill>
                  <a:srgbClr val="58595B"/>
                </a:solidFill>
              </a:rPr>
              <a:t> relating to communication of personalisation: 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i="1" dirty="0">
                <a:solidFill>
                  <a:srgbClr val="58595B"/>
                </a:solidFill>
              </a:rPr>
              <a:t>Low transparency</a:t>
            </a:r>
            <a:r>
              <a:rPr lang="en-GB" sz="1600" dirty="0">
                <a:solidFill>
                  <a:srgbClr val="58595B"/>
                </a:solidFill>
              </a:rPr>
              <a:t>: </a:t>
            </a:r>
            <a:r>
              <a:rPr lang="en-GB" sz="1600" dirty="0" smtClean="0">
                <a:solidFill>
                  <a:srgbClr val="58595B"/>
                </a:solidFill>
              </a:rPr>
              <a:t>not </a:t>
            </a:r>
            <a:r>
              <a:rPr lang="en-GB" sz="1600" dirty="0">
                <a:solidFill>
                  <a:srgbClr val="58595B"/>
                </a:solidFill>
              </a:rPr>
              <a:t>made clear </a:t>
            </a:r>
            <a:r>
              <a:rPr lang="en-GB" sz="1600" dirty="0" smtClean="0">
                <a:solidFill>
                  <a:srgbClr val="58595B"/>
                </a:solidFill>
              </a:rPr>
              <a:t>that </a:t>
            </a:r>
            <a:r>
              <a:rPr lang="en-GB" sz="1600" dirty="0">
                <a:solidFill>
                  <a:srgbClr val="58595B"/>
                </a:solidFill>
              </a:rPr>
              <a:t>results </a:t>
            </a:r>
            <a:r>
              <a:rPr lang="en-GB" sz="1600" dirty="0" smtClean="0">
                <a:solidFill>
                  <a:srgbClr val="58595B"/>
                </a:solidFill>
              </a:rPr>
              <a:t>are </a:t>
            </a:r>
            <a:r>
              <a:rPr lang="en-GB" sz="1600" dirty="0">
                <a:solidFill>
                  <a:srgbClr val="58595B"/>
                </a:solidFill>
              </a:rPr>
              <a:t>personalised;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i="1" dirty="0">
                <a:solidFill>
                  <a:srgbClr val="58595B"/>
                </a:solidFill>
              </a:rPr>
              <a:t>High transparency</a:t>
            </a:r>
            <a:r>
              <a:rPr lang="en-GB" sz="1600" dirty="0">
                <a:solidFill>
                  <a:srgbClr val="58595B"/>
                </a:solidFill>
              </a:rPr>
              <a:t>: </a:t>
            </a:r>
            <a:r>
              <a:rPr lang="en-GB" sz="1600" dirty="0" smtClean="0">
                <a:solidFill>
                  <a:srgbClr val="58595B"/>
                </a:solidFill>
              </a:rPr>
              <a:t>salient </a:t>
            </a:r>
            <a:r>
              <a:rPr lang="en-GB" sz="1600" dirty="0">
                <a:solidFill>
                  <a:srgbClr val="58595B"/>
                </a:solidFill>
              </a:rPr>
              <a:t>communication that results </a:t>
            </a:r>
            <a:r>
              <a:rPr lang="en-GB" sz="1600" dirty="0" smtClean="0">
                <a:solidFill>
                  <a:srgbClr val="58595B"/>
                </a:solidFill>
              </a:rPr>
              <a:t>are personalised</a:t>
            </a:r>
          </a:p>
          <a:p>
            <a:pPr marL="742950" lvl="1" indent="-28575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i="1" dirty="0" smtClean="0">
                <a:solidFill>
                  <a:srgbClr val="58595B"/>
                </a:solidFill>
              </a:rPr>
              <a:t>High </a:t>
            </a:r>
            <a:r>
              <a:rPr lang="en-GB" sz="1600" i="1" dirty="0">
                <a:solidFill>
                  <a:srgbClr val="58595B"/>
                </a:solidFill>
              </a:rPr>
              <a:t>transparency + action</a:t>
            </a:r>
            <a:r>
              <a:rPr lang="en-GB" sz="1600" dirty="0">
                <a:solidFill>
                  <a:srgbClr val="58595B"/>
                </a:solidFill>
              </a:rPr>
              <a:t>: </a:t>
            </a:r>
            <a:r>
              <a:rPr lang="en-GB" sz="1600" dirty="0" smtClean="0">
                <a:solidFill>
                  <a:srgbClr val="58595B"/>
                </a:solidFill>
              </a:rPr>
              <a:t>salient </a:t>
            </a:r>
            <a:r>
              <a:rPr lang="en-GB" sz="1600" dirty="0">
                <a:solidFill>
                  <a:srgbClr val="58595B"/>
                </a:solidFill>
              </a:rPr>
              <a:t>communication </a:t>
            </a:r>
            <a:r>
              <a:rPr lang="en-GB" sz="1600" dirty="0" smtClean="0">
                <a:solidFill>
                  <a:srgbClr val="58595B"/>
                </a:solidFill>
              </a:rPr>
              <a:t>+ easy to </a:t>
            </a:r>
            <a:r>
              <a:rPr lang="en-GB" sz="1600" dirty="0">
                <a:solidFill>
                  <a:srgbClr val="58595B"/>
                </a:solidFill>
              </a:rPr>
              <a:t>clear </a:t>
            </a:r>
            <a:r>
              <a:rPr lang="en-GB" sz="1600" dirty="0" smtClean="0">
                <a:solidFill>
                  <a:srgbClr val="58595B"/>
                </a:solidFill>
              </a:rPr>
              <a:t>cookies/search again</a:t>
            </a:r>
            <a:endParaRPr lang="en-GB" sz="1600" dirty="0">
              <a:solidFill>
                <a:srgbClr val="58595B"/>
              </a:solidFill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610211" y="2358189"/>
            <a:ext cx="8148778" cy="490890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/>
            <a:r>
              <a:rPr lang="en-GB" sz="1600" dirty="0">
                <a:solidFill>
                  <a:srgbClr val="58595B"/>
                </a:solidFill>
              </a:rPr>
              <a:t> </a:t>
            </a:r>
            <a:r>
              <a:rPr lang="en-GB" sz="1600" dirty="0" smtClean="0">
                <a:solidFill>
                  <a:srgbClr val="58595B"/>
                </a:solidFill>
              </a:rPr>
              <a:t>      </a:t>
            </a:r>
            <a:r>
              <a:rPr lang="en-GB" sz="1600" u="sng" dirty="0" smtClean="0">
                <a:solidFill>
                  <a:srgbClr val="58595B"/>
                </a:solidFill>
              </a:rPr>
              <a:t>Participants </a:t>
            </a:r>
            <a:r>
              <a:rPr lang="en-GB" sz="1600" u="sng" dirty="0">
                <a:solidFill>
                  <a:srgbClr val="58595B"/>
                </a:solidFill>
              </a:rPr>
              <a:t>randomly allocated to one of the following combinations:  </a:t>
            </a:r>
            <a:endParaRPr kumimoji="0" lang="en-GB" sz="1600" b="0" i="0" u="sng" strike="noStrike" cap="none" normalizeH="0" baseline="0" dirty="0" smtClean="0">
              <a:ln>
                <a:noFill/>
              </a:ln>
              <a:solidFill>
                <a:srgbClr val="0F549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19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3025775"/>
            <a:ext cx="8429625" cy="936625"/>
          </a:xfrm>
        </p:spPr>
        <p:txBody>
          <a:bodyPr/>
          <a:lstStyle/>
          <a:p>
            <a:r>
              <a:rPr lang="en-GB" dirty="0" smtClean="0"/>
              <a:t>                 Literature review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3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-233073" y="1174282"/>
            <a:ext cx="8982075" cy="606392"/>
          </a:xfrm>
          <a:noFill/>
        </p:spPr>
        <p:txBody>
          <a:bodyPr/>
          <a:lstStyle/>
          <a:p>
            <a:pPr indent="0" eaLnBrk="1" hangingPunct="1"/>
            <a:r>
              <a:rPr lang="en-GB" altLang="en-US" sz="2200" dirty="0" smtClean="0"/>
              <a:t>     		      Type </a:t>
            </a:r>
            <a:r>
              <a:rPr lang="en-GB" altLang="en-US" sz="2200" dirty="0"/>
              <a:t>of personal data collected</a:t>
            </a:r>
          </a:p>
        </p:txBody>
      </p:sp>
      <p:sp>
        <p:nvSpPr>
          <p:cNvPr id="2" name="Rectangle 1"/>
          <p:cNvSpPr/>
          <p:nvPr/>
        </p:nvSpPr>
        <p:spPr>
          <a:xfrm>
            <a:off x="240962" y="2035998"/>
            <a:ext cx="8663499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 can be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surrendered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users (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e.g. when creating accounts online),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(e.g.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browsing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history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tracked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using cookies) or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inferred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(e.g.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combining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 collected from different sources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Online firms collect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different types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of personal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socio-demo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(e.g. age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gender),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behavioural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history of website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visits),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ad., browser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Generally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transmitted in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‘anonymised’ /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‘pseudonymised’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form,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but cannot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exclude individuals being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endParaRPr lang="en-GB" sz="1600" b="1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endParaRPr lang="en-GB" sz="1600" b="1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nline firms can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target certain consumers differently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e.g. segmenting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users based on their willingness to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pay or on specific needs (e.g. weight loss)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27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1082442"/>
            <a:ext cx="9144000" cy="727108"/>
          </a:xfrm>
          <a:noFill/>
        </p:spPr>
        <p:txBody>
          <a:bodyPr/>
          <a:lstStyle/>
          <a:p>
            <a:pPr indent="0" eaLnBrk="1" hangingPunct="1"/>
            <a:r>
              <a:rPr lang="en-GB" altLang="en-US" sz="2000" dirty="0" smtClean="0"/>
              <a:t>			  Overall </a:t>
            </a:r>
            <a:r>
              <a:rPr lang="en-GB" altLang="en-US" sz="2000" dirty="0"/>
              <a:t>data </a:t>
            </a:r>
            <a:r>
              <a:rPr lang="en-GB" altLang="en-US" sz="2000" dirty="0" smtClean="0"/>
              <a:t>ecosystem</a:t>
            </a:r>
            <a:endParaRPr lang="en-GB" alt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48029" y="1809550"/>
            <a:ext cx="884794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Online firms can use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numerous tracking methods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follow consumers across different platforms, websites and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devices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57200" algn="l"/>
              </a:tabLst>
            </a:pP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Usually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cookies;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also lately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fingerprinting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beacons</a:t>
            </a:r>
          </a:p>
          <a:p>
            <a:pPr marL="800100" lvl="1" indent="-34290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228600" algn="l"/>
                <a:tab pos="457200" algn="l"/>
              </a:tabLst>
            </a:pPr>
            <a:endParaRPr lang="en-GB" sz="1600" b="1" dirty="0" smtClean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Pricing algorithms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increasingly used for price discrimination, as well as for dynamic pricing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E-commerce websites may use specialised companies’ personalisation / analytics software or services (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data brokers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 to obtain refined consumer profiles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Social media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e-commerce firms, collaborative platforms &amp; advertising companies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collect large amounts of data, combine with data via other means (e.g. market research companies) to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segment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8600" algn="l"/>
                <a:tab pos="457200" algn="l"/>
              </a:tabLst>
            </a:pP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Advanced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tools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(e.g. VPN </a:t>
            </a:r>
            <a:r>
              <a:rPr lang="en-GB" sz="1600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the TOR 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browser)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1600" b="1" dirty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prevent sophisticated tracking </a:t>
            </a:r>
            <a:r>
              <a:rPr lang="en-GB" sz="1600" b="1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GB" sz="1600" dirty="0" smtClean="0">
                <a:solidFill>
                  <a:srgbClr val="58595B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rarely used by consumers </a:t>
            </a:r>
            <a:endParaRPr lang="en-GB" sz="1600" dirty="0">
              <a:solidFill>
                <a:srgbClr val="58595B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3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  <a:txDef>
      <a:spPr>
        <a:solidFill>
          <a:schemeClr val="bg1"/>
        </a:solidFill>
      </a:spPr>
      <a:bodyPr wrap="square" rtlCol="0">
        <a:noAutofit/>
      </a:bodyPr>
      <a:lstStyle>
        <a:defPPr>
          <a:defRPr dirty="0"/>
        </a:defPPr>
      </a:lstStyle>
    </a:tx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51D29931885E4B830A1570EAFB918A" ma:contentTypeVersion="2" ma:contentTypeDescription="Create a new document." ma:contentTypeScope="" ma:versionID="740a6bdf7d2ba505ffd43f68e82963e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8c033809eba6c005b0f7e67d21c05b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28ADA1-10DC-43D9-9568-CAAD602DDD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E9ACD5-3AE5-46A2-AEEC-BC0A0ACEFEBF}">
  <ds:schemaRefs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148D4D-E4B3-4A25-90E1-0671597322D4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C53B5FB8-8A1A-45E8-9C44-C76DF4F5BD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6472</TotalTime>
  <Words>1880</Words>
  <Application>Microsoft Office PowerPoint</Application>
  <PresentationFormat>On-screen Show (4:3)</PresentationFormat>
  <Paragraphs>179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EC Square Sans Pro Light</vt:lpstr>
      <vt:lpstr>Geomanist Light</vt:lpstr>
      <vt:lpstr>Times New Roman</vt:lpstr>
      <vt:lpstr>Verdana</vt:lpstr>
      <vt:lpstr>Wingdings</vt:lpstr>
      <vt:lpstr>Slide_Master</vt:lpstr>
      <vt:lpstr>Consumer market study on online market segmentation through personalised pricing/offers in the European Union</vt:lpstr>
      <vt:lpstr>       Objectives &amp; scope of the study</vt:lpstr>
      <vt:lpstr>Main research tasks (Dec. ’16 - Nov. ’17)</vt:lpstr>
      <vt:lpstr>PowerPoint Presentation</vt:lpstr>
      <vt:lpstr>Mystery shopping – Design</vt:lpstr>
      <vt:lpstr>            Behavioural experiment: approach</vt:lpstr>
      <vt:lpstr>                 Literature review </vt:lpstr>
      <vt:lpstr>             Type of personal data collected</vt:lpstr>
      <vt:lpstr>     Overall data ecosystem</vt:lpstr>
      <vt:lpstr>               Results of the study</vt:lpstr>
      <vt:lpstr>Evidence of online personalised ranking of offers </vt:lpstr>
      <vt:lpstr>            Evidence of online personalised pricing </vt:lpstr>
      <vt:lpstr>Distribution of products with non-zero price difference</vt:lpstr>
      <vt:lpstr> Relative frequency of % price differences between matched products</vt:lpstr>
      <vt:lpstr>        Evidence of online targeted advertising </vt:lpstr>
      <vt:lpstr>   Consumer awareness of personalised practices </vt:lpstr>
      <vt:lpstr>  Consumers’ concerns on online personalised practices</vt:lpstr>
      <vt:lpstr>    Consumers’ perceived benefits of online personalised practices</vt:lpstr>
      <vt:lpstr>         Experiences &amp; conditions for improvement</vt:lpstr>
      <vt:lpstr>Influence of personalisation on consumer decisions </vt:lpstr>
      <vt:lpstr>       Economic effects of online personalisation</vt:lpstr>
      <vt:lpstr>                 Study published 17 July 2018   https://ec.europa.eu/info/publications/consumer-market-study-online-market-segmentation-through-personalised-pricing-offers-european-union_en     Konstantinos.Zisis@ec.europa.eu           Thanks for attending !       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rea_general</dc:title>
  <dc:creator>turneem</dc:creator>
  <cp:lastModifiedBy>FIDANIDIS Litsa (JUST)</cp:lastModifiedBy>
  <cp:revision>420</cp:revision>
  <cp:lastPrinted>2018-09-20T14:07:12Z</cp:lastPrinted>
  <dcterms:created xsi:type="dcterms:W3CDTF">2011-10-28T10:25:18Z</dcterms:created>
  <dcterms:modified xsi:type="dcterms:W3CDTF">2018-10-18T14:49:26Z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RoutingRuleDescription">
    <vt:lpwstr>rea_general.ppt</vt:lpwstr>
  </property>
  <property fmtid="{D5CDD505-2E9C-101B-9397-08002B2CF9AE}" pid="4" name="ContentTypeId">
    <vt:lpwstr>0x0101000B51D29931885E4B830A1570EAFB918A</vt:lpwstr>
  </property>
</Properties>
</file>